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Lst>
  <p:notesMasterIdLst>
    <p:notesMasterId r:id="rId74"/>
  </p:notesMasterIdLst>
  <p:sldIdLst>
    <p:sldId id="257" r:id="rId3"/>
    <p:sldId id="340" r:id="rId4"/>
    <p:sldId id="413" r:id="rId5"/>
    <p:sldId id="363" r:id="rId6"/>
    <p:sldId id="461" r:id="rId7"/>
    <p:sldId id="412" r:id="rId8"/>
    <p:sldId id="418" r:id="rId9"/>
    <p:sldId id="460" r:id="rId10"/>
    <p:sldId id="444" r:id="rId11"/>
    <p:sldId id="343" r:id="rId12"/>
    <p:sldId id="421" r:id="rId13"/>
    <p:sldId id="416" r:id="rId14"/>
    <p:sldId id="387" r:id="rId15"/>
    <p:sldId id="385" r:id="rId16"/>
    <p:sldId id="440" r:id="rId17"/>
    <p:sldId id="441" r:id="rId18"/>
    <p:sldId id="442" r:id="rId19"/>
    <p:sldId id="420" r:id="rId20"/>
    <p:sldId id="422" r:id="rId21"/>
    <p:sldId id="427" r:id="rId22"/>
    <p:sldId id="428" r:id="rId23"/>
    <p:sldId id="464" r:id="rId24"/>
    <p:sldId id="470" r:id="rId25"/>
    <p:sldId id="465" r:id="rId26"/>
    <p:sldId id="429" r:id="rId27"/>
    <p:sldId id="432" r:id="rId28"/>
    <p:sldId id="463" r:id="rId29"/>
    <p:sldId id="433" r:id="rId30"/>
    <p:sldId id="462" r:id="rId31"/>
    <p:sldId id="434" r:id="rId32"/>
    <p:sldId id="435" r:id="rId33"/>
    <p:sldId id="437" r:id="rId34"/>
    <p:sldId id="436" r:id="rId35"/>
    <p:sldId id="423" r:id="rId36"/>
    <p:sldId id="471" r:id="rId37"/>
    <p:sldId id="430" r:id="rId38"/>
    <p:sldId id="431" r:id="rId39"/>
    <p:sldId id="438" r:id="rId40"/>
    <p:sldId id="439" r:id="rId41"/>
    <p:sldId id="391" r:id="rId42"/>
    <p:sldId id="467" r:id="rId43"/>
    <p:sldId id="469" r:id="rId44"/>
    <p:sldId id="472" r:id="rId45"/>
    <p:sldId id="468" r:id="rId46"/>
    <p:sldId id="415" r:id="rId47"/>
    <p:sldId id="399" r:id="rId48"/>
    <p:sldId id="409" r:id="rId49"/>
    <p:sldId id="446" r:id="rId50"/>
    <p:sldId id="447" r:id="rId51"/>
    <p:sldId id="450" r:id="rId52"/>
    <p:sldId id="451" r:id="rId53"/>
    <p:sldId id="452" r:id="rId54"/>
    <p:sldId id="455" r:id="rId55"/>
    <p:sldId id="454" r:id="rId56"/>
    <p:sldId id="456" r:id="rId57"/>
    <p:sldId id="457" r:id="rId58"/>
    <p:sldId id="458" r:id="rId59"/>
    <p:sldId id="375" r:id="rId60"/>
    <p:sldId id="356" r:id="rId61"/>
    <p:sldId id="449" r:id="rId62"/>
    <p:sldId id="424" r:id="rId63"/>
    <p:sldId id="448" r:id="rId64"/>
    <p:sldId id="390" r:id="rId65"/>
    <p:sldId id="445" r:id="rId66"/>
    <p:sldId id="402" r:id="rId67"/>
    <p:sldId id="410" r:id="rId68"/>
    <p:sldId id="381" r:id="rId69"/>
    <p:sldId id="408" r:id="rId70"/>
    <p:sldId id="377" r:id="rId71"/>
    <p:sldId id="280" r:id="rId72"/>
    <p:sldId id="317" r:id="rId73"/>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C474AC2-69AF-40BD-99B1-8F807672FED1}">
          <p14:sldIdLst>
            <p14:sldId id="257"/>
            <p14:sldId id="340"/>
            <p14:sldId id="413"/>
            <p14:sldId id="363"/>
            <p14:sldId id="461"/>
            <p14:sldId id="412"/>
            <p14:sldId id="418"/>
            <p14:sldId id="460"/>
          </p14:sldIdLst>
        </p14:section>
        <p14:section name="Why Security?" id="{C31A0DFF-B48F-4084-A837-7CCF1E891154}">
          <p14:sldIdLst>
            <p14:sldId id="444"/>
            <p14:sldId id="343"/>
            <p14:sldId id="421"/>
            <p14:sldId id="416"/>
            <p14:sldId id="387"/>
            <p14:sldId id="385"/>
            <p14:sldId id="440"/>
            <p14:sldId id="441"/>
            <p14:sldId id="442"/>
          </p14:sldIdLst>
        </p14:section>
        <p14:section name="How Secure is Cloud Computing?" id="{67D11297-84B8-4394-8068-F83EB05B9B34}">
          <p14:sldIdLst>
            <p14:sldId id="420"/>
            <p14:sldId id="422"/>
            <p14:sldId id="427"/>
            <p14:sldId id="428"/>
            <p14:sldId id="464"/>
            <p14:sldId id="470"/>
            <p14:sldId id="465"/>
            <p14:sldId id="429"/>
            <p14:sldId id="432"/>
            <p14:sldId id="463"/>
            <p14:sldId id="433"/>
            <p14:sldId id="462"/>
            <p14:sldId id="434"/>
            <p14:sldId id="435"/>
            <p14:sldId id="437"/>
            <p14:sldId id="436"/>
            <p14:sldId id="423"/>
            <p14:sldId id="471"/>
            <p14:sldId id="430"/>
            <p14:sldId id="431"/>
            <p14:sldId id="438"/>
            <p14:sldId id="439"/>
          </p14:sldIdLst>
        </p14:section>
        <p14:section name="Busting Top Business Concerns" id="{23FF6871-121D-4A9C-AF83-3F0353A8A13C}">
          <p14:sldIdLst>
            <p14:sldId id="391"/>
            <p14:sldId id="467"/>
            <p14:sldId id="469"/>
            <p14:sldId id="472"/>
            <p14:sldId id="468"/>
          </p14:sldIdLst>
        </p14:section>
        <p14:section name="The Myth of Lock-in" id="{035E28F9-9C4B-4A47-B970-763461CCB810}">
          <p14:sldIdLst>
            <p14:sldId id="415"/>
            <p14:sldId id="399"/>
            <p14:sldId id="409"/>
            <p14:sldId id="446"/>
            <p14:sldId id="447"/>
            <p14:sldId id="450"/>
            <p14:sldId id="451"/>
            <p14:sldId id="452"/>
            <p14:sldId id="455"/>
            <p14:sldId id="454"/>
            <p14:sldId id="456"/>
            <p14:sldId id="457"/>
          </p14:sldIdLst>
        </p14:section>
        <p14:section name="Real World Scenario" id="{E204206D-1E36-479D-A7AC-46A009C6E050}">
          <p14:sldIdLst>
            <p14:sldId id="458"/>
            <p14:sldId id="375"/>
            <p14:sldId id="356"/>
            <p14:sldId id="449"/>
            <p14:sldId id="424"/>
            <p14:sldId id="448"/>
            <p14:sldId id="390"/>
            <p14:sldId id="445"/>
            <p14:sldId id="402"/>
            <p14:sldId id="410"/>
            <p14:sldId id="381"/>
            <p14:sldId id="408"/>
          </p14:sldIdLst>
        </p14:section>
        <p14:section name="Safety Net" id="{09FBB372-D5E9-4465-A7EB-0911B72F1AF8}">
          <p14:sldIdLst>
            <p14:sldId id="377"/>
            <p14:sldId id="280"/>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83306" autoAdjust="0"/>
  </p:normalViewPr>
  <p:slideViewPr>
    <p:cSldViewPr>
      <p:cViewPr varScale="1">
        <p:scale>
          <a:sx n="67" d="100"/>
          <a:sy n="67" d="100"/>
        </p:scale>
        <p:origin x="136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FD322-618F-4FBF-8985-3B8CE4ADE537}"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GB"/>
        </a:p>
      </dgm:t>
    </dgm:pt>
    <dgm:pt modelId="{9064005F-04E1-46A3-A804-5A776E6AC9BA}">
      <dgm:prSet/>
      <dgm:spPr/>
      <dgm:t>
        <a:bodyPr/>
        <a:lstStyle/>
        <a:p>
          <a:pPr rtl="0"/>
          <a:r>
            <a:rPr lang="en-GB" dirty="0" smtClean="0"/>
            <a:t>Part 1</a:t>
          </a:r>
          <a:endParaRPr lang="en-GB" dirty="0"/>
        </a:p>
      </dgm:t>
    </dgm:pt>
    <dgm:pt modelId="{ECF124AF-2525-4B5D-BC73-1ED8BF531876}" type="parTrans" cxnId="{F2CBDE25-6AC4-458E-98E6-4763D9D3E57A}">
      <dgm:prSet/>
      <dgm:spPr/>
      <dgm:t>
        <a:bodyPr/>
        <a:lstStyle/>
        <a:p>
          <a:endParaRPr lang="en-GB"/>
        </a:p>
      </dgm:t>
    </dgm:pt>
    <dgm:pt modelId="{0A57D739-0C6F-433F-9A98-B3DFA3AE078C}" type="sibTrans" cxnId="{F2CBDE25-6AC4-458E-98E6-4763D9D3E57A}">
      <dgm:prSet/>
      <dgm:spPr/>
      <dgm:t>
        <a:bodyPr/>
        <a:lstStyle/>
        <a:p>
          <a:endParaRPr lang="en-GB"/>
        </a:p>
      </dgm:t>
    </dgm:pt>
    <dgm:pt modelId="{B4633338-E41A-45E1-ABC4-2646EC4E5A80}">
      <dgm:prSet/>
      <dgm:spPr/>
      <dgm:t>
        <a:bodyPr/>
        <a:lstStyle/>
        <a:p>
          <a:pPr rtl="0"/>
          <a:r>
            <a:rPr lang="en-GB" dirty="0" smtClean="0"/>
            <a:t>Part 2</a:t>
          </a:r>
          <a:endParaRPr lang="en-GB" dirty="0"/>
        </a:p>
      </dgm:t>
    </dgm:pt>
    <dgm:pt modelId="{6AF09202-BF9E-4421-AAB1-B3133F5A7BFF}" type="parTrans" cxnId="{E66B2232-72D8-4C04-9BEF-74502712FA73}">
      <dgm:prSet/>
      <dgm:spPr/>
      <dgm:t>
        <a:bodyPr/>
        <a:lstStyle/>
        <a:p>
          <a:endParaRPr lang="en-GB"/>
        </a:p>
      </dgm:t>
    </dgm:pt>
    <dgm:pt modelId="{9C0BA506-1C24-44C5-8BF6-58806D3013C3}" type="sibTrans" cxnId="{E66B2232-72D8-4C04-9BEF-74502712FA73}">
      <dgm:prSet/>
      <dgm:spPr/>
      <dgm:t>
        <a:bodyPr/>
        <a:lstStyle/>
        <a:p>
          <a:endParaRPr lang="en-GB"/>
        </a:p>
      </dgm:t>
    </dgm:pt>
    <dgm:pt modelId="{88E3EBB4-8F2D-49F0-B21B-A7FA5CE11B54}">
      <dgm:prSet/>
      <dgm:spPr/>
      <dgm:t>
        <a:bodyPr/>
        <a:lstStyle/>
        <a:p>
          <a:pPr rtl="0"/>
          <a:r>
            <a:rPr lang="en-GB" dirty="0" smtClean="0"/>
            <a:t>The reach of Uncle Sam and the realities of US regulation such as the Patriot Act.</a:t>
          </a:r>
          <a:endParaRPr lang="en-GB" dirty="0"/>
        </a:p>
      </dgm:t>
    </dgm:pt>
    <dgm:pt modelId="{5F565242-8258-4897-AF5B-6F61ABC14629}" type="parTrans" cxnId="{A16165A4-1C47-4086-A174-439562B66849}">
      <dgm:prSet/>
      <dgm:spPr/>
      <dgm:t>
        <a:bodyPr/>
        <a:lstStyle/>
        <a:p>
          <a:endParaRPr lang="en-GB"/>
        </a:p>
      </dgm:t>
    </dgm:pt>
    <dgm:pt modelId="{47B40E82-488A-44BD-90EF-9627AC4A528F}" type="sibTrans" cxnId="{A16165A4-1C47-4086-A174-439562B66849}">
      <dgm:prSet/>
      <dgm:spPr/>
      <dgm:t>
        <a:bodyPr/>
        <a:lstStyle/>
        <a:p>
          <a:endParaRPr lang="en-GB"/>
        </a:p>
      </dgm:t>
    </dgm:pt>
    <dgm:pt modelId="{9D85E2AB-0CA0-4A34-B4F2-A0F679AE808B}">
      <dgm:prSet/>
      <dgm:spPr/>
      <dgm:t>
        <a:bodyPr/>
        <a:lstStyle/>
        <a:p>
          <a:pPr rtl="0"/>
          <a:r>
            <a:rPr lang="en-GB" dirty="0" smtClean="0"/>
            <a:t>Part 3</a:t>
          </a:r>
          <a:endParaRPr lang="en-GB" dirty="0"/>
        </a:p>
      </dgm:t>
    </dgm:pt>
    <dgm:pt modelId="{D9EB518F-E521-41B0-9E60-656722165D5C}" type="parTrans" cxnId="{17FAA11F-F459-4F03-A386-5B08A61A5FAF}">
      <dgm:prSet/>
      <dgm:spPr/>
      <dgm:t>
        <a:bodyPr/>
        <a:lstStyle/>
        <a:p>
          <a:endParaRPr lang="en-GB"/>
        </a:p>
      </dgm:t>
    </dgm:pt>
    <dgm:pt modelId="{60B57844-55B8-4A3B-9AC9-61B80101E1F3}" type="sibTrans" cxnId="{17FAA11F-F459-4F03-A386-5B08A61A5FAF}">
      <dgm:prSet/>
      <dgm:spPr/>
      <dgm:t>
        <a:bodyPr/>
        <a:lstStyle/>
        <a:p>
          <a:endParaRPr lang="en-GB"/>
        </a:p>
      </dgm:t>
    </dgm:pt>
    <dgm:pt modelId="{2DC8A1EE-65F6-4996-8520-AA6C9DD9359C}">
      <dgm:prSet/>
      <dgm:spPr/>
      <dgm:t>
        <a:bodyPr/>
        <a:lstStyle/>
        <a:p>
          <a:pPr rtl="0"/>
          <a:r>
            <a:rPr lang="en-GB" dirty="0" smtClean="0"/>
            <a:t>The myth of Lock-in in context – Microsoft Online Services (Azure, Office365 </a:t>
          </a:r>
          <a:r>
            <a:rPr lang="en-GB" dirty="0" err="1" smtClean="0"/>
            <a:t>etc</a:t>
          </a:r>
          <a:r>
            <a:rPr lang="en-GB" dirty="0" smtClean="0"/>
            <a:t>) as the real Open Platforms.</a:t>
          </a:r>
          <a:endParaRPr lang="en-GB" dirty="0"/>
        </a:p>
      </dgm:t>
    </dgm:pt>
    <dgm:pt modelId="{4118B83C-8E16-4FED-9512-ECEEEBD54F64}" type="parTrans" cxnId="{48746D9C-34B9-4407-B5A5-DC86502D1C86}">
      <dgm:prSet/>
      <dgm:spPr/>
      <dgm:t>
        <a:bodyPr/>
        <a:lstStyle/>
        <a:p>
          <a:endParaRPr lang="en-GB"/>
        </a:p>
      </dgm:t>
    </dgm:pt>
    <dgm:pt modelId="{5B536827-F1FA-4721-80DA-1E8F95D9203C}" type="sibTrans" cxnId="{48746D9C-34B9-4407-B5A5-DC86502D1C86}">
      <dgm:prSet/>
      <dgm:spPr/>
      <dgm:t>
        <a:bodyPr/>
        <a:lstStyle/>
        <a:p>
          <a:endParaRPr lang="en-GB"/>
        </a:p>
      </dgm:t>
    </dgm:pt>
    <dgm:pt modelId="{CCDBB9C3-D077-485E-B555-10813FC2116C}">
      <dgm:prSet/>
      <dgm:spPr/>
      <dgm:t>
        <a:bodyPr/>
        <a:lstStyle/>
        <a:p>
          <a:pPr rtl="0"/>
          <a:r>
            <a:rPr lang="en-GB" dirty="0" smtClean="0"/>
            <a:t>Busting the top 10 business concerns with Cloud Security</a:t>
          </a:r>
          <a:endParaRPr lang="en-GB" dirty="0"/>
        </a:p>
      </dgm:t>
    </dgm:pt>
    <dgm:pt modelId="{1E3EDFA1-430E-47AE-9C3F-BAC209D7FB05}" type="parTrans" cxnId="{9BF89BEE-939E-4EF6-8F8F-5058DB5E7B40}">
      <dgm:prSet/>
      <dgm:spPr/>
      <dgm:t>
        <a:bodyPr/>
        <a:lstStyle/>
        <a:p>
          <a:endParaRPr lang="en-GB"/>
        </a:p>
      </dgm:t>
    </dgm:pt>
    <dgm:pt modelId="{C3F146AA-6DD1-475E-A8D8-0350418687D7}" type="sibTrans" cxnId="{9BF89BEE-939E-4EF6-8F8F-5058DB5E7B40}">
      <dgm:prSet/>
      <dgm:spPr/>
      <dgm:t>
        <a:bodyPr/>
        <a:lstStyle/>
        <a:p>
          <a:endParaRPr lang="en-GB"/>
        </a:p>
      </dgm:t>
    </dgm:pt>
    <dgm:pt modelId="{15DD3823-6AAD-4F81-BA6B-A0E9B29AC493}">
      <dgm:prSet/>
      <dgm:spPr/>
      <dgm:t>
        <a:bodyPr/>
        <a:lstStyle/>
        <a:p>
          <a:pPr rtl="0"/>
          <a:r>
            <a:rPr lang="en-GB" dirty="0" smtClean="0"/>
            <a:t>The boundaries of Data responsibility, and accountability</a:t>
          </a:r>
          <a:endParaRPr lang="en-GB" dirty="0"/>
        </a:p>
      </dgm:t>
    </dgm:pt>
    <dgm:pt modelId="{5C1BD434-8489-4F0E-B78A-5056A268A6A3}" type="parTrans" cxnId="{FC4CD2E2-3CC5-4620-BA7D-5831856CE838}">
      <dgm:prSet/>
      <dgm:spPr/>
      <dgm:t>
        <a:bodyPr/>
        <a:lstStyle/>
        <a:p>
          <a:endParaRPr lang="en-GB"/>
        </a:p>
      </dgm:t>
    </dgm:pt>
    <dgm:pt modelId="{6BFF4AC5-7BB1-4D05-9313-5516F708023E}" type="sibTrans" cxnId="{FC4CD2E2-3CC5-4620-BA7D-5831856CE838}">
      <dgm:prSet/>
      <dgm:spPr/>
      <dgm:t>
        <a:bodyPr/>
        <a:lstStyle/>
        <a:p>
          <a:endParaRPr lang="en-GB"/>
        </a:p>
      </dgm:t>
    </dgm:pt>
    <dgm:pt modelId="{54845C03-297D-403D-93DA-44188439BA36}">
      <dgm:prSet/>
      <dgm:spPr/>
      <dgm:t>
        <a:bodyPr/>
        <a:lstStyle/>
        <a:p>
          <a:pPr rtl="0"/>
          <a:r>
            <a:rPr lang="en-GB" smtClean="0"/>
            <a:t>Compliance and Cloud Computing.</a:t>
          </a:r>
          <a:endParaRPr lang="en-GB"/>
        </a:p>
      </dgm:t>
    </dgm:pt>
    <dgm:pt modelId="{23852813-E234-4A37-B935-4471754FC654}" type="parTrans" cxnId="{17227084-EBEB-4061-91FB-D025CD5B7B5E}">
      <dgm:prSet/>
      <dgm:spPr/>
      <dgm:t>
        <a:bodyPr/>
        <a:lstStyle/>
        <a:p>
          <a:endParaRPr lang="en-GB"/>
        </a:p>
      </dgm:t>
    </dgm:pt>
    <dgm:pt modelId="{A59D53B9-D92E-46E4-9C4A-C3BDE28466CF}" type="sibTrans" cxnId="{17227084-EBEB-4061-91FB-D025CD5B7B5E}">
      <dgm:prSet/>
      <dgm:spPr/>
      <dgm:t>
        <a:bodyPr/>
        <a:lstStyle/>
        <a:p>
          <a:endParaRPr lang="en-GB"/>
        </a:p>
      </dgm:t>
    </dgm:pt>
    <dgm:pt modelId="{7D084341-6834-44A3-9402-D57DF242C03B}">
      <dgm:prSet/>
      <dgm:spPr/>
      <dgm:t>
        <a:bodyPr/>
        <a:lstStyle/>
        <a:p>
          <a:r>
            <a:rPr lang="en-GB" dirty="0" smtClean="0"/>
            <a:t>Shared real world Business engagement scenarios</a:t>
          </a:r>
          <a:endParaRPr lang="en-GB" dirty="0"/>
        </a:p>
      </dgm:t>
    </dgm:pt>
    <dgm:pt modelId="{1726E720-0632-4013-918D-B2AD810D1344}" type="parTrans" cxnId="{27FFCD0E-6E4B-492C-90C7-781E4155B393}">
      <dgm:prSet/>
      <dgm:spPr/>
      <dgm:t>
        <a:bodyPr/>
        <a:lstStyle/>
        <a:p>
          <a:endParaRPr lang="en-GB"/>
        </a:p>
      </dgm:t>
    </dgm:pt>
    <dgm:pt modelId="{0D7684D8-C6FF-4591-876E-1EBBC7B90029}" type="sibTrans" cxnId="{27FFCD0E-6E4B-492C-90C7-781E4155B393}">
      <dgm:prSet/>
      <dgm:spPr/>
      <dgm:t>
        <a:bodyPr/>
        <a:lstStyle/>
        <a:p>
          <a:endParaRPr lang="en-GB"/>
        </a:p>
      </dgm:t>
    </dgm:pt>
    <dgm:pt modelId="{C7329E7B-F7DE-4895-9647-951EC42483C1}">
      <dgm:prSet/>
      <dgm:spPr/>
      <dgm:t>
        <a:bodyPr/>
        <a:lstStyle/>
        <a:p>
          <a:pPr rtl="0"/>
          <a:endParaRPr lang="en-GB" dirty="0"/>
        </a:p>
      </dgm:t>
    </dgm:pt>
    <dgm:pt modelId="{03927F2E-AC9D-49E7-B1BB-CEDE953FEC5E}" type="parTrans" cxnId="{23024482-F884-4FEF-A2BB-DEC09957B550}">
      <dgm:prSet/>
      <dgm:spPr/>
      <dgm:t>
        <a:bodyPr/>
        <a:lstStyle/>
        <a:p>
          <a:endParaRPr lang="en-GB"/>
        </a:p>
      </dgm:t>
    </dgm:pt>
    <dgm:pt modelId="{9F049094-FBE6-4EA9-AA0E-600918C3DBC4}" type="sibTrans" cxnId="{23024482-F884-4FEF-A2BB-DEC09957B550}">
      <dgm:prSet/>
      <dgm:spPr/>
      <dgm:t>
        <a:bodyPr/>
        <a:lstStyle/>
        <a:p>
          <a:endParaRPr lang="en-GB"/>
        </a:p>
      </dgm:t>
    </dgm:pt>
    <dgm:pt modelId="{C37A82EA-B9F6-4CF9-8AF0-BB0DC854ABEA}">
      <dgm:prSet/>
      <dgm:spPr/>
      <dgm:t>
        <a:bodyPr/>
        <a:lstStyle/>
        <a:p>
          <a:pPr rtl="0"/>
          <a:endParaRPr lang="en-GB" dirty="0"/>
        </a:p>
      </dgm:t>
    </dgm:pt>
    <dgm:pt modelId="{01678018-BD9F-436D-8911-DD076548DEC3}" type="parTrans" cxnId="{DFE3BD44-25C8-419F-8CAA-B529CE614109}">
      <dgm:prSet/>
      <dgm:spPr/>
      <dgm:t>
        <a:bodyPr/>
        <a:lstStyle/>
        <a:p>
          <a:endParaRPr lang="en-GB"/>
        </a:p>
      </dgm:t>
    </dgm:pt>
    <dgm:pt modelId="{F78E0467-0713-471E-99EF-8DA780E6A926}" type="sibTrans" cxnId="{DFE3BD44-25C8-419F-8CAA-B529CE614109}">
      <dgm:prSet/>
      <dgm:spPr/>
      <dgm:t>
        <a:bodyPr/>
        <a:lstStyle/>
        <a:p>
          <a:endParaRPr lang="en-GB"/>
        </a:p>
      </dgm:t>
    </dgm:pt>
    <dgm:pt modelId="{CCE3A70D-DC28-4E34-94DC-A823DCE54994}">
      <dgm:prSet/>
      <dgm:spPr/>
      <dgm:t>
        <a:bodyPr/>
        <a:lstStyle/>
        <a:p>
          <a:pPr rtl="0"/>
          <a:endParaRPr lang="en-GB" dirty="0"/>
        </a:p>
      </dgm:t>
    </dgm:pt>
    <dgm:pt modelId="{FE99E935-795D-4C43-96D1-5F551E09EEEE}" type="parTrans" cxnId="{BCB8B3E7-C20F-45EC-AAB6-A9CDB400CE01}">
      <dgm:prSet/>
      <dgm:spPr/>
      <dgm:t>
        <a:bodyPr/>
        <a:lstStyle/>
        <a:p>
          <a:endParaRPr lang="en-GB"/>
        </a:p>
      </dgm:t>
    </dgm:pt>
    <dgm:pt modelId="{D5EB5A52-64AB-4EFF-AF98-3590C1896BD6}" type="sibTrans" cxnId="{BCB8B3E7-C20F-45EC-AAB6-A9CDB400CE01}">
      <dgm:prSet/>
      <dgm:spPr/>
      <dgm:t>
        <a:bodyPr/>
        <a:lstStyle/>
        <a:p>
          <a:endParaRPr lang="en-GB"/>
        </a:p>
      </dgm:t>
    </dgm:pt>
    <dgm:pt modelId="{D362D764-F867-4D17-95F7-2502A0EE8C39}">
      <dgm:prSet/>
      <dgm:spPr/>
      <dgm:t>
        <a:bodyPr/>
        <a:lstStyle/>
        <a:p>
          <a:pPr rtl="0"/>
          <a:endParaRPr lang="en-GB"/>
        </a:p>
      </dgm:t>
    </dgm:pt>
    <dgm:pt modelId="{2B34C89C-A44F-4A64-A3A7-2900B7A84ED1}" type="parTrans" cxnId="{E6E97CAD-BB1C-471C-B76B-9F0AE63B0C41}">
      <dgm:prSet/>
      <dgm:spPr/>
      <dgm:t>
        <a:bodyPr/>
        <a:lstStyle/>
        <a:p>
          <a:endParaRPr lang="en-GB"/>
        </a:p>
      </dgm:t>
    </dgm:pt>
    <dgm:pt modelId="{96DBFC62-82E9-4B3D-80B5-CC266AE9A339}" type="sibTrans" cxnId="{E6E97CAD-BB1C-471C-B76B-9F0AE63B0C41}">
      <dgm:prSet/>
      <dgm:spPr/>
      <dgm:t>
        <a:bodyPr/>
        <a:lstStyle/>
        <a:p>
          <a:endParaRPr lang="en-GB"/>
        </a:p>
      </dgm:t>
    </dgm:pt>
    <dgm:pt modelId="{F0DF870D-10E4-42BC-852C-41F9442903AB}">
      <dgm:prSet/>
      <dgm:spPr/>
      <dgm:t>
        <a:bodyPr/>
        <a:lstStyle/>
        <a:p>
          <a:pPr rtl="0"/>
          <a:r>
            <a:rPr lang="en-GB" dirty="0" smtClean="0"/>
            <a:t>How secure is Cloud Computing?</a:t>
          </a:r>
          <a:endParaRPr lang="en-GB" dirty="0"/>
        </a:p>
      </dgm:t>
    </dgm:pt>
    <dgm:pt modelId="{381342A7-E8FA-454E-B7D4-72EAE11C7C45}" type="sibTrans" cxnId="{E612B2E5-C62D-4C2E-A3EF-9ADDC7BC431A}">
      <dgm:prSet/>
      <dgm:spPr/>
      <dgm:t>
        <a:bodyPr/>
        <a:lstStyle/>
        <a:p>
          <a:endParaRPr lang="en-GB"/>
        </a:p>
      </dgm:t>
    </dgm:pt>
    <dgm:pt modelId="{13BEC04E-1B07-45EE-B9F2-B98D9D5C4327}" type="parTrans" cxnId="{E612B2E5-C62D-4C2E-A3EF-9ADDC7BC431A}">
      <dgm:prSet/>
      <dgm:spPr/>
      <dgm:t>
        <a:bodyPr/>
        <a:lstStyle/>
        <a:p>
          <a:endParaRPr lang="en-GB"/>
        </a:p>
      </dgm:t>
    </dgm:pt>
    <dgm:pt modelId="{69103323-A031-4DB2-8AAA-8A002C36F9F0}" type="pres">
      <dgm:prSet presAssocID="{0D1FD322-618F-4FBF-8985-3B8CE4ADE537}" presName="Name0" presStyleCnt="0">
        <dgm:presLayoutVars>
          <dgm:dir/>
          <dgm:animLvl val="lvl"/>
          <dgm:resizeHandles val="exact"/>
        </dgm:presLayoutVars>
      </dgm:prSet>
      <dgm:spPr/>
      <dgm:t>
        <a:bodyPr/>
        <a:lstStyle/>
        <a:p>
          <a:endParaRPr lang="en-GB"/>
        </a:p>
      </dgm:t>
    </dgm:pt>
    <dgm:pt modelId="{A8D4005B-94F3-4F87-BE04-7BC9BEFD6869}" type="pres">
      <dgm:prSet presAssocID="{9064005F-04E1-46A3-A804-5A776E6AC9BA}" presName="linNode" presStyleCnt="0"/>
      <dgm:spPr/>
    </dgm:pt>
    <dgm:pt modelId="{7E81838A-0BD8-4361-95FE-31F0E3C17CC2}" type="pres">
      <dgm:prSet presAssocID="{9064005F-04E1-46A3-A804-5A776E6AC9BA}" presName="parentText" presStyleLbl="node1" presStyleIdx="0" presStyleCnt="3">
        <dgm:presLayoutVars>
          <dgm:chMax val="1"/>
          <dgm:bulletEnabled val="1"/>
        </dgm:presLayoutVars>
      </dgm:prSet>
      <dgm:spPr/>
      <dgm:t>
        <a:bodyPr/>
        <a:lstStyle/>
        <a:p>
          <a:endParaRPr lang="en-GB"/>
        </a:p>
      </dgm:t>
    </dgm:pt>
    <dgm:pt modelId="{86BDDF8B-F478-48EE-AEAC-4715F907A468}" type="pres">
      <dgm:prSet presAssocID="{9064005F-04E1-46A3-A804-5A776E6AC9BA}" presName="descendantText" presStyleLbl="alignAccFollowNode1" presStyleIdx="0" presStyleCnt="3">
        <dgm:presLayoutVars>
          <dgm:bulletEnabled val="1"/>
        </dgm:presLayoutVars>
      </dgm:prSet>
      <dgm:spPr/>
      <dgm:t>
        <a:bodyPr/>
        <a:lstStyle/>
        <a:p>
          <a:endParaRPr lang="en-GB"/>
        </a:p>
      </dgm:t>
    </dgm:pt>
    <dgm:pt modelId="{AEBBB56F-7BDA-4BD5-A272-5A5C67498489}" type="pres">
      <dgm:prSet presAssocID="{0A57D739-0C6F-433F-9A98-B3DFA3AE078C}" presName="sp" presStyleCnt="0"/>
      <dgm:spPr/>
    </dgm:pt>
    <dgm:pt modelId="{93DD1826-B8E8-4A6F-8E34-E41F790771EC}" type="pres">
      <dgm:prSet presAssocID="{B4633338-E41A-45E1-ABC4-2646EC4E5A80}" presName="linNode" presStyleCnt="0"/>
      <dgm:spPr/>
    </dgm:pt>
    <dgm:pt modelId="{6347CA87-68AF-4B7E-A5E5-B9C3E41B5417}" type="pres">
      <dgm:prSet presAssocID="{B4633338-E41A-45E1-ABC4-2646EC4E5A80}" presName="parentText" presStyleLbl="node1" presStyleIdx="1" presStyleCnt="3">
        <dgm:presLayoutVars>
          <dgm:chMax val="1"/>
          <dgm:bulletEnabled val="1"/>
        </dgm:presLayoutVars>
      </dgm:prSet>
      <dgm:spPr/>
      <dgm:t>
        <a:bodyPr/>
        <a:lstStyle/>
        <a:p>
          <a:endParaRPr lang="en-GB"/>
        </a:p>
      </dgm:t>
    </dgm:pt>
    <dgm:pt modelId="{071F765D-EF71-4D10-8A6E-979E8E17DF5F}" type="pres">
      <dgm:prSet presAssocID="{B4633338-E41A-45E1-ABC4-2646EC4E5A80}" presName="descendantText" presStyleLbl="alignAccFollowNode1" presStyleIdx="1" presStyleCnt="3">
        <dgm:presLayoutVars>
          <dgm:bulletEnabled val="1"/>
        </dgm:presLayoutVars>
      </dgm:prSet>
      <dgm:spPr/>
      <dgm:t>
        <a:bodyPr/>
        <a:lstStyle/>
        <a:p>
          <a:endParaRPr lang="en-GB"/>
        </a:p>
      </dgm:t>
    </dgm:pt>
    <dgm:pt modelId="{B7477647-2B38-4A68-A33D-5B2182B44B3B}" type="pres">
      <dgm:prSet presAssocID="{9C0BA506-1C24-44C5-8BF6-58806D3013C3}" presName="sp" presStyleCnt="0"/>
      <dgm:spPr/>
    </dgm:pt>
    <dgm:pt modelId="{283F5A36-2E91-4055-BAE3-9900D31F33A9}" type="pres">
      <dgm:prSet presAssocID="{9D85E2AB-0CA0-4A34-B4F2-A0F679AE808B}" presName="linNode" presStyleCnt="0"/>
      <dgm:spPr/>
    </dgm:pt>
    <dgm:pt modelId="{6A476F72-78F7-4FE7-9E95-AE876041C723}" type="pres">
      <dgm:prSet presAssocID="{9D85E2AB-0CA0-4A34-B4F2-A0F679AE808B}" presName="parentText" presStyleLbl="node1" presStyleIdx="2" presStyleCnt="3" custLinFactNeighborX="-13475" custLinFactNeighborY="-1482">
        <dgm:presLayoutVars>
          <dgm:chMax val="1"/>
          <dgm:bulletEnabled val="1"/>
        </dgm:presLayoutVars>
      </dgm:prSet>
      <dgm:spPr/>
      <dgm:t>
        <a:bodyPr/>
        <a:lstStyle/>
        <a:p>
          <a:endParaRPr lang="en-GB"/>
        </a:p>
      </dgm:t>
    </dgm:pt>
    <dgm:pt modelId="{351FA296-6FB7-49A8-B931-A49C04D52355}" type="pres">
      <dgm:prSet presAssocID="{9D85E2AB-0CA0-4A34-B4F2-A0F679AE808B}" presName="descendantText" presStyleLbl="alignAccFollowNode1" presStyleIdx="2" presStyleCnt="3">
        <dgm:presLayoutVars>
          <dgm:bulletEnabled val="1"/>
        </dgm:presLayoutVars>
      </dgm:prSet>
      <dgm:spPr/>
      <dgm:t>
        <a:bodyPr/>
        <a:lstStyle/>
        <a:p>
          <a:endParaRPr lang="en-GB"/>
        </a:p>
      </dgm:t>
    </dgm:pt>
  </dgm:ptLst>
  <dgm:cxnLst>
    <dgm:cxn modelId="{AB6641BF-70DB-4039-AF51-D629DB477E43}" type="presOf" srcId="{15DD3823-6AAD-4F81-BA6B-A0E9B29AC493}" destId="{071F765D-EF71-4D10-8A6E-979E8E17DF5F}" srcOrd="0" destOrd="2" presId="urn:microsoft.com/office/officeart/2005/8/layout/vList5"/>
    <dgm:cxn modelId="{E6E97CAD-BB1C-471C-B76B-9F0AE63B0C41}" srcId="{9D85E2AB-0CA0-4A34-B4F2-A0F679AE808B}" destId="{D362D764-F867-4D17-95F7-2502A0EE8C39}" srcOrd="1" destOrd="0" parTransId="{2B34C89C-A44F-4A64-A3A7-2900B7A84ED1}" sibTransId="{96DBFC62-82E9-4B3D-80B5-CC266AE9A339}"/>
    <dgm:cxn modelId="{BC75784F-6E3B-481E-9F83-26B79927D2CF}" type="presOf" srcId="{D362D764-F867-4D17-95F7-2502A0EE8C39}" destId="{351FA296-6FB7-49A8-B931-A49C04D52355}" srcOrd="0" destOrd="1" presId="urn:microsoft.com/office/officeart/2005/8/layout/vList5"/>
    <dgm:cxn modelId="{BCB8B3E7-C20F-45EC-AAB6-A9CDB400CE01}" srcId="{9064005F-04E1-46A3-A804-5A776E6AC9BA}" destId="{CCE3A70D-DC28-4E34-94DC-A823DCE54994}" srcOrd="1" destOrd="0" parTransId="{FE99E935-795D-4C43-96D1-5F551E09EEEE}" sibTransId="{D5EB5A52-64AB-4EFF-AF98-3590C1896BD6}"/>
    <dgm:cxn modelId="{A16165A4-1C47-4086-A174-439562B66849}" srcId="{B4633338-E41A-45E1-ABC4-2646EC4E5A80}" destId="{88E3EBB4-8F2D-49F0-B21B-A7FA5CE11B54}" srcOrd="0" destOrd="0" parTransId="{5F565242-8258-4897-AF5B-6F61ABC14629}" sibTransId="{47B40E82-488A-44BD-90EF-9627AC4A528F}"/>
    <dgm:cxn modelId="{17FAA11F-F459-4F03-A386-5B08A61A5FAF}" srcId="{0D1FD322-618F-4FBF-8985-3B8CE4ADE537}" destId="{9D85E2AB-0CA0-4A34-B4F2-A0F679AE808B}" srcOrd="2" destOrd="0" parTransId="{D9EB518F-E521-41B0-9E60-656722165D5C}" sibTransId="{60B57844-55B8-4A3B-9AC9-61B80101E1F3}"/>
    <dgm:cxn modelId="{1A6F1244-D168-4C7B-802D-D5F63CA6C213}" type="presOf" srcId="{B4633338-E41A-45E1-ABC4-2646EC4E5A80}" destId="{6347CA87-68AF-4B7E-A5E5-B9C3E41B5417}" srcOrd="0" destOrd="0" presId="urn:microsoft.com/office/officeart/2005/8/layout/vList5"/>
    <dgm:cxn modelId="{4A65DFAC-9DC4-423A-8307-03CF31CC7568}" type="presOf" srcId="{2DC8A1EE-65F6-4996-8520-AA6C9DD9359C}" destId="{351FA296-6FB7-49A8-B931-A49C04D52355}" srcOrd="0" destOrd="0" presId="urn:microsoft.com/office/officeart/2005/8/layout/vList5"/>
    <dgm:cxn modelId="{27FFCD0E-6E4B-492C-90C7-781E4155B393}" srcId="{9D85E2AB-0CA0-4A34-B4F2-A0F679AE808B}" destId="{7D084341-6834-44A3-9402-D57DF242C03B}" srcOrd="2" destOrd="0" parTransId="{1726E720-0632-4013-918D-B2AD810D1344}" sibTransId="{0D7684D8-C6FF-4591-876E-1EBBC7B90029}"/>
    <dgm:cxn modelId="{56B94FA1-626D-4CD2-9188-3C4A453EA27A}" type="presOf" srcId="{88E3EBB4-8F2D-49F0-B21B-A7FA5CE11B54}" destId="{071F765D-EF71-4D10-8A6E-979E8E17DF5F}" srcOrd="0" destOrd="0" presId="urn:microsoft.com/office/officeart/2005/8/layout/vList5"/>
    <dgm:cxn modelId="{8126BC42-3032-4903-894B-41E3A699D361}" type="presOf" srcId="{CCE3A70D-DC28-4E34-94DC-A823DCE54994}" destId="{86BDDF8B-F478-48EE-AEAC-4715F907A468}" srcOrd="0" destOrd="1" presId="urn:microsoft.com/office/officeart/2005/8/layout/vList5"/>
    <dgm:cxn modelId="{6DBC42B5-260A-4F8F-89F9-38A4D6F18E59}" type="presOf" srcId="{0D1FD322-618F-4FBF-8985-3B8CE4ADE537}" destId="{69103323-A031-4DB2-8AAA-8A002C36F9F0}" srcOrd="0" destOrd="0" presId="urn:microsoft.com/office/officeart/2005/8/layout/vList5"/>
    <dgm:cxn modelId="{653BF079-6873-4DF4-AE66-1E530D0819FB}" type="presOf" srcId="{C37A82EA-B9F6-4CF9-8AF0-BB0DC854ABEA}" destId="{071F765D-EF71-4D10-8A6E-979E8E17DF5F}" srcOrd="0" destOrd="1" presId="urn:microsoft.com/office/officeart/2005/8/layout/vList5"/>
    <dgm:cxn modelId="{F2CBDE25-6AC4-458E-98E6-4763D9D3E57A}" srcId="{0D1FD322-618F-4FBF-8985-3B8CE4ADE537}" destId="{9064005F-04E1-46A3-A804-5A776E6AC9BA}" srcOrd="0" destOrd="0" parTransId="{ECF124AF-2525-4B5D-BC73-1ED8BF531876}" sibTransId="{0A57D739-0C6F-433F-9A98-B3DFA3AE078C}"/>
    <dgm:cxn modelId="{DFE3BD44-25C8-419F-8CAA-B529CE614109}" srcId="{B4633338-E41A-45E1-ABC4-2646EC4E5A80}" destId="{C37A82EA-B9F6-4CF9-8AF0-BB0DC854ABEA}" srcOrd="1" destOrd="0" parTransId="{01678018-BD9F-436D-8911-DD076548DEC3}" sibTransId="{F78E0467-0713-471E-99EF-8DA780E6A926}"/>
    <dgm:cxn modelId="{32DDF36B-12DE-4B90-88A6-7C9D13417BDD}" type="presOf" srcId="{7D084341-6834-44A3-9402-D57DF242C03B}" destId="{351FA296-6FB7-49A8-B931-A49C04D52355}" srcOrd="0" destOrd="2" presId="urn:microsoft.com/office/officeart/2005/8/layout/vList5"/>
    <dgm:cxn modelId="{A89FB7EB-11FB-4B22-8F76-F1BA06EC1216}" type="presOf" srcId="{C7329E7B-F7DE-4895-9647-951EC42483C1}" destId="{071F765D-EF71-4D10-8A6E-979E8E17DF5F}" srcOrd="0" destOrd="3" presId="urn:microsoft.com/office/officeart/2005/8/layout/vList5"/>
    <dgm:cxn modelId="{23024482-F884-4FEF-A2BB-DEC09957B550}" srcId="{B4633338-E41A-45E1-ABC4-2646EC4E5A80}" destId="{C7329E7B-F7DE-4895-9647-951EC42483C1}" srcOrd="3" destOrd="0" parTransId="{03927F2E-AC9D-49E7-B1BB-CEDE953FEC5E}" sibTransId="{9F049094-FBE6-4EA9-AA0E-600918C3DBC4}"/>
    <dgm:cxn modelId="{9BF89BEE-939E-4EF6-8F8F-5058DB5E7B40}" srcId="{9064005F-04E1-46A3-A804-5A776E6AC9BA}" destId="{CCDBB9C3-D077-485E-B555-10813FC2116C}" srcOrd="2" destOrd="0" parTransId="{1E3EDFA1-430E-47AE-9C3F-BAC209D7FB05}" sibTransId="{C3F146AA-6DD1-475E-A8D8-0350418687D7}"/>
    <dgm:cxn modelId="{6095C8FC-16EF-4FB1-92D8-9D362040E29C}" type="presOf" srcId="{F0DF870D-10E4-42BC-852C-41F9442903AB}" destId="{86BDDF8B-F478-48EE-AEAC-4715F907A468}" srcOrd="0" destOrd="0" presId="urn:microsoft.com/office/officeart/2005/8/layout/vList5"/>
    <dgm:cxn modelId="{FC4CD2E2-3CC5-4620-BA7D-5831856CE838}" srcId="{B4633338-E41A-45E1-ABC4-2646EC4E5A80}" destId="{15DD3823-6AAD-4F81-BA6B-A0E9B29AC493}" srcOrd="2" destOrd="0" parTransId="{5C1BD434-8489-4F0E-B78A-5056A268A6A3}" sibTransId="{6BFF4AC5-7BB1-4D05-9313-5516F708023E}"/>
    <dgm:cxn modelId="{D62C12E3-861A-487B-9409-44C0B7ADFE81}" type="presOf" srcId="{54845C03-297D-403D-93DA-44188439BA36}" destId="{071F765D-EF71-4D10-8A6E-979E8E17DF5F}" srcOrd="0" destOrd="4" presId="urn:microsoft.com/office/officeart/2005/8/layout/vList5"/>
    <dgm:cxn modelId="{E66B2232-72D8-4C04-9BEF-74502712FA73}" srcId="{0D1FD322-618F-4FBF-8985-3B8CE4ADE537}" destId="{B4633338-E41A-45E1-ABC4-2646EC4E5A80}" srcOrd="1" destOrd="0" parTransId="{6AF09202-BF9E-4421-AAB1-B3133F5A7BFF}" sibTransId="{9C0BA506-1C24-44C5-8BF6-58806D3013C3}"/>
    <dgm:cxn modelId="{7C6859E3-349C-411F-AEF7-3AD034254216}" type="presOf" srcId="{9064005F-04E1-46A3-A804-5A776E6AC9BA}" destId="{7E81838A-0BD8-4361-95FE-31F0E3C17CC2}" srcOrd="0" destOrd="0" presId="urn:microsoft.com/office/officeart/2005/8/layout/vList5"/>
    <dgm:cxn modelId="{17227084-EBEB-4061-91FB-D025CD5B7B5E}" srcId="{B4633338-E41A-45E1-ABC4-2646EC4E5A80}" destId="{54845C03-297D-403D-93DA-44188439BA36}" srcOrd="4" destOrd="0" parTransId="{23852813-E234-4A37-B935-4471754FC654}" sibTransId="{A59D53B9-D92E-46E4-9C4A-C3BDE28466CF}"/>
    <dgm:cxn modelId="{16654721-02F6-4E5E-8594-BA21E2CB429D}" type="presOf" srcId="{CCDBB9C3-D077-485E-B555-10813FC2116C}" destId="{86BDDF8B-F478-48EE-AEAC-4715F907A468}" srcOrd="0" destOrd="2" presId="urn:microsoft.com/office/officeart/2005/8/layout/vList5"/>
    <dgm:cxn modelId="{4391A493-2931-4EF2-AAFF-3C4488473D40}" type="presOf" srcId="{9D85E2AB-0CA0-4A34-B4F2-A0F679AE808B}" destId="{6A476F72-78F7-4FE7-9E95-AE876041C723}" srcOrd="0" destOrd="0" presId="urn:microsoft.com/office/officeart/2005/8/layout/vList5"/>
    <dgm:cxn modelId="{E612B2E5-C62D-4C2E-A3EF-9ADDC7BC431A}" srcId="{9064005F-04E1-46A3-A804-5A776E6AC9BA}" destId="{F0DF870D-10E4-42BC-852C-41F9442903AB}" srcOrd="0" destOrd="0" parTransId="{13BEC04E-1B07-45EE-B9F2-B98D9D5C4327}" sibTransId="{381342A7-E8FA-454E-B7D4-72EAE11C7C45}"/>
    <dgm:cxn modelId="{48746D9C-34B9-4407-B5A5-DC86502D1C86}" srcId="{9D85E2AB-0CA0-4A34-B4F2-A0F679AE808B}" destId="{2DC8A1EE-65F6-4996-8520-AA6C9DD9359C}" srcOrd="0" destOrd="0" parTransId="{4118B83C-8E16-4FED-9512-ECEEEBD54F64}" sibTransId="{5B536827-F1FA-4721-80DA-1E8F95D9203C}"/>
    <dgm:cxn modelId="{D11CD4DB-D45A-4B1B-BEB8-815AB2D4DB7F}" type="presParOf" srcId="{69103323-A031-4DB2-8AAA-8A002C36F9F0}" destId="{A8D4005B-94F3-4F87-BE04-7BC9BEFD6869}" srcOrd="0" destOrd="0" presId="urn:microsoft.com/office/officeart/2005/8/layout/vList5"/>
    <dgm:cxn modelId="{1365C7CA-5BF0-401E-8A17-E5820F22C256}" type="presParOf" srcId="{A8D4005B-94F3-4F87-BE04-7BC9BEFD6869}" destId="{7E81838A-0BD8-4361-95FE-31F0E3C17CC2}" srcOrd="0" destOrd="0" presId="urn:microsoft.com/office/officeart/2005/8/layout/vList5"/>
    <dgm:cxn modelId="{5EABD5BB-A434-408F-9072-BDE5030FD0DF}" type="presParOf" srcId="{A8D4005B-94F3-4F87-BE04-7BC9BEFD6869}" destId="{86BDDF8B-F478-48EE-AEAC-4715F907A468}" srcOrd="1" destOrd="0" presId="urn:microsoft.com/office/officeart/2005/8/layout/vList5"/>
    <dgm:cxn modelId="{3D1AE0EF-116E-48AA-830E-33EB6EE20321}" type="presParOf" srcId="{69103323-A031-4DB2-8AAA-8A002C36F9F0}" destId="{AEBBB56F-7BDA-4BD5-A272-5A5C67498489}" srcOrd="1" destOrd="0" presId="urn:microsoft.com/office/officeart/2005/8/layout/vList5"/>
    <dgm:cxn modelId="{A26A6213-5C1E-4FD4-84EA-8644A10906CA}" type="presParOf" srcId="{69103323-A031-4DB2-8AAA-8A002C36F9F0}" destId="{93DD1826-B8E8-4A6F-8E34-E41F790771EC}" srcOrd="2" destOrd="0" presId="urn:microsoft.com/office/officeart/2005/8/layout/vList5"/>
    <dgm:cxn modelId="{C37E29C6-0AF5-455A-B03A-EF9E0BA3CCA0}" type="presParOf" srcId="{93DD1826-B8E8-4A6F-8E34-E41F790771EC}" destId="{6347CA87-68AF-4B7E-A5E5-B9C3E41B5417}" srcOrd="0" destOrd="0" presId="urn:microsoft.com/office/officeart/2005/8/layout/vList5"/>
    <dgm:cxn modelId="{5FDF1D03-FB32-4AAE-A7D5-909144A8500B}" type="presParOf" srcId="{93DD1826-B8E8-4A6F-8E34-E41F790771EC}" destId="{071F765D-EF71-4D10-8A6E-979E8E17DF5F}" srcOrd="1" destOrd="0" presId="urn:microsoft.com/office/officeart/2005/8/layout/vList5"/>
    <dgm:cxn modelId="{047CC046-7690-4F85-8096-FE4B4A4C7CBA}" type="presParOf" srcId="{69103323-A031-4DB2-8AAA-8A002C36F9F0}" destId="{B7477647-2B38-4A68-A33D-5B2182B44B3B}" srcOrd="3" destOrd="0" presId="urn:microsoft.com/office/officeart/2005/8/layout/vList5"/>
    <dgm:cxn modelId="{47834F95-FEE5-41BE-BDE4-DF0328772E8F}" type="presParOf" srcId="{69103323-A031-4DB2-8AAA-8A002C36F9F0}" destId="{283F5A36-2E91-4055-BAE3-9900D31F33A9}" srcOrd="4" destOrd="0" presId="urn:microsoft.com/office/officeart/2005/8/layout/vList5"/>
    <dgm:cxn modelId="{F04D1B7A-DC81-45EA-8B15-3E6F5CC4EBE3}" type="presParOf" srcId="{283F5A36-2E91-4055-BAE3-9900D31F33A9}" destId="{6A476F72-78F7-4FE7-9E95-AE876041C723}" srcOrd="0" destOrd="0" presId="urn:microsoft.com/office/officeart/2005/8/layout/vList5"/>
    <dgm:cxn modelId="{CE35670E-569D-4538-9445-7CD2B4D29346}" type="presParOf" srcId="{283F5A36-2E91-4055-BAE3-9900D31F33A9}" destId="{351FA296-6FB7-49A8-B931-A49C04D5235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18F5F5-C2F8-4994-9D1A-27850DB4553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GB"/>
        </a:p>
      </dgm:t>
    </dgm:pt>
    <dgm:pt modelId="{4677330D-4E4F-4D62-A3B2-75B36CCD05FA}">
      <dgm:prSet/>
      <dgm:spPr/>
      <dgm:t>
        <a:bodyPr/>
        <a:lstStyle/>
        <a:p>
          <a:pPr rtl="0"/>
          <a:r>
            <a:rPr lang="en-GB" dirty="0" err="1" smtClean="0"/>
            <a:t>SaaS</a:t>
          </a:r>
          <a:r>
            <a:rPr lang="en-GB" dirty="0" smtClean="0"/>
            <a:t> – Application Provision</a:t>
          </a:r>
          <a:endParaRPr lang="en-GB" dirty="0"/>
        </a:p>
      </dgm:t>
    </dgm:pt>
    <dgm:pt modelId="{A9835AB2-9EE1-48EF-948B-209CBB14044C}" type="parTrans" cxnId="{FCBC2284-4394-432E-BAF0-AFC1D355A861}">
      <dgm:prSet/>
      <dgm:spPr/>
      <dgm:t>
        <a:bodyPr/>
        <a:lstStyle/>
        <a:p>
          <a:endParaRPr lang="en-GB"/>
        </a:p>
      </dgm:t>
    </dgm:pt>
    <dgm:pt modelId="{879A8F40-38EE-47F6-88E9-1FF8556C251E}" type="sibTrans" cxnId="{FCBC2284-4394-432E-BAF0-AFC1D355A861}">
      <dgm:prSet/>
      <dgm:spPr/>
      <dgm:t>
        <a:bodyPr/>
        <a:lstStyle/>
        <a:p>
          <a:endParaRPr lang="en-GB"/>
        </a:p>
      </dgm:t>
    </dgm:pt>
    <dgm:pt modelId="{C655C60D-5B57-4AB8-8417-1855B1D2313F}">
      <dgm:prSet/>
      <dgm:spPr/>
      <dgm:t>
        <a:bodyPr/>
        <a:lstStyle/>
        <a:p>
          <a:pPr rtl="0"/>
          <a:r>
            <a:rPr lang="en-GB" dirty="0" smtClean="0"/>
            <a:t>Microsoft Office 365 – Business Productivity Suite</a:t>
          </a:r>
          <a:endParaRPr lang="en-GB" dirty="0"/>
        </a:p>
      </dgm:t>
    </dgm:pt>
    <dgm:pt modelId="{2319CB07-EB9C-40A0-8A5E-EFC149824BA2}" type="parTrans" cxnId="{1DEDBCDF-FFBB-4142-90E6-53B6D04961D1}">
      <dgm:prSet/>
      <dgm:spPr/>
      <dgm:t>
        <a:bodyPr/>
        <a:lstStyle/>
        <a:p>
          <a:endParaRPr lang="en-GB"/>
        </a:p>
      </dgm:t>
    </dgm:pt>
    <dgm:pt modelId="{04A84D82-B887-4C37-9B42-2D87DE058C14}" type="sibTrans" cxnId="{1DEDBCDF-FFBB-4142-90E6-53B6D04961D1}">
      <dgm:prSet/>
      <dgm:spPr/>
      <dgm:t>
        <a:bodyPr/>
        <a:lstStyle/>
        <a:p>
          <a:endParaRPr lang="en-GB"/>
        </a:p>
      </dgm:t>
    </dgm:pt>
    <dgm:pt modelId="{8E9B4031-AEEF-4AF6-B70A-CD0B570FE869}">
      <dgm:prSet/>
      <dgm:spPr/>
      <dgm:t>
        <a:bodyPr/>
        <a:lstStyle/>
        <a:p>
          <a:pPr rtl="0"/>
          <a:r>
            <a:rPr lang="en-GB" smtClean="0"/>
            <a:t>PaaS – Compute &amp; Storage</a:t>
          </a:r>
          <a:endParaRPr lang="en-GB"/>
        </a:p>
      </dgm:t>
    </dgm:pt>
    <dgm:pt modelId="{2499AECA-7CB5-499E-BD89-C4F18C56421C}" type="parTrans" cxnId="{47B025B6-E4A3-4E11-8B4E-938E96B52ECD}">
      <dgm:prSet/>
      <dgm:spPr/>
      <dgm:t>
        <a:bodyPr/>
        <a:lstStyle/>
        <a:p>
          <a:endParaRPr lang="en-GB"/>
        </a:p>
      </dgm:t>
    </dgm:pt>
    <dgm:pt modelId="{650D4028-7E35-40BA-BA2C-4240B28ABD65}" type="sibTrans" cxnId="{47B025B6-E4A3-4E11-8B4E-938E96B52ECD}">
      <dgm:prSet/>
      <dgm:spPr/>
      <dgm:t>
        <a:bodyPr/>
        <a:lstStyle/>
        <a:p>
          <a:endParaRPr lang="en-GB"/>
        </a:p>
      </dgm:t>
    </dgm:pt>
    <dgm:pt modelId="{A2748EC7-983C-4992-81AE-F882C247864A}">
      <dgm:prSet/>
      <dgm:spPr/>
      <dgm:t>
        <a:bodyPr/>
        <a:lstStyle/>
        <a:p>
          <a:pPr rtl="0"/>
          <a:r>
            <a:rPr lang="en-GB" dirty="0" smtClean="0"/>
            <a:t>Azure Compute = Web, Service, and CGI Roles.  </a:t>
          </a:r>
          <a:endParaRPr lang="en-GB" dirty="0"/>
        </a:p>
      </dgm:t>
    </dgm:pt>
    <dgm:pt modelId="{F6FBA81B-9285-420F-A098-8D91D6757994}" type="parTrans" cxnId="{8F60609E-4078-444A-971A-6E03F0829FCF}">
      <dgm:prSet/>
      <dgm:spPr/>
      <dgm:t>
        <a:bodyPr/>
        <a:lstStyle/>
        <a:p>
          <a:endParaRPr lang="en-GB"/>
        </a:p>
      </dgm:t>
    </dgm:pt>
    <dgm:pt modelId="{E8D9D825-2D25-4540-AF7D-0807A34F50FE}" type="sibTrans" cxnId="{8F60609E-4078-444A-971A-6E03F0829FCF}">
      <dgm:prSet/>
      <dgm:spPr/>
      <dgm:t>
        <a:bodyPr/>
        <a:lstStyle/>
        <a:p>
          <a:endParaRPr lang="en-GB"/>
        </a:p>
      </dgm:t>
    </dgm:pt>
    <dgm:pt modelId="{8F569E99-9699-4878-9A3C-E75CCDEE3FE9}">
      <dgm:prSet/>
      <dgm:spPr/>
      <dgm:t>
        <a:bodyPr/>
        <a:lstStyle/>
        <a:p>
          <a:pPr rtl="0"/>
          <a:r>
            <a:rPr lang="en-GB" dirty="0" smtClean="0"/>
            <a:t>Azure Storage = Table, Blob, &amp; Queue services.</a:t>
          </a:r>
          <a:endParaRPr lang="en-GB" dirty="0"/>
        </a:p>
      </dgm:t>
    </dgm:pt>
    <dgm:pt modelId="{F22A1D3F-33C6-4F11-9F5E-84584CAF2D88}" type="parTrans" cxnId="{10F4BA52-A3BA-4E40-B48D-9D6EFC243375}">
      <dgm:prSet/>
      <dgm:spPr/>
      <dgm:t>
        <a:bodyPr/>
        <a:lstStyle/>
        <a:p>
          <a:endParaRPr lang="en-GB"/>
        </a:p>
      </dgm:t>
    </dgm:pt>
    <dgm:pt modelId="{D75E354F-49CB-4B6C-ACB3-A498250A4C62}" type="sibTrans" cxnId="{10F4BA52-A3BA-4E40-B48D-9D6EFC243375}">
      <dgm:prSet/>
      <dgm:spPr/>
      <dgm:t>
        <a:bodyPr/>
        <a:lstStyle/>
        <a:p>
          <a:endParaRPr lang="en-GB"/>
        </a:p>
      </dgm:t>
    </dgm:pt>
    <dgm:pt modelId="{ACCB0906-F28C-4B97-BC9A-8FCC5A5A0DFA}">
      <dgm:prSet/>
      <dgm:spPr/>
      <dgm:t>
        <a:bodyPr/>
        <a:lstStyle/>
        <a:p>
          <a:pPr rtl="0"/>
          <a:r>
            <a:rPr lang="en-GB" dirty="0" smtClean="0"/>
            <a:t>Azure App Fabric = access control &amp; the service bus</a:t>
          </a:r>
          <a:endParaRPr lang="en-GB" dirty="0"/>
        </a:p>
      </dgm:t>
    </dgm:pt>
    <dgm:pt modelId="{DC84A01B-6B1C-41FD-93E5-3701A67E8C36}" type="parTrans" cxnId="{8A2A7771-6934-452B-9FD4-46DDBB937927}">
      <dgm:prSet/>
      <dgm:spPr/>
      <dgm:t>
        <a:bodyPr/>
        <a:lstStyle/>
        <a:p>
          <a:endParaRPr lang="en-GB"/>
        </a:p>
      </dgm:t>
    </dgm:pt>
    <dgm:pt modelId="{2C2496F1-A1CC-4D8A-82BD-A44EB20A37E6}" type="sibTrans" cxnId="{8A2A7771-6934-452B-9FD4-46DDBB937927}">
      <dgm:prSet/>
      <dgm:spPr/>
      <dgm:t>
        <a:bodyPr/>
        <a:lstStyle/>
        <a:p>
          <a:endParaRPr lang="en-GB"/>
        </a:p>
      </dgm:t>
    </dgm:pt>
    <dgm:pt modelId="{EED2C14B-D137-4B04-8B0A-E30EBD10BD58}">
      <dgm:prSet/>
      <dgm:spPr/>
      <dgm:t>
        <a:bodyPr/>
        <a:lstStyle/>
        <a:p>
          <a:pPr rtl="0"/>
          <a:r>
            <a:rPr lang="en-GB" dirty="0" smtClean="0"/>
            <a:t>SQL Azure = clustered, high end instance of SQL Server </a:t>
          </a:r>
          <a:endParaRPr lang="en-GB" dirty="0"/>
        </a:p>
      </dgm:t>
    </dgm:pt>
    <dgm:pt modelId="{BC439D86-D528-4E94-8BC9-C0EF369627D8}" type="parTrans" cxnId="{0CDD6642-9CB7-45D3-A8B8-61FD69C8E8E9}">
      <dgm:prSet/>
      <dgm:spPr/>
      <dgm:t>
        <a:bodyPr/>
        <a:lstStyle/>
        <a:p>
          <a:endParaRPr lang="en-GB"/>
        </a:p>
      </dgm:t>
    </dgm:pt>
    <dgm:pt modelId="{6CFF55EE-5770-4472-B668-BEEA008FEFA8}" type="sibTrans" cxnId="{0CDD6642-9CB7-45D3-A8B8-61FD69C8E8E9}">
      <dgm:prSet/>
      <dgm:spPr/>
      <dgm:t>
        <a:bodyPr/>
        <a:lstStyle/>
        <a:p>
          <a:endParaRPr lang="en-GB"/>
        </a:p>
      </dgm:t>
    </dgm:pt>
    <dgm:pt modelId="{0D987579-C35B-4F36-A73C-D22A8ECBD48B}">
      <dgm:prSet/>
      <dgm:spPr/>
      <dgm:t>
        <a:bodyPr/>
        <a:lstStyle/>
        <a:p>
          <a:pPr rtl="0"/>
          <a:r>
            <a:rPr lang="en-GB" dirty="0" err="1" smtClean="0"/>
            <a:t>IaaS</a:t>
          </a:r>
          <a:r>
            <a:rPr lang="en-GB" dirty="0" smtClean="0"/>
            <a:t> – Core Infrastructure</a:t>
          </a:r>
          <a:endParaRPr lang="en-GB" dirty="0"/>
        </a:p>
      </dgm:t>
    </dgm:pt>
    <dgm:pt modelId="{287854EC-81DA-4B28-8282-478E9111ED60}" type="parTrans" cxnId="{A175C4C0-86CD-4FBD-9B9F-F132DB666E07}">
      <dgm:prSet/>
      <dgm:spPr/>
      <dgm:t>
        <a:bodyPr/>
        <a:lstStyle/>
        <a:p>
          <a:endParaRPr lang="en-GB"/>
        </a:p>
      </dgm:t>
    </dgm:pt>
    <dgm:pt modelId="{CED06705-F25F-4D06-A982-1FFD1EB71E79}" type="sibTrans" cxnId="{A175C4C0-86CD-4FBD-9B9F-F132DB666E07}">
      <dgm:prSet/>
      <dgm:spPr/>
      <dgm:t>
        <a:bodyPr/>
        <a:lstStyle/>
        <a:p>
          <a:endParaRPr lang="en-GB"/>
        </a:p>
      </dgm:t>
    </dgm:pt>
    <dgm:pt modelId="{9CFF9275-E9AB-49FD-9866-FF4882AC38BE}">
      <dgm:prSet/>
      <dgm:spPr/>
      <dgm:t>
        <a:bodyPr/>
        <a:lstStyle/>
        <a:p>
          <a:pPr rtl="0"/>
          <a:r>
            <a:rPr lang="en-GB" dirty="0" smtClean="0"/>
            <a:t>Azure VM’s - Windows &amp; Linux </a:t>
          </a:r>
          <a:endParaRPr lang="en-GB" dirty="0"/>
        </a:p>
      </dgm:t>
    </dgm:pt>
    <dgm:pt modelId="{8FE77628-2026-4E32-9FD7-54A8F99704C5}" type="parTrans" cxnId="{43BB73EA-F484-42A0-87F7-C378102DA95F}">
      <dgm:prSet/>
      <dgm:spPr/>
      <dgm:t>
        <a:bodyPr/>
        <a:lstStyle/>
        <a:p>
          <a:endParaRPr lang="en-GB"/>
        </a:p>
      </dgm:t>
    </dgm:pt>
    <dgm:pt modelId="{90DD130F-5C1D-4E26-8424-47F767B1D2B5}" type="sibTrans" cxnId="{43BB73EA-F484-42A0-87F7-C378102DA95F}">
      <dgm:prSet/>
      <dgm:spPr/>
      <dgm:t>
        <a:bodyPr/>
        <a:lstStyle/>
        <a:p>
          <a:endParaRPr lang="en-GB"/>
        </a:p>
      </dgm:t>
    </dgm:pt>
    <dgm:pt modelId="{4888F69E-AF8B-40E3-9EA6-2B4F0DA9142C}">
      <dgm:prSet/>
      <dgm:spPr/>
      <dgm:t>
        <a:bodyPr/>
        <a:lstStyle/>
        <a:p>
          <a:pPr rtl="0"/>
          <a:r>
            <a:rPr lang="en-GB" dirty="0" smtClean="0"/>
            <a:t>Azure Virtual Networks</a:t>
          </a:r>
          <a:endParaRPr lang="en-GB" dirty="0"/>
        </a:p>
      </dgm:t>
    </dgm:pt>
    <dgm:pt modelId="{06482795-8533-41AA-BE73-DC2CC09002C6}" type="parTrans" cxnId="{606641C4-3156-4430-B69A-505067D27CEA}">
      <dgm:prSet/>
      <dgm:spPr/>
      <dgm:t>
        <a:bodyPr/>
        <a:lstStyle/>
        <a:p>
          <a:endParaRPr lang="en-GB"/>
        </a:p>
      </dgm:t>
    </dgm:pt>
    <dgm:pt modelId="{F4345C01-DBE5-457C-9BFA-C877E8F887FD}" type="sibTrans" cxnId="{606641C4-3156-4430-B69A-505067D27CEA}">
      <dgm:prSet/>
      <dgm:spPr/>
      <dgm:t>
        <a:bodyPr/>
        <a:lstStyle/>
        <a:p>
          <a:endParaRPr lang="en-GB"/>
        </a:p>
      </dgm:t>
    </dgm:pt>
    <dgm:pt modelId="{4395A581-0A0B-40E7-8A70-1E21A86FCF47}">
      <dgm:prSet/>
      <dgm:spPr/>
      <dgm:t>
        <a:bodyPr/>
        <a:lstStyle/>
        <a:p>
          <a:pPr rtl="0"/>
          <a:r>
            <a:rPr lang="en-GB" dirty="0" smtClean="0"/>
            <a:t>Microsoft Global CDN</a:t>
          </a:r>
          <a:endParaRPr lang="en-GB" dirty="0"/>
        </a:p>
      </dgm:t>
    </dgm:pt>
    <dgm:pt modelId="{7870B103-8E43-4CB2-809A-D5254C76094B}" type="parTrans" cxnId="{9FCD01D1-97EE-4F16-86A5-683A2912EB39}">
      <dgm:prSet/>
      <dgm:spPr/>
      <dgm:t>
        <a:bodyPr/>
        <a:lstStyle/>
        <a:p>
          <a:endParaRPr lang="en-GB"/>
        </a:p>
      </dgm:t>
    </dgm:pt>
    <dgm:pt modelId="{C2E812D0-BA45-4E66-9BEB-765947CEFA29}" type="sibTrans" cxnId="{9FCD01D1-97EE-4F16-86A5-683A2912EB39}">
      <dgm:prSet/>
      <dgm:spPr/>
      <dgm:t>
        <a:bodyPr/>
        <a:lstStyle/>
        <a:p>
          <a:endParaRPr lang="en-GB"/>
        </a:p>
      </dgm:t>
    </dgm:pt>
    <dgm:pt modelId="{451ECE5C-6621-4D7D-8197-EA5C24E104A8}">
      <dgm:prSet/>
      <dgm:spPr/>
      <dgm:t>
        <a:bodyPr/>
        <a:lstStyle/>
        <a:p>
          <a:pPr rtl="0"/>
          <a:r>
            <a:rPr lang="en-GB" dirty="0" smtClean="0"/>
            <a:t>CRM Online – Sales management</a:t>
          </a:r>
          <a:endParaRPr lang="en-GB" dirty="0"/>
        </a:p>
      </dgm:t>
    </dgm:pt>
    <dgm:pt modelId="{7FB976D1-2785-4A05-8D3D-A96C31776A61}" type="parTrans" cxnId="{B10234FC-F226-4324-8C7E-A98B747A8807}">
      <dgm:prSet/>
      <dgm:spPr/>
      <dgm:t>
        <a:bodyPr/>
        <a:lstStyle/>
        <a:p>
          <a:endParaRPr lang="en-GB"/>
        </a:p>
      </dgm:t>
    </dgm:pt>
    <dgm:pt modelId="{FFF0F057-3315-4347-A30D-EBA02AC24005}" type="sibTrans" cxnId="{B10234FC-F226-4324-8C7E-A98B747A8807}">
      <dgm:prSet/>
      <dgm:spPr/>
      <dgm:t>
        <a:bodyPr/>
        <a:lstStyle/>
        <a:p>
          <a:endParaRPr lang="en-GB"/>
        </a:p>
      </dgm:t>
    </dgm:pt>
    <dgm:pt modelId="{7BA99CEE-FA1C-4FED-926D-4ACE9DA5F288}">
      <dgm:prSet/>
      <dgm:spPr/>
      <dgm:t>
        <a:bodyPr/>
        <a:lstStyle/>
        <a:p>
          <a:pPr rtl="0"/>
          <a:r>
            <a:rPr lang="en-GB" dirty="0" err="1" smtClean="0"/>
            <a:t>InTune</a:t>
          </a:r>
          <a:r>
            <a:rPr lang="en-GB" dirty="0" smtClean="0"/>
            <a:t> – Systems management</a:t>
          </a:r>
          <a:endParaRPr lang="en-GB" dirty="0"/>
        </a:p>
      </dgm:t>
    </dgm:pt>
    <dgm:pt modelId="{B34CE4D9-6EBE-4B35-93BC-137ACC2F767F}" type="parTrans" cxnId="{B515C86F-3C51-4452-9E1C-19B63D9FC09A}">
      <dgm:prSet/>
      <dgm:spPr/>
      <dgm:t>
        <a:bodyPr/>
        <a:lstStyle/>
        <a:p>
          <a:endParaRPr lang="en-GB"/>
        </a:p>
      </dgm:t>
    </dgm:pt>
    <dgm:pt modelId="{CA20EBB1-4772-423B-8129-32C94F8308E6}" type="sibTrans" cxnId="{B515C86F-3C51-4452-9E1C-19B63D9FC09A}">
      <dgm:prSet/>
      <dgm:spPr/>
      <dgm:t>
        <a:bodyPr/>
        <a:lstStyle/>
        <a:p>
          <a:endParaRPr lang="en-GB"/>
        </a:p>
      </dgm:t>
    </dgm:pt>
    <dgm:pt modelId="{EE86CE0B-CEDA-4F54-B090-B3B54BC58CC2}" type="pres">
      <dgm:prSet presAssocID="{D218F5F5-C2F8-4994-9D1A-27850DB4553C}" presName="linear" presStyleCnt="0">
        <dgm:presLayoutVars>
          <dgm:animLvl val="lvl"/>
          <dgm:resizeHandles val="exact"/>
        </dgm:presLayoutVars>
      </dgm:prSet>
      <dgm:spPr/>
      <dgm:t>
        <a:bodyPr/>
        <a:lstStyle/>
        <a:p>
          <a:endParaRPr lang="en-GB"/>
        </a:p>
      </dgm:t>
    </dgm:pt>
    <dgm:pt modelId="{A6D2D7E8-6ECE-4F47-9ED0-2DCE1B97A995}" type="pres">
      <dgm:prSet presAssocID="{4677330D-4E4F-4D62-A3B2-75B36CCD05FA}" presName="parentText" presStyleLbl="node1" presStyleIdx="0" presStyleCnt="3">
        <dgm:presLayoutVars>
          <dgm:chMax val="0"/>
          <dgm:bulletEnabled val="1"/>
        </dgm:presLayoutVars>
      </dgm:prSet>
      <dgm:spPr/>
      <dgm:t>
        <a:bodyPr/>
        <a:lstStyle/>
        <a:p>
          <a:endParaRPr lang="en-GB"/>
        </a:p>
      </dgm:t>
    </dgm:pt>
    <dgm:pt modelId="{0F043212-C8AE-442E-92D6-EEFA1EB9D705}" type="pres">
      <dgm:prSet presAssocID="{4677330D-4E4F-4D62-A3B2-75B36CCD05FA}" presName="childText" presStyleLbl="revTx" presStyleIdx="0" presStyleCnt="3">
        <dgm:presLayoutVars>
          <dgm:bulletEnabled val="1"/>
        </dgm:presLayoutVars>
      </dgm:prSet>
      <dgm:spPr/>
      <dgm:t>
        <a:bodyPr/>
        <a:lstStyle/>
        <a:p>
          <a:endParaRPr lang="en-GB"/>
        </a:p>
      </dgm:t>
    </dgm:pt>
    <dgm:pt modelId="{8152BA7B-6AA2-4F4D-ACF9-34314B53AB2B}" type="pres">
      <dgm:prSet presAssocID="{8E9B4031-AEEF-4AF6-B70A-CD0B570FE869}" presName="parentText" presStyleLbl="node1" presStyleIdx="1" presStyleCnt="3">
        <dgm:presLayoutVars>
          <dgm:chMax val="0"/>
          <dgm:bulletEnabled val="1"/>
        </dgm:presLayoutVars>
      </dgm:prSet>
      <dgm:spPr/>
      <dgm:t>
        <a:bodyPr/>
        <a:lstStyle/>
        <a:p>
          <a:endParaRPr lang="en-GB"/>
        </a:p>
      </dgm:t>
    </dgm:pt>
    <dgm:pt modelId="{9A176BA7-56D8-4FB9-A2E1-E3B0C5937FED}" type="pres">
      <dgm:prSet presAssocID="{8E9B4031-AEEF-4AF6-B70A-CD0B570FE869}" presName="childText" presStyleLbl="revTx" presStyleIdx="1" presStyleCnt="3">
        <dgm:presLayoutVars>
          <dgm:bulletEnabled val="1"/>
        </dgm:presLayoutVars>
      </dgm:prSet>
      <dgm:spPr/>
      <dgm:t>
        <a:bodyPr/>
        <a:lstStyle/>
        <a:p>
          <a:endParaRPr lang="en-GB"/>
        </a:p>
      </dgm:t>
    </dgm:pt>
    <dgm:pt modelId="{8CAACA3B-A893-4A96-BA71-FFF85836E7C6}" type="pres">
      <dgm:prSet presAssocID="{0D987579-C35B-4F36-A73C-D22A8ECBD48B}" presName="parentText" presStyleLbl="node1" presStyleIdx="2" presStyleCnt="3">
        <dgm:presLayoutVars>
          <dgm:chMax val="0"/>
          <dgm:bulletEnabled val="1"/>
        </dgm:presLayoutVars>
      </dgm:prSet>
      <dgm:spPr/>
      <dgm:t>
        <a:bodyPr/>
        <a:lstStyle/>
        <a:p>
          <a:endParaRPr lang="en-GB"/>
        </a:p>
      </dgm:t>
    </dgm:pt>
    <dgm:pt modelId="{02E75FA3-6AB5-401A-8C44-F9BCB718F9DC}" type="pres">
      <dgm:prSet presAssocID="{0D987579-C35B-4F36-A73C-D22A8ECBD48B}" presName="childText" presStyleLbl="revTx" presStyleIdx="2" presStyleCnt="3">
        <dgm:presLayoutVars>
          <dgm:bulletEnabled val="1"/>
        </dgm:presLayoutVars>
      </dgm:prSet>
      <dgm:spPr/>
      <dgm:t>
        <a:bodyPr/>
        <a:lstStyle/>
        <a:p>
          <a:endParaRPr lang="en-GB"/>
        </a:p>
      </dgm:t>
    </dgm:pt>
  </dgm:ptLst>
  <dgm:cxnLst>
    <dgm:cxn modelId="{43BB73EA-F484-42A0-87F7-C378102DA95F}" srcId="{0D987579-C35B-4F36-A73C-D22A8ECBD48B}" destId="{9CFF9275-E9AB-49FD-9866-FF4882AC38BE}" srcOrd="0" destOrd="0" parTransId="{8FE77628-2026-4E32-9FD7-54A8F99704C5}" sibTransId="{90DD130F-5C1D-4E26-8424-47F767B1D2B5}"/>
    <dgm:cxn modelId="{6DC13B31-3199-4CBE-856B-FA6AE7237F0E}" type="presOf" srcId="{4395A581-0A0B-40E7-8A70-1E21A86FCF47}" destId="{02E75FA3-6AB5-401A-8C44-F9BCB718F9DC}" srcOrd="0" destOrd="2" presId="urn:microsoft.com/office/officeart/2005/8/layout/vList2"/>
    <dgm:cxn modelId="{FCBC2284-4394-432E-BAF0-AFC1D355A861}" srcId="{D218F5F5-C2F8-4994-9D1A-27850DB4553C}" destId="{4677330D-4E4F-4D62-A3B2-75B36CCD05FA}" srcOrd="0" destOrd="0" parTransId="{A9835AB2-9EE1-48EF-948B-209CBB14044C}" sibTransId="{879A8F40-38EE-47F6-88E9-1FF8556C251E}"/>
    <dgm:cxn modelId="{1DEDBCDF-FFBB-4142-90E6-53B6D04961D1}" srcId="{4677330D-4E4F-4D62-A3B2-75B36CCD05FA}" destId="{C655C60D-5B57-4AB8-8417-1855B1D2313F}" srcOrd="0" destOrd="0" parTransId="{2319CB07-EB9C-40A0-8A5E-EFC149824BA2}" sibTransId="{04A84D82-B887-4C37-9B42-2D87DE058C14}"/>
    <dgm:cxn modelId="{0CDD6642-9CB7-45D3-A8B8-61FD69C8E8E9}" srcId="{8E9B4031-AEEF-4AF6-B70A-CD0B570FE869}" destId="{EED2C14B-D137-4B04-8B0A-E30EBD10BD58}" srcOrd="3" destOrd="0" parTransId="{BC439D86-D528-4E94-8BC9-C0EF369627D8}" sibTransId="{6CFF55EE-5770-4472-B668-BEEA008FEFA8}"/>
    <dgm:cxn modelId="{606641C4-3156-4430-B69A-505067D27CEA}" srcId="{0D987579-C35B-4F36-A73C-D22A8ECBD48B}" destId="{4888F69E-AF8B-40E3-9EA6-2B4F0DA9142C}" srcOrd="1" destOrd="0" parTransId="{06482795-8533-41AA-BE73-DC2CC09002C6}" sibTransId="{F4345C01-DBE5-457C-9BFA-C877E8F887FD}"/>
    <dgm:cxn modelId="{6F008023-03B0-4AE7-A84A-627B3844A23F}" type="presOf" srcId="{A2748EC7-983C-4992-81AE-F882C247864A}" destId="{9A176BA7-56D8-4FB9-A2E1-E3B0C5937FED}" srcOrd="0" destOrd="0" presId="urn:microsoft.com/office/officeart/2005/8/layout/vList2"/>
    <dgm:cxn modelId="{9946965E-FDD0-4CDF-AD59-AFEFA29C86A9}" type="presOf" srcId="{4677330D-4E4F-4D62-A3B2-75B36CCD05FA}" destId="{A6D2D7E8-6ECE-4F47-9ED0-2DCE1B97A995}" srcOrd="0" destOrd="0" presId="urn:microsoft.com/office/officeart/2005/8/layout/vList2"/>
    <dgm:cxn modelId="{A175C4C0-86CD-4FBD-9B9F-F132DB666E07}" srcId="{D218F5F5-C2F8-4994-9D1A-27850DB4553C}" destId="{0D987579-C35B-4F36-A73C-D22A8ECBD48B}" srcOrd="2" destOrd="0" parTransId="{287854EC-81DA-4B28-8282-478E9111ED60}" sibTransId="{CED06705-F25F-4D06-A982-1FFD1EB71E79}"/>
    <dgm:cxn modelId="{9FCD01D1-97EE-4F16-86A5-683A2912EB39}" srcId="{0D987579-C35B-4F36-A73C-D22A8ECBD48B}" destId="{4395A581-0A0B-40E7-8A70-1E21A86FCF47}" srcOrd="2" destOrd="0" parTransId="{7870B103-8E43-4CB2-809A-D5254C76094B}" sibTransId="{C2E812D0-BA45-4E66-9BEB-765947CEFA29}"/>
    <dgm:cxn modelId="{8A2A7771-6934-452B-9FD4-46DDBB937927}" srcId="{8E9B4031-AEEF-4AF6-B70A-CD0B570FE869}" destId="{ACCB0906-F28C-4B97-BC9A-8FCC5A5A0DFA}" srcOrd="2" destOrd="0" parTransId="{DC84A01B-6B1C-41FD-93E5-3701A67E8C36}" sibTransId="{2C2496F1-A1CC-4D8A-82BD-A44EB20A37E6}"/>
    <dgm:cxn modelId="{2A132938-81E0-4300-8225-EAE5D026B0B6}" type="presOf" srcId="{EED2C14B-D137-4B04-8B0A-E30EBD10BD58}" destId="{9A176BA7-56D8-4FB9-A2E1-E3B0C5937FED}" srcOrd="0" destOrd="3" presId="urn:microsoft.com/office/officeart/2005/8/layout/vList2"/>
    <dgm:cxn modelId="{208E49C7-4AD8-44CD-A794-0741C8212699}" type="presOf" srcId="{0D987579-C35B-4F36-A73C-D22A8ECBD48B}" destId="{8CAACA3B-A893-4A96-BA71-FFF85836E7C6}" srcOrd="0" destOrd="0" presId="urn:microsoft.com/office/officeart/2005/8/layout/vList2"/>
    <dgm:cxn modelId="{926A6B78-42D1-4DBA-8227-3EA61AB33A47}" type="presOf" srcId="{8E9B4031-AEEF-4AF6-B70A-CD0B570FE869}" destId="{8152BA7B-6AA2-4F4D-ACF9-34314B53AB2B}" srcOrd="0" destOrd="0" presId="urn:microsoft.com/office/officeart/2005/8/layout/vList2"/>
    <dgm:cxn modelId="{B70C3B34-E636-4303-99C0-61B074AB08C4}" type="presOf" srcId="{451ECE5C-6621-4D7D-8197-EA5C24E104A8}" destId="{0F043212-C8AE-442E-92D6-EEFA1EB9D705}" srcOrd="0" destOrd="1" presId="urn:microsoft.com/office/officeart/2005/8/layout/vList2"/>
    <dgm:cxn modelId="{8F60609E-4078-444A-971A-6E03F0829FCF}" srcId="{8E9B4031-AEEF-4AF6-B70A-CD0B570FE869}" destId="{A2748EC7-983C-4992-81AE-F882C247864A}" srcOrd="0" destOrd="0" parTransId="{F6FBA81B-9285-420F-A098-8D91D6757994}" sibTransId="{E8D9D825-2D25-4540-AF7D-0807A34F50FE}"/>
    <dgm:cxn modelId="{B515C86F-3C51-4452-9E1C-19B63D9FC09A}" srcId="{4677330D-4E4F-4D62-A3B2-75B36CCD05FA}" destId="{7BA99CEE-FA1C-4FED-926D-4ACE9DA5F288}" srcOrd="2" destOrd="0" parTransId="{B34CE4D9-6EBE-4B35-93BC-137ACC2F767F}" sibTransId="{CA20EBB1-4772-423B-8129-32C94F8308E6}"/>
    <dgm:cxn modelId="{870D00C0-5655-48A5-B8AB-0518E5132363}" type="presOf" srcId="{9CFF9275-E9AB-49FD-9866-FF4882AC38BE}" destId="{02E75FA3-6AB5-401A-8C44-F9BCB718F9DC}" srcOrd="0" destOrd="0" presId="urn:microsoft.com/office/officeart/2005/8/layout/vList2"/>
    <dgm:cxn modelId="{C1236EBD-C4F2-4E73-80D4-04BF5A45F8FF}" type="presOf" srcId="{4888F69E-AF8B-40E3-9EA6-2B4F0DA9142C}" destId="{02E75FA3-6AB5-401A-8C44-F9BCB718F9DC}" srcOrd="0" destOrd="1" presId="urn:microsoft.com/office/officeart/2005/8/layout/vList2"/>
    <dgm:cxn modelId="{16D11CC6-FD21-43E4-BEA4-4C44E36AA13C}" type="presOf" srcId="{C655C60D-5B57-4AB8-8417-1855B1D2313F}" destId="{0F043212-C8AE-442E-92D6-EEFA1EB9D705}" srcOrd="0" destOrd="0" presId="urn:microsoft.com/office/officeart/2005/8/layout/vList2"/>
    <dgm:cxn modelId="{47B025B6-E4A3-4E11-8B4E-938E96B52ECD}" srcId="{D218F5F5-C2F8-4994-9D1A-27850DB4553C}" destId="{8E9B4031-AEEF-4AF6-B70A-CD0B570FE869}" srcOrd="1" destOrd="0" parTransId="{2499AECA-7CB5-499E-BD89-C4F18C56421C}" sibTransId="{650D4028-7E35-40BA-BA2C-4240B28ABD65}"/>
    <dgm:cxn modelId="{40E893D0-30B3-4C17-96E3-E49CC0FBC936}" type="presOf" srcId="{D218F5F5-C2F8-4994-9D1A-27850DB4553C}" destId="{EE86CE0B-CEDA-4F54-B090-B3B54BC58CC2}" srcOrd="0" destOrd="0" presId="urn:microsoft.com/office/officeart/2005/8/layout/vList2"/>
    <dgm:cxn modelId="{B10234FC-F226-4324-8C7E-A98B747A8807}" srcId="{4677330D-4E4F-4D62-A3B2-75B36CCD05FA}" destId="{451ECE5C-6621-4D7D-8197-EA5C24E104A8}" srcOrd="1" destOrd="0" parTransId="{7FB976D1-2785-4A05-8D3D-A96C31776A61}" sibTransId="{FFF0F057-3315-4347-A30D-EBA02AC24005}"/>
    <dgm:cxn modelId="{F647F0DF-C8A5-4831-B1B2-68D79DE11016}" type="presOf" srcId="{7BA99CEE-FA1C-4FED-926D-4ACE9DA5F288}" destId="{0F043212-C8AE-442E-92D6-EEFA1EB9D705}" srcOrd="0" destOrd="2" presId="urn:microsoft.com/office/officeart/2005/8/layout/vList2"/>
    <dgm:cxn modelId="{36CB175B-94EE-42BC-A9D5-7627EEBFCC85}" type="presOf" srcId="{ACCB0906-F28C-4B97-BC9A-8FCC5A5A0DFA}" destId="{9A176BA7-56D8-4FB9-A2E1-E3B0C5937FED}" srcOrd="0" destOrd="2" presId="urn:microsoft.com/office/officeart/2005/8/layout/vList2"/>
    <dgm:cxn modelId="{4402E936-D3C8-44CC-9C45-ADBFC1750EB2}" type="presOf" srcId="{8F569E99-9699-4878-9A3C-E75CCDEE3FE9}" destId="{9A176BA7-56D8-4FB9-A2E1-E3B0C5937FED}" srcOrd="0" destOrd="1" presId="urn:microsoft.com/office/officeart/2005/8/layout/vList2"/>
    <dgm:cxn modelId="{10F4BA52-A3BA-4E40-B48D-9D6EFC243375}" srcId="{8E9B4031-AEEF-4AF6-B70A-CD0B570FE869}" destId="{8F569E99-9699-4878-9A3C-E75CCDEE3FE9}" srcOrd="1" destOrd="0" parTransId="{F22A1D3F-33C6-4F11-9F5E-84584CAF2D88}" sibTransId="{D75E354F-49CB-4B6C-ACB3-A498250A4C62}"/>
    <dgm:cxn modelId="{76C3DCF0-A7DB-4350-95E5-BE424C6BD18B}" type="presParOf" srcId="{EE86CE0B-CEDA-4F54-B090-B3B54BC58CC2}" destId="{A6D2D7E8-6ECE-4F47-9ED0-2DCE1B97A995}" srcOrd="0" destOrd="0" presId="urn:microsoft.com/office/officeart/2005/8/layout/vList2"/>
    <dgm:cxn modelId="{2C5F7CD1-49E0-4452-9731-DF71071BCBB4}" type="presParOf" srcId="{EE86CE0B-CEDA-4F54-B090-B3B54BC58CC2}" destId="{0F043212-C8AE-442E-92D6-EEFA1EB9D705}" srcOrd="1" destOrd="0" presId="urn:microsoft.com/office/officeart/2005/8/layout/vList2"/>
    <dgm:cxn modelId="{73120AA6-C5FA-4263-BF24-7B3B5607D529}" type="presParOf" srcId="{EE86CE0B-CEDA-4F54-B090-B3B54BC58CC2}" destId="{8152BA7B-6AA2-4F4D-ACF9-34314B53AB2B}" srcOrd="2" destOrd="0" presId="urn:microsoft.com/office/officeart/2005/8/layout/vList2"/>
    <dgm:cxn modelId="{5F819EF4-E1FF-4E75-8BE9-E7C733A58465}" type="presParOf" srcId="{EE86CE0B-CEDA-4F54-B090-B3B54BC58CC2}" destId="{9A176BA7-56D8-4FB9-A2E1-E3B0C5937FED}" srcOrd="3" destOrd="0" presId="urn:microsoft.com/office/officeart/2005/8/layout/vList2"/>
    <dgm:cxn modelId="{41AD9211-0BC1-4F57-94E6-794ABA7B4241}" type="presParOf" srcId="{EE86CE0B-CEDA-4F54-B090-B3B54BC58CC2}" destId="{8CAACA3B-A893-4A96-BA71-FFF85836E7C6}" srcOrd="4" destOrd="0" presId="urn:microsoft.com/office/officeart/2005/8/layout/vList2"/>
    <dgm:cxn modelId="{151EFBBB-1EC3-4D6D-AFE7-40A5350B8A09}" type="presParOf" srcId="{EE86CE0B-CEDA-4F54-B090-B3B54BC58CC2}" destId="{02E75FA3-6AB5-401A-8C44-F9BCB718F9D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F0AD14-7331-4BE7-A1D4-3832BC5740FA}"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GB"/>
        </a:p>
      </dgm:t>
    </dgm:pt>
    <dgm:pt modelId="{991C2B9F-E6AA-44B7-B43E-43970C39CE4A}">
      <dgm:prSet/>
      <dgm:spPr/>
      <dgm:t>
        <a:bodyPr/>
        <a:lstStyle/>
        <a:p>
          <a:pPr rtl="0"/>
          <a:r>
            <a:rPr lang="en-GB" dirty="0" smtClean="0"/>
            <a:t>Honesty</a:t>
          </a:r>
          <a:endParaRPr lang="en-GB" dirty="0"/>
        </a:p>
      </dgm:t>
    </dgm:pt>
    <dgm:pt modelId="{A7500B4E-8866-484C-A01D-308E88EBE18A}" type="parTrans" cxnId="{893E91EF-681D-4272-9542-C7715A4C09A3}">
      <dgm:prSet/>
      <dgm:spPr/>
      <dgm:t>
        <a:bodyPr/>
        <a:lstStyle/>
        <a:p>
          <a:endParaRPr lang="en-GB"/>
        </a:p>
      </dgm:t>
    </dgm:pt>
    <dgm:pt modelId="{141FF32B-0AC2-46E7-9C32-759C849BBEAF}" type="sibTrans" cxnId="{893E91EF-681D-4272-9542-C7715A4C09A3}">
      <dgm:prSet/>
      <dgm:spPr/>
      <dgm:t>
        <a:bodyPr/>
        <a:lstStyle/>
        <a:p>
          <a:endParaRPr lang="en-GB"/>
        </a:p>
      </dgm:t>
    </dgm:pt>
    <dgm:pt modelId="{E14204F7-D2C8-4D55-9420-DBE62B0CC034}">
      <dgm:prSet/>
      <dgm:spPr/>
      <dgm:t>
        <a:bodyPr/>
        <a:lstStyle/>
        <a:p>
          <a:pPr rtl="0"/>
          <a:r>
            <a:rPr lang="en-GB" dirty="0" smtClean="0"/>
            <a:t>Trust</a:t>
          </a:r>
          <a:endParaRPr lang="en-GB" dirty="0"/>
        </a:p>
      </dgm:t>
    </dgm:pt>
    <dgm:pt modelId="{F4950A9A-5C1C-4DEA-934F-6409B046CF71}" type="parTrans" cxnId="{2C13D5DA-C94C-401C-974F-4350BE82D250}">
      <dgm:prSet/>
      <dgm:spPr/>
      <dgm:t>
        <a:bodyPr/>
        <a:lstStyle/>
        <a:p>
          <a:endParaRPr lang="en-GB"/>
        </a:p>
      </dgm:t>
    </dgm:pt>
    <dgm:pt modelId="{BF947152-5487-42BD-A0BA-5EC23BD4F6A8}" type="sibTrans" cxnId="{2C13D5DA-C94C-401C-974F-4350BE82D250}">
      <dgm:prSet/>
      <dgm:spPr/>
      <dgm:t>
        <a:bodyPr/>
        <a:lstStyle/>
        <a:p>
          <a:endParaRPr lang="en-GB"/>
        </a:p>
      </dgm:t>
    </dgm:pt>
    <dgm:pt modelId="{1C736A85-8FB8-4930-AAD6-CFAC772C1E5B}">
      <dgm:prSet/>
      <dgm:spPr/>
      <dgm:t>
        <a:bodyPr/>
        <a:lstStyle/>
        <a:p>
          <a:pPr rtl="0"/>
          <a:r>
            <a:rPr lang="en-GB" dirty="0" smtClean="0"/>
            <a:t>Deliver</a:t>
          </a:r>
          <a:endParaRPr lang="en-GB" dirty="0"/>
        </a:p>
      </dgm:t>
    </dgm:pt>
    <dgm:pt modelId="{2ADB5A7F-A374-4ED3-B320-B231318287D7}" type="parTrans" cxnId="{617418EC-C5E4-4306-A1B4-715B8B7A24F3}">
      <dgm:prSet/>
      <dgm:spPr/>
      <dgm:t>
        <a:bodyPr/>
        <a:lstStyle/>
        <a:p>
          <a:endParaRPr lang="en-GB"/>
        </a:p>
      </dgm:t>
    </dgm:pt>
    <dgm:pt modelId="{09921308-D3CB-4F96-BAA7-4526E518A976}" type="sibTrans" cxnId="{617418EC-C5E4-4306-A1B4-715B8B7A24F3}">
      <dgm:prSet/>
      <dgm:spPr/>
      <dgm:t>
        <a:bodyPr/>
        <a:lstStyle/>
        <a:p>
          <a:endParaRPr lang="en-GB"/>
        </a:p>
      </dgm:t>
    </dgm:pt>
    <dgm:pt modelId="{25A8B6C8-8D3B-48CE-B816-93C4F2D95964}" type="pres">
      <dgm:prSet presAssocID="{51F0AD14-7331-4BE7-A1D4-3832BC5740FA}" presName="Name0" presStyleCnt="0">
        <dgm:presLayoutVars>
          <dgm:dir/>
          <dgm:resizeHandles val="exact"/>
        </dgm:presLayoutVars>
      </dgm:prSet>
      <dgm:spPr/>
      <dgm:t>
        <a:bodyPr/>
        <a:lstStyle/>
        <a:p>
          <a:endParaRPr lang="en-GB"/>
        </a:p>
      </dgm:t>
    </dgm:pt>
    <dgm:pt modelId="{3AE87264-2E8B-494A-A163-2C5681E65683}" type="pres">
      <dgm:prSet presAssocID="{51F0AD14-7331-4BE7-A1D4-3832BC5740FA}" presName="arrow" presStyleLbl="bgShp" presStyleIdx="0" presStyleCnt="1"/>
      <dgm:spPr/>
      <dgm:t>
        <a:bodyPr/>
        <a:lstStyle/>
        <a:p>
          <a:endParaRPr lang="en-GB"/>
        </a:p>
      </dgm:t>
    </dgm:pt>
    <dgm:pt modelId="{161A8DC6-037D-46F4-8167-79B41B9DB21A}" type="pres">
      <dgm:prSet presAssocID="{51F0AD14-7331-4BE7-A1D4-3832BC5740FA}" presName="points" presStyleCnt="0"/>
      <dgm:spPr/>
      <dgm:t>
        <a:bodyPr/>
        <a:lstStyle/>
        <a:p>
          <a:endParaRPr lang="en-GB"/>
        </a:p>
      </dgm:t>
    </dgm:pt>
    <dgm:pt modelId="{C6D8EBFE-15B0-4D4E-9DB7-C4794C985248}" type="pres">
      <dgm:prSet presAssocID="{991C2B9F-E6AA-44B7-B43E-43970C39CE4A}" presName="compositeA" presStyleCnt="0"/>
      <dgm:spPr/>
      <dgm:t>
        <a:bodyPr/>
        <a:lstStyle/>
        <a:p>
          <a:endParaRPr lang="en-GB"/>
        </a:p>
      </dgm:t>
    </dgm:pt>
    <dgm:pt modelId="{A3C32A7B-99F1-449D-94D8-9F631E43121D}" type="pres">
      <dgm:prSet presAssocID="{991C2B9F-E6AA-44B7-B43E-43970C39CE4A}" presName="textA" presStyleLbl="revTx" presStyleIdx="0" presStyleCnt="3" custScaleX="88572">
        <dgm:presLayoutVars>
          <dgm:bulletEnabled val="1"/>
        </dgm:presLayoutVars>
      </dgm:prSet>
      <dgm:spPr/>
      <dgm:t>
        <a:bodyPr/>
        <a:lstStyle/>
        <a:p>
          <a:endParaRPr lang="en-GB"/>
        </a:p>
      </dgm:t>
    </dgm:pt>
    <dgm:pt modelId="{20580747-369F-488D-B249-2B721E738D25}" type="pres">
      <dgm:prSet presAssocID="{991C2B9F-E6AA-44B7-B43E-43970C39CE4A}" presName="circleA" presStyleLbl="node1" presStyleIdx="0" presStyleCnt="3"/>
      <dgm:spPr/>
      <dgm:t>
        <a:bodyPr/>
        <a:lstStyle/>
        <a:p>
          <a:endParaRPr lang="en-GB"/>
        </a:p>
      </dgm:t>
    </dgm:pt>
    <dgm:pt modelId="{1C4C2B93-EACF-40FA-87AA-6A273DAD9A01}" type="pres">
      <dgm:prSet presAssocID="{991C2B9F-E6AA-44B7-B43E-43970C39CE4A}" presName="spaceA" presStyleCnt="0"/>
      <dgm:spPr/>
      <dgm:t>
        <a:bodyPr/>
        <a:lstStyle/>
        <a:p>
          <a:endParaRPr lang="en-GB"/>
        </a:p>
      </dgm:t>
    </dgm:pt>
    <dgm:pt modelId="{BC560E82-FDD8-457E-AD87-934E5398BF33}" type="pres">
      <dgm:prSet presAssocID="{141FF32B-0AC2-46E7-9C32-759C849BBEAF}" presName="space" presStyleCnt="0"/>
      <dgm:spPr/>
      <dgm:t>
        <a:bodyPr/>
        <a:lstStyle/>
        <a:p>
          <a:endParaRPr lang="en-GB"/>
        </a:p>
      </dgm:t>
    </dgm:pt>
    <dgm:pt modelId="{B8C48B25-7251-4358-BF9A-1A313A551B14}" type="pres">
      <dgm:prSet presAssocID="{E14204F7-D2C8-4D55-9420-DBE62B0CC034}" presName="compositeB" presStyleCnt="0"/>
      <dgm:spPr/>
      <dgm:t>
        <a:bodyPr/>
        <a:lstStyle/>
        <a:p>
          <a:endParaRPr lang="en-GB"/>
        </a:p>
      </dgm:t>
    </dgm:pt>
    <dgm:pt modelId="{8EED810A-5136-450B-A923-36096178BEF7}" type="pres">
      <dgm:prSet presAssocID="{E14204F7-D2C8-4D55-9420-DBE62B0CC034}" presName="textB" presStyleLbl="revTx" presStyleIdx="1" presStyleCnt="3">
        <dgm:presLayoutVars>
          <dgm:bulletEnabled val="1"/>
        </dgm:presLayoutVars>
      </dgm:prSet>
      <dgm:spPr/>
      <dgm:t>
        <a:bodyPr/>
        <a:lstStyle/>
        <a:p>
          <a:endParaRPr lang="en-GB"/>
        </a:p>
      </dgm:t>
    </dgm:pt>
    <dgm:pt modelId="{1E988B60-C32E-4EFA-B689-6D36E15092CA}" type="pres">
      <dgm:prSet presAssocID="{E14204F7-D2C8-4D55-9420-DBE62B0CC034}" presName="circleB" presStyleLbl="node1" presStyleIdx="1" presStyleCnt="3"/>
      <dgm:spPr/>
      <dgm:t>
        <a:bodyPr/>
        <a:lstStyle/>
        <a:p>
          <a:endParaRPr lang="en-GB"/>
        </a:p>
      </dgm:t>
    </dgm:pt>
    <dgm:pt modelId="{2C27E072-9D56-47BD-992B-902B5E6F2C71}" type="pres">
      <dgm:prSet presAssocID="{E14204F7-D2C8-4D55-9420-DBE62B0CC034}" presName="spaceB" presStyleCnt="0"/>
      <dgm:spPr/>
      <dgm:t>
        <a:bodyPr/>
        <a:lstStyle/>
        <a:p>
          <a:endParaRPr lang="en-GB"/>
        </a:p>
      </dgm:t>
    </dgm:pt>
    <dgm:pt modelId="{6A383976-02C9-4892-ADE2-56D3D88B4267}" type="pres">
      <dgm:prSet presAssocID="{BF947152-5487-42BD-A0BA-5EC23BD4F6A8}" presName="space" presStyleCnt="0"/>
      <dgm:spPr/>
      <dgm:t>
        <a:bodyPr/>
        <a:lstStyle/>
        <a:p>
          <a:endParaRPr lang="en-GB"/>
        </a:p>
      </dgm:t>
    </dgm:pt>
    <dgm:pt modelId="{91EE5087-11CF-4729-B3B0-3570E3153395}" type="pres">
      <dgm:prSet presAssocID="{1C736A85-8FB8-4930-AAD6-CFAC772C1E5B}" presName="compositeA" presStyleCnt="0"/>
      <dgm:spPr/>
      <dgm:t>
        <a:bodyPr/>
        <a:lstStyle/>
        <a:p>
          <a:endParaRPr lang="en-GB"/>
        </a:p>
      </dgm:t>
    </dgm:pt>
    <dgm:pt modelId="{59A70FF6-B1D1-4F5A-B41A-81418930D853}" type="pres">
      <dgm:prSet presAssocID="{1C736A85-8FB8-4930-AAD6-CFAC772C1E5B}" presName="textA" presStyleLbl="revTx" presStyleIdx="2" presStyleCnt="3">
        <dgm:presLayoutVars>
          <dgm:bulletEnabled val="1"/>
        </dgm:presLayoutVars>
      </dgm:prSet>
      <dgm:spPr/>
      <dgm:t>
        <a:bodyPr/>
        <a:lstStyle/>
        <a:p>
          <a:endParaRPr lang="en-GB"/>
        </a:p>
      </dgm:t>
    </dgm:pt>
    <dgm:pt modelId="{1E87CBBA-32CC-4400-A094-76717DE9F288}" type="pres">
      <dgm:prSet presAssocID="{1C736A85-8FB8-4930-AAD6-CFAC772C1E5B}" presName="circleA" presStyleLbl="node1" presStyleIdx="2" presStyleCnt="3"/>
      <dgm:spPr/>
      <dgm:t>
        <a:bodyPr/>
        <a:lstStyle/>
        <a:p>
          <a:endParaRPr lang="en-GB"/>
        </a:p>
      </dgm:t>
    </dgm:pt>
    <dgm:pt modelId="{BED7AEEE-B2BB-4CDB-B99C-522010E7B6B6}" type="pres">
      <dgm:prSet presAssocID="{1C736A85-8FB8-4930-AAD6-CFAC772C1E5B}" presName="spaceA" presStyleCnt="0"/>
      <dgm:spPr/>
      <dgm:t>
        <a:bodyPr/>
        <a:lstStyle/>
        <a:p>
          <a:endParaRPr lang="en-GB"/>
        </a:p>
      </dgm:t>
    </dgm:pt>
  </dgm:ptLst>
  <dgm:cxnLst>
    <dgm:cxn modelId="{893E91EF-681D-4272-9542-C7715A4C09A3}" srcId="{51F0AD14-7331-4BE7-A1D4-3832BC5740FA}" destId="{991C2B9F-E6AA-44B7-B43E-43970C39CE4A}" srcOrd="0" destOrd="0" parTransId="{A7500B4E-8866-484C-A01D-308E88EBE18A}" sibTransId="{141FF32B-0AC2-46E7-9C32-759C849BBEAF}"/>
    <dgm:cxn modelId="{617418EC-C5E4-4306-A1B4-715B8B7A24F3}" srcId="{51F0AD14-7331-4BE7-A1D4-3832BC5740FA}" destId="{1C736A85-8FB8-4930-AAD6-CFAC772C1E5B}" srcOrd="2" destOrd="0" parTransId="{2ADB5A7F-A374-4ED3-B320-B231318287D7}" sibTransId="{09921308-D3CB-4F96-BAA7-4526E518A976}"/>
    <dgm:cxn modelId="{E49E8C93-51E6-46C6-96B8-B1CC560B1DAB}" type="presOf" srcId="{E14204F7-D2C8-4D55-9420-DBE62B0CC034}" destId="{8EED810A-5136-450B-A923-36096178BEF7}" srcOrd="0" destOrd="0" presId="urn:microsoft.com/office/officeart/2005/8/layout/hProcess11"/>
    <dgm:cxn modelId="{C92BC3CB-9923-4B7D-95AD-4BD1CF346607}" type="presOf" srcId="{1C736A85-8FB8-4930-AAD6-CFAC772C1E5B}" destId="{59A70FF6-B1D1-4F5A-B41A-81418930D853}" srcOrd="0" destOrd="0" presId="urn:microsoft.com/office/officeart/2005/8/layout/hProcess11"/>
    <dgm:cxn modelId="{FA3376C6-6060-495B-9962-F62A3C9EACD5}" type="presOf" srcId="{51F0AD14-7331-4BE7-A1D4-3832BC5740FA}" destId="{25A8B6C8-8D3B-48CE-B816-93C4F2D95964}" srcOrd="0" destOrd="0" presId="urn:microsoft.com/office/officeart/2005/8/layout/hProcess11"/>
    <dgm:cxn modelId="{ED35342C-B2D6-47B5-8F90-784655E368EC}" type="presOf" srcId="{991C2B9F-E6AA-44B7-B43E-43970C39CE4A}" destId="{A3C32A7B-99F1-449D-94D8-9F631E43121D}" srcOrd="0" destOrd="0" presId="urn:microsoft.com/office/officeart/2005/8/layout/hProcess11"/>
    <dgm:cxn modelId="{2C13D5DA-C94C-401C-974F-4350BE82D250}" srcId="{51F0AD14-7331-4BE7-A1D4-3832BC5740FA}" destId="{E14204F7-D2C8-4D55-9420-DBE62B0CC034}" srcOrd="1" destOrd="0" parTransId="{F4950A9A-5C1C-4DEA-934F-6409B046CF71}" sibTransId="{BF947152-5487-42BD-A0BA-5EC23BD4F6A8}"/>
    <dgm:cxn modelId="{B2075E9D-E888-45AB-944F-95C45A10F73A}" type="presParOf" srcId="{25A8B6C8-8D3B-48CE-B816-93C4F2D95964}" destId="{3AE87264-2E8B-494A-A163-2C5681E65683}" srcOrd="0" destOrd="0" presId="urn:microsoft.com/office/officeart/2005/8/layout/hProcess11"/>
    <dgm:cxn modelId="{421508C9-3CDB-4FA3-8A04-AED6DBE5EF21}" type="presParOf" srcId="{25A8B6C8-8D3B-48CE-B816-93C4F2D95964}" destId="{161A8DC6-037D-46F4-8167-79B41B9DB21A}" srcOrd="1" destOrd="0" presId="urn:microsoft.com/office/officeart/2005/8/layout/hProcess11"/>
    <dgm:cxn modelId="{27C68A78-B347-432F-8C55-8D6CCBAAB2B1}" type="presParOf" srcId="{161A8DC6-037D-46F4-8167-79B41B9DB21A}" destId="{C6D8EBFE-15B0-4D4E-9DB7-C4794C985248}" srcOrd="0" destOrd="0" presId="urn:microsoft.com/office/officeart/2005/8/layout/hProcess11"/>
    <dgm:cxn modelId="{113794C3-7A69-4EF1-B329-AF1C09C527C7}" type="presParOf" srcId="{C6D8EBFE-15B0-4D4E-9DB7-C4794C985248}" destId="{A3C32A7B-99F1-449D-94D8-9F631E43121D}" srcOrd="0" destOrd="0" presId="urn:microsoft.com/office/officeart/2005/8/layout/hProcess11"/>
    <dgm:cxn modelId="{A646B8D3-9E40-4751-BEC2-1CFD9C639697}" type="presParOf" srcId="{C6D8EBFE-15B0-4D4E-9DB7-C4794C985248}" destId="{20580747-369F-488D-B249-2B721E738D25}" srcOrd="1" destOrd="0" presId="urn:microsoft.com/office/officeart/2005/8/layout/hProcess11"/>
    <dgm:cxn modelId="{76073DD3-B2F4-4228-984B-BC8074A6D9B8}" type="presParOf" srcId="{C6D8EBFE-15B0-4D4E-9DB7-C4794C985248}" destId="{1C4C2B93-EACF-40FA-87AA-6A273DAD9A01}" srcOrd="2" destOrd="0" presId="urn:microsoft.com/office/officeart/2005/8/layout/hProcess11"/>
    <dgm:cxn modelId="{DB22CFD6-96F7-4F11-9332-B59395EDD50D}" type="presParOf" srcId="{161A8DC6-037D-46F4-8167-79B41B9DB21A}" destId="{BC560E82-FDD8-457E-AD87-934E5398BF33}" srcOrd="1" destOrd="0" presId="urn:microsoft.com/office/officeart/2005/8/layout/hProcess11"/>
    <dgm:cxn modelId="{C9D6351F-C5E2-4FB9-A390-2E174CB03F8E}" type="presParOf" srcId="{161A8DC6-037D-46F4-8167-79B41B9DB21A}" destId="{B8C48B25-7251-4358-BF9A-1A313A551B14}" srcOrd="2" destOrd="0" presId="urn:microsoft.com/office/officeart/2005/8/layout/hProcess11"/>
    <dgm:cxn modelId="{AFB01F14-F53E-4072-A8CD-68266EFC551C}" type="presParOf" srcId="{B8C48B25-7251-4358-BF9A-1A313A551B14}" destId="{8EED810A-5136-450B-A923-36096178BEF7}" srcOrd="0" destOrd="0" presId="urn:microsoft.com/office/officeart/2005/8/layout/hProcess11"/>
    <dgm:cxn modelId="{0DD48D00-7A8C-444F-AAB3-8EABBE3EF8DD}" type="presParOf" srcId="{B8C48B25-7251-4358-BF9A-1A313A551B14}" destId="{1E988B60-C32E-4EFA-B689-6D36E15092CA}" srcOrd="1" destOrd="0" presId="urn:microsoft.com/office/officeart/2005/8/layout/hProcess11"/>
    <dgm:cxn modelId="{8FE867CB-B785-4D6A-B63B-7F41BF423F19}" type="presParOf" srcId="{B8C48B25-7251-4358-BF9A-1A313A551B14}" destId="{2C27E072-9D56-47BD-992B-902B5E6F2C71}" srcOrd="2" destOrd="0" presId="urn:microsoft.com/office/officeart/2005/8/layout/hProcess11"/>
    <dgm:cxn modelId="{29AE991C-CB82-4FD4-A736-6C6FC878145C}" type="presParOf" srcId="{161A8DC6-037D-46F4-8167-79B41B9DB21A}" destId="{6A383976-02C9-4892-ADE2-56D3D88B4267}" srcOrd="3" destOrd="0" presId="urn:microsoft.com/office/officeart/2005/8/layout/hProcess11"/>
    <dgm:cxn modelId="{4D9C93B3-E357-4DD1-85BD-9CFFB60CC935}" type="presParOf" srcId="{161A8DC6-037D-46F4-8167-79B41B9DB21A}" destId="{91EE5087-11CF-4729-B3B0-3570E3153395}" srcOrd="4" destOrd="0" presId="urn:microsoft.com/office/officeart/2005/8/layout/hProcess11"/>
    <dgm:cxn modelId="{59586F40-1753-4478-8527-905DD363D9D5}" type="presParOf" srcId="{91EE5087-11CF-4729-B3B0-3570E3153395}" destId="{59A70FF6-B1D1-4F5A-B41A-81418930D853}" srcOrd="0" destOrd="0" presId="urn:microsoft.com/office/officeart/2005/8/layout/hProcess11"/>
    <dgm:cxn modelId="{EB5BC9C0-DBD7-4262-8AE5-4372CA777CAB}" type="presParOf" srcId="{91EE5087-11CF-4729-B3B0-3570E3153395}" destId="{1E87CBBA-32CC-4400-A094-76717DE9F288}" srcOrd="1" destOrd="0" presId="urn:microsoft.com/office/officeart/2005/8/layout/hProcess11"/>
    <dgm:cxn modelId="{8A065A59-EDDB-43A8-A4C9-740A8A336DEC}" type="presParOf" srcId="{91EE5087-11CF-4729-B3B0-3570E3153395}" destId="{BED7AEEE-B2BB-4CDB-B99C-522010E7B6B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A31DE8-A6E0-4792-A286-91E2DBDE8E70}"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441915EF-4A4F-49F5-82B0-50B8BF773DD1}">
      <dgm:prSet/>
      <dgm:spPr/>
      <dgm:t>
        <a:bodyPr/>
        <a:lstStyle/>
        <a:p>
          <a:pPr rtl="0"/>
          <a:r>
            <a:rPr lang="en-GB" smtClean="0"/>
            <a:t>Microsoft Security Assessment Tool</a:t>
          </a:r>
          <a:endParaRPr lang="en-GB"/>
        </a:p>
      </dgm:t>
    </dgm:pt>
    <dgm:pt modelId="{A9BC11A0-30BE-4824-B87E-DE6C2A7F9AD9}" type="parTrans" cxnId="{9578ADC4-9238-40E9-93B6-2955DC4C37F9}">
      <dgm:prSet/>
      <dgm:spPr/>
      <dgm:t>
        <a:bodyPr/>
        <a:lstStyle/>
        <a:p>
          <a:endParaRPr lang="en-GB"/>
        </a:p>
      </dgm:t>
    </dgm:pt>
    <dgm:pt modelId="{DB07CB26-3E95-4561-B1D9-926A7F82FA4F}" type="sibTrans" cxnId="{9578ADC4-9238-40E9-93B6-2955DC4C37F9}">
      <dgm:prSet/>
      <dgm:spPr/>
      <dgm:t>
        <a:bodyPr/>
        <a:lstStyle/>
        <a:p>
          <a:endParaRPr lang="en-GB"/>
        </a:p>
      </dgm:t>
    </dgm:pt>
    <dgm:pt modelId="{30FF50D4-EDBF-4F97-8F3F-7698FA1FF65C}">
      <dgm:prSet/>
      <dgm:spPr/>
      <dgm:t>
        <a:bodyPr/>
        <a:lstStyle/>
        <a:p>
          <a:pPr rtl="0"/>
          <a:r>
            <a:rPr lang="en-GB" dirty="0" smtClean="0"/>
            <a:t>Gain visibility of service revenue potential</a:t>
          </a:r>
          <a:endParaRPr lang="en-GB" dirty="0"/>
        </a:p>
      </dgm:t>
    </dgm:pt>
    <dgm:pt modelId="{4D378AC5-B957-47F8-8CC3-864738D0F965}" type="parTrans" cxnId="{EC66C646-DE32-4AC6-8C64-6594B7EBF445}">
      <dgm:prSet/>
      <dgm:spPr/>
      <dgm:t>
        <a:bodyPr/>
        <a:lstStyle/>
        <a:p>
          <a:endParaRPr lang="en-GB"/>
        </a:p>
      </dgm:t>
    </dgm:pt>
    <dgm:pt modelId="{B0DAC8C4-D829-4410-ADA8-E6AEB82489D4}" type="sibTrans" cxnId="{EC66C646-DE32-4AC6-8C64-6594B7EBF445}">
      <dgm:prSet/>
      <dgm:spPr/>
      <dgm:t>
        <a:bodyPr/>
        <a:lstStyle/>
        <a:p>
          <a:endParaRPr lang="en-GB"/>
        </a:p>
      </dgm:t>
    </dgm:pt>
    <dgm:pt modelId="{98BCF34B-5ED2-49EC-B888-E01984DA625E}">
      <dgm:prSet/>
      <dgm:spPr/>
      <dgm:t>
        <a:bodyPr/>
        <a:lstStyle/>
        <a:p>
          <a:pPr rtl="0"/>
          <a:r>
            <a:rPr lang="en-GB" smtClean="0"/>
            <a:t>Identify in competency areas</a:t>
          </a:r>
          <a:endParaRPr lang="en-GB"/>
        </a:p>
      </dgm:t>
    </dgm:pt>
    <dgm:pt modelId="{2D979DF4-3C38-43CD-972B-F33AF2643B17}" type="parTrans" cxnId="{913331F5-8F96-4EE0-9DDB-7801EF720B60}">
      <dgm:prSet/>
      <dgm:spPr/>
      <dgm:t>
        <a:bodyPr/>
        <a:lstStyle/>
        <a:p>
          <a:endParaRPr lang="en-GB"/>
        </a:p>
      </dgm:t>
    </dgm:pt>
    <dgm:pt modelId="{B1CC1A2F-5FB4-4431-8697-FB4F74460AB8}" type="sibTrans" cxnId="{913331F5-8F96-4EE0-9DDB-7801EF720B60}">
      <dgm:prSet/>
      <dgm:spPr/>
      <dgm:t>
        <a:bodyPr/>
        <a:lstStyle/>
        <a:p>
          <a:endParaRPr lang="en-GB"/>
        </a:p>
      </dgm:t>
    </dgm:pt>
    <dgm:pt modelId="{6EA70162-65F2-4B0F-9864-16F714164489}">
      <dgm:prSet/>
      <dgm:spPr/>
      <dgm:t>
        <a:bodyPr/>
        <a:lstStyle/>
        <a:p>
          <a:pPr rtl="0"/>
          <a:r>
            <a:rPr lang="en-GB" smtClean="0"/>
            <a:t>Out of competency = Engage a Pro!</a:t>
          </a:r>
          <a:endParaRPr lang="en-GB"/>
        </a:p>
      </dgm:t>
    </dgm:pt>
    <dgm:pt modelId="{A22429A3-E5AC-427B-A3B4-03C08BEC6D81}" type="parTrans" cxnId="{76843015-C0BA-43EB-84C8-C046968A9FED}">
      <dgm:prSet/>
      <dgm:spPr/>
      <dgm:t>
        <a:bodyPr/>
        <a:lstStyle/>
        <a:p>
          <a:endParaRPr lang="en-GB"/>
        </a:p>
      </dgm:t>
    </dgm:pt>
    <dgm:pt modelId="{34BA46B5-24B7-4C69-A51F-AB6C7A23F6B4}" type="sibTrans" cxnId="{76843015-C0BA-43EB-84C8-C046968A9FED}">
      <dgm:prSet/>
      <dgm:spPr/>
      <dgm:t>
        <a:bodyPr/>
        <a:lstStyle/>
        <a:p>
          <a:endParaRPr lang="en-GB"/>
        </a:p>
      </dgm:t>
    </dgm:pt>
    <dgm:pt modelId="{3ADCD729-E6B9-4E10-B9AE-AE3DCA44C447}" type="pres">
      <dgm:prSet presAssocID="{73A31DE8-A6E0-4792-A286-91E2DBDE8E70}" presName="CompostProcess" presStyleCnt="0">
        <dgm:presLayoutVars>
          <dgm:dir/>
          <dgm:resizeHandles val="exact"/>
        </dgm:presLayoutVars>
      </dgm:prSet>
      <dgm:spPr/>
      <dgm:t>
        <a:bodyPr/>
        <a:lstStyle/>
        <a:p>
          <a:endParaRPr lang="en-GB"/>
        </a:p>
      </dgm:t>
    </dgm:pt>
    <dgm:pt modelId="{8B5DB62F-FED7-4132-ABD6-C27439731B94}" type="pres">
      <dgm:prSet presAssocID="{73A31DE8-A6E0-4792-A286-91E2DBDE8E70}" presName="arrow" presStyleLbl="bgShp" presStyleIdx="0" presStyleCnt="1"/>
      <dgm:spPr/>
    </dgm:pt>
    <dgm:pt modelId="{0DF8E047-566A-463D-8F9F-C804F86863CE}" type="pres">
      <dgm:prSet presAssocID="{73A31DE8-A6E0-4792-A286-91E2DBDE8E70}" presName="linearProcess" presStyleCnt="0"/>
      <dgm:spPr/>
    </dgm:pt>
    <dgm:pt modelId="{E354DF4B-AF12-4383-95B3-E77BF0B69EA1}" type="pres">
      <dgm:prSet presAssocID="{441915EF-4A4F-49F5-82B0-50B8BF773DD1}" presName="textNode" presStyleLbl="node1" presStyleIdx="0" presStyleCnt="3" custScaleX="116197" custScaleY="113014">
        <dgm:presLayoutVars>
          <dgm:bulletEnabled val="1"/>
        </dgm:presLayoutVars>
      </dgm:prSet>
      <dgm:spPr/>
      <dgm:t>
        <a:bodyPr/>
        <a:lstStyle/>
        <a:p>
          <a:endParaRPr lang="en-GB"/>
        </a:p>
      </dgm:t>
    </dgm:pt>
    <dgm:pt modelId="{79AD611E-CF49-42F6-BAC4-AC7A93CB2411}" type="pres">
      <dgm:prSet presAssocID="{DB07CB26-3E95-4561-B1D9-926A7F82FA4F}" presName="sibTrans" presStyleCnt="0"/>
      <dgm:spPr/>
    </dgm:pt>
    <dgm:pt modelId="{9B47CE1D-9883-4B42-A88D-F182D6E2DDD9}" type="pres">
      <dgm:prSet presAssocID="{98BCF34B-5ED2-49EC-B888-E01984DA625E}" presName="textNode" presStyleLbl="node1" presStyleIdx="1" presStyleCnt="3">
        <dgm:presLayoutVars>
          <dgm:bulletEnabled val="1"/>
        </dgm:presLayoutVars>
      </dgm:prSet>
      <dgm:spPr/>
      <dgm:t>
        <a:bodyPr/>
        <a:lstStyle/>
        <a:p>
          <a:endParaRPr lang="en-GB"/>
        </a:p>
      </dgm:t>
    </dgm:pt>
    <dgm:pt modelId="{008598EC-7D34-4043-BFAF-8DA879E01009}" type="pres">
      <dgm:prSet presAssocID="{B1CC1A2F-5FB4-4431-8697-FB4F74460AB8}" presName="sibTrans" presStyleCnt="0"/>
      <dgm:spPr/>
    </dgm:pt>
    <dgm:pt modelId="{1320C4DC-1007-4D42-A173-7C491B2B8B1E}" type="pres">
      <dgm:prSet presAssocID="{6EA70162-65F2-4B0F-9864-16F714164489}" presName="textNode" presStyleLbl="node1" presStyleIdx="2" presStyleCnt="3">
        <dgm:presLayoutVars>
          <dgm:bulletEnabled val="1"/>
        </dgm:presLayoutVars>
      </dgm:prSet>
      <dgm:spPr/>
      <dgm:t>
        <a:bodyPr/>
        <a:lstStyle/>
        <a:p>
          <a:endParaRPr lang="en-GB"/>
        </a:p>
      </dgm:t>
    </dgm:pt>
  </dgm:ptLst>
  <dgm:cxnLst>
    <dgm:cxn modelId="{EC66C646-DE32-4AC6-8C64-6594B7EBF445}" srcId="{441915EF-4A4F-49F5-82B0-50B8BF773DD1}" destId="{30FF50D4-EDBF-4F97-8F3F-7698FA1FF65C}" srcOrd="0" destOrd="0" parTransId="{4D378AC5-B957-47F8-8CC3-864738D0F965}" sibTransId="{B0DAC8C4-D829-4410-ADA8-E6AEB82489D4}"/>
    <dgm:cxn modelId="{913331F5-8F96-4EE0-9DDB-7801EF720B60}" srcId="{73A31DE8-A6E0-4792-A286-91E2DBDE8E70}" destId="{98BCF34B-5ED2-49EC-B888-E01984DA625E}" srcOrd="1" destOrd="0" parTransId="{2D979DF4-3C38-43CD-972B-F33AF2643B17}" sibTransId="{B1CC1A2F-5FB4-4431-8697-FB4F74460AB8}"/>
    <dgm:cxn modelId="{B2FDE0E2-D108-471B-8490-392BE0A123E6}" type="presOf" srcId="{441915EF-4A4F-49F5-82B0-50B8BF773DD1}" destId="{E354DF4B-AF12-4383-95B3-E77BF0B69EA1}" srcOrd="0" destOrd="0" presId="urn:microsoft.com/office/officeart/2005/8/layout/hProcess9"/>
    <dgm:cxn modelId="{3DB467CA-33B1-4D49-8685-B6A76A8535E1}" type="presOf" srcId="{30FF50D4-EDBF-4F97-8F3F-7698FA1FF65C}" destId="{E354DF4B-AF12-4383-95B3-E77BF0B69EA1}" srcOrd="0" destOrd="1" presId="urn:microsoft.com/office/officeart/2005/8/layout/hProcess9"/>
    <dgm:cxn modelId="{13E949C9-4897-4868-A0CA-A1331F215994}" type="presOf" srcId="{98BCF34B-5ED2-49EC-B888-E01984DA625E}" destId="{9B47CE1D-9883-4B42-A88D-F182D6E2DDD9}" srcOrd="0" destOrd="0" presId="urn:microsoft.com/office/officeart/2005/8/layout/hProcess9"/>
    <dgm:cxn modelId="{76843015-C0BA-43EB-84C8-C046968A9FED}" srcId="{73A31DE8-A6E0-4792-A286-91E2DBDE8E70}" destId="{6EA70162-65F2-4B0F-9864-16F714164489}" srcOrd="2" destOrd="0" parTransId="{A22429A3-E5AC-427B-A3B4-03C08BEC6D81}" sibTransId="{34BA46B5-24B7-4C69-A51F-AB6C7A23F6B4}"/>
    <dgm:cxn modelId="{3423B9A3-08E4-45E6-9A88-0DCD8EBA0066}" type="presOf" srcId="{73A31DE8-A6E0-4792-A286-91E2DBDE8E70}" destId="{3ADCD729-E6B9-4E10-B9AE-AE3DCA44C447}" srcOrd="0" destOrd="0" presId="urn:microsoft.com/office/officeart/2005/8/layout/hProcess9"/>
    <dgm:cxn modelId="{9578ADC4-9238-40E9-93B6-2955DC4C37F9}" srcId="{73A31DE8-A6E0-4792-A286-91E2DBDE8E70}" destId="{441915EF-4A4F-49F5-82B0-50B8BF773DD1}" srcOrd="0" destOrd="0" parTransId="{A9BC11A0-30BE-4824-B87E-DE6C2A7F9AD9}" sibTransId="{DB07CB26-3E95-4561-B1D9-926A7F82FA4F}"/>
    <dgm:cxn modelId="{6D15E01E-A2EE-4326-94BF-81A254208CFF}" type="presOf" srcId="{6EA70162-65F2-4B0F-9864-16F714164489}" destId="{1320C4DC-1007-4D42-A173-7C491B2B8B1E}" srcOrd="0" destOrd="0" presId="urn:microsoft.com/office/officeart/2005/8/layout/hProcess9"/>
    <dgm:cxn modelId="{4E71A10E-E988-45BB-AB97-414F9CE6E6D1}" type="presParOf" srcId="{3ADCD729-E6B9-4E10-B9AE-AE3DCA44C447}" destId="{8B5DB62F-FED7-4132-ABD6-C27439731B94}" srcOrd="0" destOrd="0" presId="urn:microsoft.com/office/officeart/2005/8/layout/hProcess9"/>
    <dgm:cxn modelId="{3DE48ACF-C7D8-40C4-8875-739F42886E9D}" type="presParOf" srcId="{3ADCD729-E6B9-4E10-B9AE-AE3DCA44C447}" destId="{0DF8E047-566A-463D-8F9F-C804F86863CE}" srcOrd="1" destOrd="0" presId="urn:microsoft.com/office/officeart/2005/8/layout/hProcess9"/>
    <dgm:cxn modelId="{3E0135BE-355C-4E85-BC1A-2E7FB0902B10}" type="presParOf" srcId="{0DF8E047-566A-463D-8F9F-C804F86863CE}" destId="{E354DF4B-AF12-4383-95B3-E77BF0B69EA1}" srcOrd="0" destOrd="0" presId="urn:microsoft.com/office/officeart/2005/8/layout/hProcess9"/>
    <dgm:cxn modelId="{D859FC92-AFD4-41F8-BF80-BA2151CD9623}" type="presParOf" srcId="{0DF8E047-566A-463D-8F9F-C804F86863CE}" destId="{79AD611E-CF49-42F6-BAC4-AC7A93CB2411}" srcOrd="1" destOrd="0" presId="urn:microsoft.com/office/officeart/2005/8/layout/hProcess9"/>
    <dgm:cxn modelId="{A48E5348-5E6F-4664-ABE4-D3A75B8F0D4F}" type="presParOf" srcId="{0DF8E047-566A-463D-8F9F-C804F86863CE}" destId="{9B47CE1D-9883-4B42-A88D-F182D6E2DDD9}" srcOrd="2" destOrd="0" presId="urn:microsoft.com/office/officeart/2005/8/layout/hProcess9"/>
    <dgm:cxn modelId="{80399896-A989-46D6-9348-F4671B86EB5F}" type="presParOf" srcId="{0DF8E047-566A-463D-8F9F-C804F86863CE}" destId="{008598EC-7D34-4043-BFAF-8DA879E01009}" srcOrd="3" destOrd="0" presId="urn:microsoft.com/office/officeart/2005/8/layout/hProcess9"/>
    <dgm:cxn modelId="{F9B76966-F78F-4186-8124-33FF3F2E0081}" type="presParOf" srcId="{0DF8E047-566A-463D-8F9F-C804F86863CE}" destId="{1320C4DC-1007-4D42-A173-7C491B2B8B1E}"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0AD14-7331-4BE7-A1D4-3832BC5740FA}"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GB"/>
        </a:p>
      </dgm:t>
    </dgm:pt>
    <dgm:pt modelId="{991C2B9F-E6AA-44B7-B43E-43970C39CE4A}">
      <dgm:prSet/>
      <dgm:spPr/>
      <dgm:t>
        <a:bodyPr/>
        <a:lstStyle/>
        <a:p>
          <a:pPr rtl="0"/>
          <a:r>
            <a:rPr lang="en-GB" dirty="0" smtClean="0"/>
            <a:t>Foundation</a:t>
          </a:r>
          <a:endParaRPr lang="en-GB" dirty="0"/>
        </a:p>
      </dgm:t>
    </dgm:pt>
    <dgm:pt modelId="{A7500B4E-8866-484C-A01D-308E88EBE18A}" type="parTrans" cxnId="{893E91EF-681D-4272-9542-C7715A4C09A3}">
      <dgm:prSet/>
      <dgm:spPr/>
      <dgm:t>
        <a:bodyPr/>
        <a:lstStyle/>
        <a:p>
          <a:endParaRPr lang="en-GB"/>
        </a:p>
      </dgm:t>
    </dgm:pt>
    <dgm:pt modelId="{141FF32B-0AC2-46E7-9C32-759C849BBEAF}" type="sibTrans" cxnId="{893E91EF-681D-4272-9542-C7715A4C09A3}">
      <dgm:prSet/>
      <dgm:spPr/>
      <dgm:t>
        <a:bodyPr/>
        <a:lstStyle/>
        <a:p>
          <a:endParaRPr lang="en-GB"/>
        </a:p>
      </dgm:t>
    </dgm:pt>
    <dgm:pt modelId="{E14204F7-D2C8-4D55-9420-DBE62B0CC034}">
      <dgm:prSet/>
      <dgm:spPr/>
      <dgm:t>
        <a:bodyPr/>
        <a:lstStyle/>
        <a:p>
          <a:pPr rtl="0"/>
          <a:r>
            <a:rPr lang="en-GB" dirty="0" smtClean="0"/>
            <a:t>State of the Digital nation</a:t>
          </a:r>
          <a:endParaRPr lang="en-GB" dirty="0"/>
        </a:p>
      </dgm:t>
    </dgm:pt>
    <dgm:pt modelId="{F4950A9A-5C1C-4DEA-934F-6409B046CF71}" type="parTrans" cxnId="{2C13D5DA-C94C-401C-974F-4350BE82D250}">
      <dgm:prSet/>
      <dgm:spPr/>
      <dgm:t>
        <a:bodyPr/>
        <a:lstStyle/>
        <a:p>
          <a:endParaRPr lang="en-GB"/>
        </a:p>
      </dgm:t>
    </dgm:pt>
    <dgm:pt modelId="{BF947152-5487-42BD-A0BA-5EC23BD4F6A8}" type="sibTrans" cxnId="{2C13D5DA-C94C-401C-974F-4350BE82D250}">
      <dgm:prSet/>
      <dgm:spPr/>
      <dgm:t>
        <a:bodyPr/>
        <a:lstStyle/>
        <a:p>
          <a:endParaRPr lang="en-GB"/>
        </a:p>
      </dgm:t>
    </dgm:pt>
    <dgm:pt modelId="{1C736A85-8FB8-4930-AAD6-CFAC772C1E5B}">
      <dgm:prSet/>
      <dgm:spPr/>
      <dgm:t>
        <a:bodyPr/>
        <a:lstStyle/>
        <a:p>
          <a:pPr rtl="0"/>
          <a:r>
            <a:rPr lang="en-GB" dirty="0" smtClean="0"/>
            <a:t>Real World</a:t>
          </a:r>
          <a:endParaRPr lang="en-GB" dirty="0"/>
        </a:p>
      </dgm:t>
    </dgm:pt>
    <dgm:pt modelId="{2ADB5A7F-A374-4ED3-B320-B231318287D7}" type="parTrans" cxnId="{617418EC-C5E4-4306-A1B4-715B8B7A24F3}">
      <dgm:prSet/>
      <dgm:spPr/>
      <dgm:t>
        <a:bodyPr/>
        <a:lstStyle/>
        <a:p>
          <a:endParaRPr lang="en-GB"/>
        </a:p>
      </dgm:t>
    </dgm:pt>
    <dgm:pt modelId="{09921308-D3CB-4F96-BAA7-4526E518A976}" type="sibTrans" cxnId="{617418EC-C5E4-4306-A1B4-715B8B7A24F3}">
      <dgm:prSet/>
      <dgm:spPr/>
      <dgm:t>
        <a:bodyPr/>
        <a:lstStyle/>
        <a:p>
          <a:endParaRPr lang="en-GB"/>
        </a:p>
      </dgm:t>
    </dgm:pt>
    <dgm:pt modelId="{DA528318-E29E-4348-B68F-AFEDCB976CF7}">
      <dgm:prSet/>
      <dgm:spPr/>
      <dgm:t>
        <a:bodyPr/>
        <a:lstStyle/>
        <a:p>
          <a:pPr rtl="0"/>
          <a:r>
            <a:rPr lang="en-GB" dirty="0" smtClean="0"/>
            <a:t>Execute</a:t>
          </a:r>
          <a:endParaRPr lang="en-GB" dirty="0"/>
        </a:p>
      </dgm:t>
    </dgm:pt>
    <dgm:pt modelId="{040594ED-726A-44C3-B6A4-7A53C2BB7DA9}" type="parTrans" cxnId="{A23CE22B-9E33-4043-B80F-80D22680A136}">
      <dgm:prSet/>
      <dgm:spPr/>
      <dgm:t>
        <a:bodyPr/>
        <a:lstStyle/>
        <a:p>
          <a:endParaRPr lang="en-GB"/>
        </a:p>
      </dgm:t>
    </dgm:pt>
    <dgm:pt modelId="{837BA772-7B72-47AB-BBF5-13D0FDD75F13}" type="sibTrans" cxnId="{A23CE22B-9E33-4043-B80F-80D22680A136}">
      <dgm:prSet/>
      <dgm:spPr/>
      <dgm:t>
        <a:bodyPr/>
        <a:lstStyle/>
        <a:p>
          <a:endParaRPr lang="en-GB"/>
        </a:p>
      </dgm:t>
    </dgm:pt>
    <dgm:pt modelId="{25A8B6C8-8D3B-48CE-B816-93C4F2D95964}" type="pres">
      <dgm:prSet presAssocID="{51F0AD14-7331-4BE7-A1D4-3832BC5740FA}" presName="Name0" presStyleCnt="0">
        <dgm:presLayoutVars>
          <dgm:dir/>
          <dgm:resizeHandles val="exact"/>
        </dgm:presLayoutVars>
      </dgm:prSet>
      <dgm:spPr/>
      <dgm:t>
        <a:bodyPr/>
        <a:lstStyle/>
        <a:p>
          <a:endParaRPr lang="en-GB"/>
        </a:p>
      </dgm:t>
    </dgm:pt>
    <dgm:pt modelId="{3AE87264-2E8B-494A-A163-2C5681E65683}" type="pres">
      <dgm:prSet presAssocID="{51F0AD14-7331-4BE7-A1D4-3832BC5740FA}" presName="arrow" presStyleLbl="bgShp" presStyleIdx="0" presStyleCnt="1"/>
      <dgm:spPr/>
      <dgm:t>
        <a:bodyPr/>
        <a:lstStyle/>
        <a:p>
          <a:endParaRPr lang="en-GB"/>
        </a:p>
      </dgm:t>
    </dgm:pt>
    <dgm:pt modelId="{161A8DC6-037D-46F4-8167-79B41B9DB21A}" type="pres">
      <dgm:prSet presAssocID="{51F0AD14-7331-4BE7-A1D4-3832BC5740FA}" presName="points" presStyleCnt="0"/>
      <dgm:spPr/>
      <dgm:t>
        <a:bodyPr/>
        <a:lstStyle/>
        <a:p>
          <a:endParaRPr lang="en-GB"/>
        </a:p>
      </dgm:t>
    </dgm:pt>
    <dgm:pt modelId="{C6D8EBFE-15B0-4D4E-9DB7-C4794C985248}" type="pres">
      <dgm:prSet presAssocID="{991C2B9F-E6AA-44B7-B43E-43970C39CE4A}" presName="compositeA" presStyleCnt="0"/>
      <dgm:spPr/>
      <dgm:t>
        <a:bodyPr/>
        <a:lstStyle/>
        <a:p>
          <a:endParaRPr lang="en-GB"/>
        </a:p>
      </dgm:t>
    </dgm:pt>
    <dgm:pt modelId="{A3C32A7B-99F1-449D-94D8-9F631E43121D}" type="pres">
      <dgm:prSet presAssocID="{991C2B9F-E6AA-44B7-B43E-43970C39CE4A}" presName="textA" presStyleLbl="revTx" presStyleIdx="0" presStyleCnt="4" custScaleX="88572">
        <dgm:presLayoutVars>
          <dgm:bulletEnabled val="1"/>
        </dgm:presLayoutVars>
      </dgm:prSet>
      <dgm:spPr/>
      <dgm:t>
        <a:bodyPr/>
        <a:lstStyle/>
        <a:p>
          <a:endParaRPr lang="en-GB"/>
        </a:p>
      </dgm:t>
    </dgm:pt>
    <dgm:pt modelId="{20580747-369F-488D-B249-2B721E738D25}" type="pres">
      <dgm:prSet presAssocID="{991C2B9F-E6AA-44B7-B43E-43970C39CE4A}" presName="circleA" presStyleLbl="node1" presStyleIdx="0" presStyleCnt="4"/>
      <dgm:spPr/>
      <dgm:t>
        <a:bodyPr/>
        <a:lstStyle/>
        <a:p>
          <a:endParaRPr lang="en-GB"/>
        </a:p>
      </dgm:t>
    </dgm:pt>
    <dgm:pt modelId="{1C4C2B93-EACF-40FA-87AA-6A273DAD9A01}" type="pres">
      <dgm:prSet presAssocID="{991C2B9F-E6AA-44B7-B43E-43970C39CE4A}" presName="spaceA" presStyleCnt="0"/>
      <dgm:spPr/>
      <dgm:t>
        <a:bodyPr/>
        <a:lstStyle/>
        <a:p>
          <a:endParaRPr lang="en-GB"/>
        </a:p>
      </dgm:t>
    </dgm:pt>
    <dgm:pt modelId="{BC560E82-FDD8-457E-AD87-934E5398BF33}" type="pres">
      <dgm:prSet presAssocID="{141FF32B-0AC2-46E7-9C32-759C849BBEAF}" presName="space" presStyleCnt="0"/>
      <dgm:spPr/>
      <dgm:t>
        <a:bodyPr/>
        <a:lstStyle/>
        <a:p>
          <a:endParaRPr lang="en-GB"/>
        </a:p>
      </dgm:t>
    </dgm:pt>
    <dgm:pt modelId="{B8C48B25-7251-4358-BF9A-1A313A551B14}" type="pres">
      <dgm:prSet presAssocID="{E14204F7-D2C8-4D55-9420-DBE62B0CC034}" presName="compositeB" presStyleCnt="0"/>
      <dgm:spPr/>
      <dgm:t>
        <a:bodyPr/>
        <a:lstStyle/>
        <a:p>
          <a:endParaRPr lang="en-GB"/>
        </a:p>
      </dgm:t>
    </dgm:pt>
    <dgm:pt modelId="{8EED810A-5136-450B-A923-36096178BEF7}" type="pres">
      <dgm:prSet presAssocID="{E14204F7-D2C8-4D55-9420-DBE62B0CC034}" presName="textB" presStyleLbl="revTx" presStyleIdx="1" presStyleCnt="4">
        <dgm:presLayoutVars>
          <dgm:bulletEnabled val="1"/>
        </dgm:presLayoutVars>
      </dgm:prSet>
      <dgm:spPr/>
      <dgm:t>
        <a:bodyPr/>
        <a:lstStyle/>
        <a:p>
          <a:endParaRPr lang="en-GB"/>
        </a:p>
      </dgm:t>
    </dgm:pt>
    <dgm:pt modelId="{1E988B60-C32E-4EFA-B689-6D36E15092CA}" type="pres">
      <dgm:prSet presAssocID="{E14204F7-D2C8-4D55-9420-DBE62B0CC034}" presName="circleB" presStyleLbl="node1" presStyleIdx="1" presStyleCnt="4"/>
      <dgm:spPr/>
      <dgm:t>
        <a:bodyPr/>
        <a:lstStyle/>
        <a:p>
          <a:endParaRPr lang="en-GB"/>
        </a:p>
      </dgm:t>
    </dgm:pt>
    <dgm:pt modelId="{2C27E072-9D56-47BD-992B-902B5E6F2C71}" type="pres">
      <dgm:prSet presAssocID="{E14204F7-D2C8-4D55-9420-DBE62B0CC034}" presName="spaceB" presStyleCnt="0"/>
      <dgm:spPr/>
      <dgm:t>
        <a:bodyPr/>
        <a:lstStyle/>
        <a:p>
          <a:endParaRPr lang="en-GB"/>
        </a:p>
      </dgm:t>
    </dgm:pt>
    <dgm:pt modelId="{6A383976-02C9-4892-ADE2-56D3D88B4267}" type="pres">
      <dgm:prSet presAssocID="{BF947152-5487-42BD-A0BA-5EC23BD4F6A8}" presName="space" presStyleCnt="0"/>
      <dgm:spPr/>
      <dgm:t>
        <a:bodyPr/>
        <a:lstStyle/>
        <a:p>
          <a:endParaRPr lang="en-GB"/>
        </a:p>
      </dgm:t>
    </dgm:pt>
    <dgm:pt modelId="{91EE5087-11CF-4729-B3B0-3570E3153395}" type="pres">
      <dgm:prSet presAssocID="{1C736A85-8FB8-4930-AAD6-CFAC772C1E5B}" presName="compositeA" presStyleCnt="0"/>
      <dgm:spPr/>
      <dgm:t>
        <a:bodyPr/>
        <a:lstStyle/>
        <a:p>
          <a:endParaRPr lang="en-GB"/>
        </a:p>
      </dgm:t>
    </dgm:pt>
    <dgm:pt modelId="{59A70FF6-B1D1-4F5A-B41A-81418930D853}" type="pres">
      <dgm:prSet presAssocID="{1C736A85-8FB8-4930-AAD6-CFAC772C1E5B}" presName="textA" presStyleLbl="revTx" presStyleIdx="2" presStyleCnt="4">
        <dgm:presLayoutVars>
          <dgm:bulletEnabled val="1"/>
        </dgm:presLayoutVars>
      </dgm:prSet>
      <dgm:spPr/>
      <dgm:t>
        <a:bodyPr/>
        <a:lstStyle/>
        <a:p>
          <a:endParaRPr lang="en-GB"/>
        </a:p>
      </dgm:t>
    </dgm:pt>
    <dgm:pt modelId="{1E87CBBA-32CC-4400-A094-76717DE9F288}" type="pres">
      <dgm:prSet presAssocID="{1C736A85-8FB8-4930-AAD6-CFAC772C1E5B}" presName="circleA" presStyleLbl="node1" presStyleIdx="2" presStyleCnt="4"/>
      <dgm:spPr/>
      <dgm:t>
        <a:bodyPr/>
        <a:lstStyle/>
        <a:p>
          <a:endParaRPr lang="en-GB"/>
        </a:p>
      </dgm:t>
    </dgm:pt>
    <dgm:pt modelId="{BED7AEEE-B2BB-4CDB-B99C-522010E7B6B6}" type="pres">
      <dgm:prSet presAssocID="{1C736A85-8FB8-4930-AAD6-CFAC772C1E5B}" presName="spaceA" presStyleCnt="0"/>
      <dgm:spPr/>
      <dgm:t>
        <a:bodyPr/>
        <a:lstStyle/>
        <a:p>
          <a:endParaRPr lang="en-GB"/>
        </a:p>
      </dgm:t>
    </dgm:pt>
    <dgm:pt modelId="{CDA93078-3ADC-40E0-93DE-90FA2B7E5188}" type="pres">
      <dgm:prSet presAssocID="{09921308-D3CB-4F96-BAA7-4526E518A976}" presName="space" presStyleCnt="0"/>
      <dgm:spPr/>
    </dgm:pt>
    <dgm:pt modelId="{5955DCAB-9448-4EB2-A2F1-14CDCA0BAEAE}" type="pres">
      <dgm:prSet presAssocID="{DA528318-E29E-4348-B68F-AFEDCB976CF7}" presName="compositeB" presStyleCnt="0"/>
      <dgm:spPr/>
    </dgm:pt>
    <dgm:pt modelId="{BB2A83DE-2EEE-4DEF-82F6-0A68D6EEECE6}" type="pres">
      <dgm:prSet presAssocID="{DA528318-E29E-4348-B68F-AFEDCB976CF7}" presName="textB" presStyleLbl="revTx" presStyleIdx="3" presStyleCnt="4">
        <dgm:presLayoutVars>
          <dgm:bulletEnabled val="1"/>
        </dgm:presLayoutVars>
      </dgm:prSet>
      <dgm:spPr/>
      <dgm:t>
        <a:bodyPr/>
        <a:lstStyle/>
        <a:p>
          <a:endParaRPr lang="en-GB"/>
        </a:p>
      </dgm:t>
    </dgm:pt>
    <dgm:pt modelId="{CC712AF3-2412-40E5-B837-AC616FAE903D}" type="pres">
      <dgm:prSet presAssocID="{DA528318-E29E-4348-B68F-AFEDCB976CF7}" presName="circleB" presStyleLbl="node1" presStyleIdx="3" presStyleCnt="4"/>
      <dgm:spPr>
        <a:solidFill>
          <a:srgbClr val="00B050"/>
        </a:solidFill>
      </dgm:spPr>
      <dgm:t>
        <a:bodyPr/>
        <a:lstStyle/>
        <a:p>
          <a:endParaRPr lang="en-GB"/>
        </a:p>
      </dgm:t>
    </dgm:pt>
    <dgm:pt modelId="{A72942A6-8628-41B6-B79C-BFD59CB0F5C8}" type="pres">
      <dgm:prSet presAssocID="{DA528318-E29E-4348-B68F-AFEDCB976CF7}" presName="spaceB" presStyleCnt="0"/>
      <dgm:spPr/>
    </dgm:pt>
  </dgm:ptLst>
  <dgm:cxnLst>
    <dgm:cxn modelId="{193C562E-6EF9-41FB-A251-FD58022CD481}" type="presOf" srcId="{E14204F7-D2C8-4D55-9420-DBE62B0CC034}" destId="{8EED810A-5136-450B-A923-36096178BEF7}" srcOrd="0" destOrd="0" presId="urn:microsoft.com/office/officeart/2005/8/layout/hProcess11"/>
    <dgm:cxn modelId="{893E91EF-681D-4272-9542-C7715A4C09A3}" srcId="{51F0AD14-7331-4BE7-A1D4-3832BC5740FA}" destId="{991C2B9F-E6AA-44B7-B43E-43970C39CE4A}" srcOrd="0" destOrd="0" parTransId="{A7500B4E-8866-484C-A01D-308E88EBE18A}" sibTransId="{141FF32B-0AC2-46E7-9C32-759C849BBEAF}"/>
    <dgm:cxn modelId="{52B3EB47-98A4-42A1-8DE0-218ACDB31688}" type="presOf" srcId="{991C2B9F-E6AA-44B7-B43E-43970C39CE4A}" destId="{A3C32A7B-99F1-449D-94D8-9F631E43121D}" srcOrd="0" destOrd="0" presId="urn:microsoft.com/office/officeart/2005/8/layout/hProcess11"/>
    <dgm:cxn modelId="{617418EC-C5E4-4306-A1B4-715B8B7A24F3}" srcId="{51F0AD14-7331-4BE7-A1D4-3832BC5740FA}" destId="{1C736A85-8FB8-4930-AAD6-CFAC772C1E5B}" srcOrd="2" destOrd="0" parTransId="{2ADB5A7F-A374-4ED3-B320-B231318287D7}" sibTransId="{09921308-D3CB-4F96-BAA7-4526E518A976}"/>
    <dgm:cxn modelId="{ED5DBCE7-30D9-48FA-AD57-0A3577267560}" type="presOf" srcId="{51F0AD14-7331-4BE7-A1D4-3832BC5740FA}" destId="{25A8B6C8-8D3B-48CE-B816-93C4F2D95964}" srcOrd="0" destOrd="0" presId="urn:microsoft.com/office/officeart/2005/8/layout/hProcess11"/>
    <dgm:cxn modelId="{3FBDDCC5-4211-4473-9ED1-DCB99B4AC3AE}" type="presOf" srcId="{1C736A85-8FB8-4930-AAD6-CFAC772C1E5B}" destId="{59A70FF6-B1D1-4F5A-B41A-81418930D853}" srcOrd="0" destOrd="0" presId="urn:microsoft.com/office/officeart/2005/8/layout/hProcess11"/>
    <dgm:cxn modelId="{2C13D5DA-C94C-401C-974F-4350BE82D250}" srcId="{51F0AD14-7331-4BE7-A1D4-3832BC5740FA}" destId="{E14204F7-D2C8-4D55-9420-DBE62B0CC034}" srcOrd="1" destOrd="0" parTransId="{F4950A9A-5C1C-4DEA-934F-6409B046CF71}" sibTransId="{BF947152-5487-42BD-A0BA-5EC23BD4F6A8}"/>
    <dgm:cxn modelId="{62A99D1B-33A0-4375-A338-3AA32ED60401}" type="presOf" srcId="{DA528318-E29E-4348-B68F-AFEDCB976CF7}" destId="{BB2A83DE-2EEE-4DEF-82F6-0A68D6EEECE6}" srcOrd="0" destOrd="0" presId="urn:microsoft.com/office/officeart/2005/8/layout/hProcess11"/>
    <dgm:cxn modelId="{A23CE22B-9E33-4043-B80F-80D22680A136}" srcId="{51F0AD14-7331-4BE7-A1D4-3832BC5740FA}" destId="{DA528318-E29E-4348-B68F-AFEDCB976CF7}" srcOrd="3" destOrd="0" parTransId="{040594ED-726A-44C3-B6A4-7A53C2BB7DA9}" sibTransId="{837BA772-7B72-47AB-BBF5-13D0FDD75F13}"/>
    <dgm:cxn modelId="{431E7BD1-7764-412E-9308-0A022EE1845B}" type="presParOf" srcId="{25A8B6C8-8D3B-48CE-B816-93C4F2D95964}" destId="{3AE87264-2E8B-494A-A163-2C5681E65683}" srcOrd="0" destOrd="0" presId="urn:microsoft.com/office/officeart/2005/8/layout/hProcess11"/>
    <dgm:cxn modelId="{B8099061-CEFF-4485-B077-8515C66E2B7E}" type="presParOf" srcId="{25A8B6C8-8D3B-48CE-B816-93C4F2D95964}" destId="{161A8DC6-037D-46F4-8167-79B41B9DB21A}" srcOrd="1" destOrd="0" presId="urn:microsoft.com/office/officeart/2005/8/layout/hProcess11"/>
    <dgm:cxn modelId="{A6FA55A3-8239-4EC8-9C8B-185C6E1DFCB2}" type="presParOf" srcId="{161A8DC6-037D-46F4-8167-79B41B9DB21A}" destId="{C6D8EBFE-15B0-4D4E-9DB7-C4794C985248}" srcOrd="0" destOrd="0" presId="urn:microsoft.com/office/officeart/2005/8/layout/hProcess11"/>
    <dgm:cxn modelId="{6776BC9B-0F1D-4C32-A563-6809BD4FA142}" type="presParOf" srcId="{C6D8EBFE-15B0-4D4E-9DB7-C4794C985248}" destId="{A3C32A7B-99F1-449D-94D8-9F631E43121D}" srcOrd="0" destOrd="0" presId="urn:microsoft.com/office/officeart/2005/8/layout/hProcess11"/>
    <dgm:cxn modelId="{FB249922-D984-4DD9-A9C1-240E944E2166}" type="presParOf" srcId="{C6D8EBFE-15B0-4D4E-9DB7-C4794C985248}" destId="{20580747-369F-488D-B249-2B721E738D25}" srcOrd="1" destOrd="0" presId="urn:microsoft.com/office/officeart/2005/8/layout/hProcess11"/>
    <dgm:cxn modelId="{2396B135-FF59-445F-BBE1-FF27E423BBF0}" type="presParOf" srcId="{C6D8EBFE-15B0-4D4E-9DB7-C4794C985248}" destId="{1C4C2B93-EACF-40FA-87AA-6A273DAD9A01}" srcOrd="2" destOrd="0" presId="urn:microsoft.com/office/officeart/2005/8/layout/hProcess11"/>
    <dgm:cxn modelId="{C26963A8-04E5-4CA4-9960-5474653614CE}" type="presParOf" srcId="{161A8DC6-037D-46F4-8167-79B41B9DB21A}" destId="{BC560E82-FDD8-457E-AD87-934E5398BF33}" srcOrd="1" destOrd="0" presId="urn:microsoft.com/office/officeart/2005/8/layout/hProcess11"/>
    <dgm:cxn modelId="{9A3A30FA-A210-4049-B428-D1BF3E42BA8B}" type="presParOf" srcId="{161A8DC6-037D-46F4-8167-79B41B9DB21A}" destId="{B8C48B25-7251-4358-BF9A-1A313A551B14}" srcOrd="2" destOrd="0" presId="urn:microsoft.com/office/officeart/2005/8/layout/hProcess11"/>
    <dgm:cxn modelId="{420E7F22-692F-4F18-BC08-C004FB2FFD6B}" type="presParOf" srcId="{B8C48B25-7251-4358-BF9A-1A313A551B14}" destId="{8EED810A-5136-450B-A923-36096178BEF7}" srcOrd="0" destOrd="0" presId="urn:microsoft.com/office/officeart/2005/8/layout/hProcess11"/>
    <dgm:cxn modelId="{FC34E6DC-CA3D-42D2-975C-BBC6CD845043}" type="presParOf" srcId="{B8C48B25-7251-4358-BF9A-1A313A551B14}" destId="{1E988B60-C32E-4EFA-B689-6D36E15092CA}" srcOrd="1" destOrd="0" presId="urn:microsoft.com/office/officeart/2005/8/layout/hProcess11"/>
    <dgm:cxn modelId="{D82CAD43-F334-4DDB-AB2C-F060F36EDB54}" type="presParOf" srcId="{B8C48B25-7251-4358-BF9A-1A313A551B14}" destId="{2C27E072-9D56-47BD-992B-902B5E6F2C71}" srcOrd="2" destOrd="0" presId="urn:microsoft.com/office/officeart/2005/8/layout/hProcess11"/>
    <dgm:cxn modelId="{059B1FE8-B596-456D-B947-B4F3605611BF}" type="presParOf" srcId="{161A8DC6-037D-46F4-8167-79B41B9DB21A}" destId="{6A383976-02C9-4892-ADE2-56D3D88B4267}" srcOrd="3" destOrd="0" presId="urn:microsoft.com/office/officeart/2005/8/layout/hProcess11"/>
    <dgm:cxn modelId="{186091C0-B2B4-4BEB-8C44-9714A8376408}" type="presParOf" srcId="{161A8DC6-037D-46F4-8167-79B41B9DB21A}" destId="{91EE5087-11CF-4729-B3B0-3570E3153395}" srcOrd="4" destOrd="0" presId="urn:microsoft.com/office/officeart/2005/8/layout/hProcess11"/>
    <dgm:cxn modelId="{DD7353E1-A622-4648-9C33-34F4CFBAADA4}" type="presParOf" srcId="{91EE5087-11CF-4729-B3B0-3570E3153395}" destId="{59A70FF6-B1D1-4F5A-B41A-81418930D853}" srcOrd="0" destOrd="0" presId="urn:microsoft.com/office/officeart/2005/8/layout/hProcess11"/>
    <dgm:cxn modelId="{8DE5E58D-2860-455D-B94A-E94DC50D2D3D}" type="presParOf" srcId="{91EE5087-11CF-4729-B3B0-3570E3153395}" destId="{1E87CBBA-32CC-4400-A094-76717DE9F288}" srcOrd="1" destOrd="0" presId="urn:microsoft.com/office/officeart/2005/8/layout/hProcess11"/>
    <dgm:cxn modelId="{A135C73D-EDEF-4929-87B1-BCCAA4EEC082}" type="presParOf" srcId="{91EE5087-11CF-4729-B3B0-3570E3153395}" destId="{BED7AEEE-B2BB-4CDB-B99C-522010E7B6B6}" srcOrd="2" destOrd="0" presId="urn:microsoft.com/office/officeart/2005/8/layout/hProcess11"/>
    <dgm:cxn modelId="{B244A32E-8DAE-4FAE-8540-C2DB756ADB47}" type="presParOf" srcId="{161A8DC6-037D-46F4-8167-79B41B9DB21A}" destId="{CDA93078-3ADC-40E0-93DE-90FA2B7E5188}" srcOrd="5" destOrd="0" presId="urn:microsoft.com/office/officeart/2005/8/layout/hProcess11"/>
    <dgm:cxn modelId="{75D79516-D747-4433-A916-F5537BC1B01F}" type="presParOf" srcId="{161A8DC6-037D-46F4-8167-79B41B9DB21A}" destId="{5955DCAB-9448-4EB2-A2F1-14CDCA0BAEAE}" srcOrd="6" destOrd="0" presId="urn:microsoft.com/office/officeart/2005/8/layout/hProcess11"/>
    <dgm:cxn modelId="{21CE2FD1-E2D3-4C56-A408-E9DB9B6FAA07}" type="presParOf" srcId="{5955DCAB-9448-4EB2-A2F1-14CDCA0BAEAE}" destId="{BB2A83DE-2EEE-4DEF-82F6-0A68D6EEECE6}" srcOrd="0" destOrd="0" presId="urn:microsoft.com/office/officeart/2005/8/layout/hProcess11"/>
    <dgm:cxn modelId="{8014FE74-4D66-4A80-A2F7-BF977216FAF5}" type="presParOf" srcId="{5955DCAB-9448-4EB2-A2F1-14CDCA0BAEAE}" destId="{CC712AF3-2412-40E5-B837-AC616FAE903D}" srcOrd="1" destOrd="0" presId="urn:microsoft.com/office/officeart/2005/8/layout/hProcess11"/>
    <dgm:cxn modelId="{899EF145-6B0E-4F62-81EF-8CEE0921DBFA}" type="presParOf" srcId="{5955DCAB-9448-4EB2-A2F1-14CDCA0BAEAE}" destId="{A72942A6-8628-41B6-B79C-BFD59CB0F5C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0F0A8-651D-400F-9BFE-3C3FD89BA603}" type="doc">
      <dgm:prSet loTypeId="urn:microsoft.com/office/officeart/2005/8/layout/hierarchy3" loCatId="hierarchy" qsTypeId="urn:microsoft.com/office/officeart/2005/8/quickstyle/simple5" qsCatId="simple" csTypeId="urn:microsoft.com/office/officeart/2005/8/colors/accent2_3" csCatId="accent2" phldr="1"/>
      <dgm:spPr/>
      <dgm:t>
        <a:bodyPr/>
        <a:lstStyle/>
        <a:p>
          <a:endParaRPr lang="en-GB"/>
        </a:p>
      </dgm:t>
    </dgm:pt>
    <dgm:pt modelId="{441D3E6C-1008-4E19-941C-E7097370035B}">
      <dgm:prSet/>
      <dgm:spPr/>
      <dgm:t>
        <a:bodyPr/>
        <a:lstStyle/>
        <a:p>
          <a:pPr rtl="0"/>
          <a:r>
            <a:rPr lang="en-GB" i="1" smtClean="0"/>
            <a:t>Ignorance</a:t>
          </a:r>
          <a:endParaRPr lang="en-GB"/>
        </a:p>
      </dgm:t>
    </dgm:pt>
    <dgm:pt modelId="{FE279FFF-59B1-45F9-BBC2-0BCA4821C63F}" type="parTrans" cxnId="{FDE76134-65C5-47E8-974E-165339CBC130}">
      <dgm:prSet/>
      <dgm:spPr/>
      <dgm:t>
        <a:bodyPr/>
        <a:lstStyle/>
        <a:p>
          <a:endParaRPr lang="en-GB"/>
        </a:p>
      </dgm:t>
    </dgm:pt>
    <dgm:pt modelId="{9235984C-2C97-4CE4-A775-C3B3CA18F0F6}" type="sibTrans" cxnId="{FDE76134-65C5-47E8-974E-165339CBC130}">
      <dgm:prSet/>
      <dgm:spPr/>
      <dgm:t>
        <a:bodyPr/>
        <a:lstStyle/>
        <a:p>
          <a:endParaRPr lang="en-GB"/>
        </a:p>
      </dgm:t>
    </dgm:pt>
    <dgm:pt modelId="{DB4077DA-E804-4B6D-9E7A-3775CE540C5C}">
      <dgm:prSet/>
      <dgm:spPr/>
      <dgm:t>
        <a:bodyPr/>
        <a:lstStyle/>
        <a:p>
          <a:pPr rtl="0"/>
          <a:r>
            <a:rPr lang="en-GB" i="1" dirty="0" smtClean="0"/>
            <a:t>Position in threat landscape</a:t>
          </a:r>
          <a:endParaRPr lang="en-GB" dirty="0"/>
        </a:p>
      </dgm:t>
    </dgm:pt>
    <dgm:pt modelId="{BD77CB6E-A229-4442-AB95-631543DD883A}" type="parTrans" cxnId="{95408192-B305-40A5-92E4-66D606A76ED2}">
      <dgm:prSet/>
      <dgm:spPr/>
      <dgm:t>
        <a:bodyPr/>
        <a:lstStyle/>
        <a:p>
          <a:endParaRPr lang="en-GB"/>
        </a:p>
      </dgm:t>
    </dgm:pt>
    <dgm:pt modelId="{9320A1A2-C421-48F9-A178-234F95C8E0AA}" type="sibTrans" cxnId="{95408192-B305-40A5-92E4-66D606A76ED2}">
      <dgm:prSet/>
      <dgm:spPr/>
      <dgm:t>
        <a:bodyPr/>
        <a:lstStyle/>
        <a:p>
          <a:endParaRPr lang="en-GB"/>
        </a:p>
      </dgm:t>
    </dgm:pt>
    <dgm:pt modelId="{9BCA94E0-823D-4B49-9E3D-D6CA8B72492D}">
      <dgm:prSet/>
      <dgm:spPr/>
      <dgm:t>
        <a:bodyPr/>
        <a:lstStyle/>
        <a:p>
          <a:pPr rtl="0"/>
          <a:r>
            <a:rPr lang="en-GB" i="1" smtClean="0"/>
            <a:t>Compliance</a:t>
          </a:r>
          <a:endParaRPr lang="en-GB"/>
        </a:p>
      </dgm:t>
    </dgm:pt>
    <dgm:pt modelId="{F776E89A-7C9C-4934-ACB2-BED9F471ED5B}" type="parTrans" cxnId="{74BE86FE-CE29-4437-B10D-73DB11319F8A}">
      <dgm:prSet/>
      <dgm:spPr/>
      <dgm:t>
        <a:bodyPr/>
        <a:lstStyle/>
        <a:p>
          <a:endParaRPr lang="en-GB"/>
        </a:p>
      </dgm:t>
    </dgm:pt>
    <dgm:pt modelId="{CEA8BE73-1F4E-4F6B-8384-8CE724DACB06}" type="sibTrans" cxnId="{74BE86FE-CE29-4437-B10D-73DB11319F8A}">
      <dgm:prSet/>
      <dgm:spPr/>
      <dgm:t>
        <a:bodyPr/>
        <a:lstStyle/>
        <a:p>
          <a:endParaRPr lang="en-GB"/>
        </a:p>
      </dgm:t>
    </dgm:pt>
    <dgm:pt modelId="{76F39453-5BB4-4020-B173-97E27AE09368}">
      <dgm:prSet/>
      <dgm:spPr/>
      <dgm:t>
        <a:bodyPr/>
        <a:lstStyle/>
        <a:p>
          <a:pPr rtl="0"/>
          <a:r>
            <a:rPr lang="en-GB" i="1" smtClean="0"/>
            <a:t>Out there!</a:t>
          </a:r>
          <a:endParaRPr lang="en-GB"/>
        </a:p>
      </dgm:t>
    </dgm:pt>
    <dgm:pt modelId="{36693527-ED24-4486-8FB7-38E458F91EF9}" type="parTrans" cxnId="{489C9871-8ACB-4ED8-A67A-3B8E4D3D900D}">
      <dgm:prSet/>
      <dgm:spPr/>
      <dgm:t>
        <a:bodyPr/>
        <a:lstStyle/>
        <a:p>
          <a:endParaRPr lang="en-GB"/>
        </a:p>
      </dgm:t>
    </dgm:pt>
    <dgm:pt modelId="{78C3362B-78EF-495D-BBE3-FE7B1C232C53}" type="sibTrans" cxnId="{489C9871-8ACB-4ED8-A67A-3B8E4D3D900D}">
      <dgm:prSet/>
      <dgm:spPr/>
      <dgm:t>
        <a:bodyPr/>
        <a:lstStyle/>
        <a:p>
          <a:endParaRPr lang="en-GB"/>
        </a:p>
      </dgm:t>
    </dgm:pt>
    <dgm:pt modelId="{A7A0FCEE-4143-47E4-8E29-1429300FBBCB}">
      <dgm:prSet/>
      <dgm:spPr/>
      <dgm:t>
        <a:bodyPr/>
        <a:lstStyle/>
        <a:p>
          <a:pPr rtl="0"/>
          <a:r>
            <a:rPr lang="en-GB" i="1" smtClean="0"/>
            <a:t>Possession</a:t>
          </a:r>
          <a:endParaRPr lang="en-GB"/>
        </a:p>
      </dgm:t>
    </dgm:pt>
    <dgm:pt modelId="{04FC5FA7-67CF-4B5E-AE85-18807616BD10}" type="parTrans" cxnId="{D621494F-6074-4E7E-96CC-ABD2284A8180}">
      <dgm:prSet/>
      <dgm:spPr/>
      <dgm:t>
        <a:bodyPr/>
        <a:lstStyle/>
        <a:p>
          <a:endParaRPr lang="en-GB"/>
        </a:p>
      </dgm:t>
    </dgm:pt>
    <dgm:pt modelId="{6000A007-FD83-4B98-A8FE-3E1A6EF24D61}" type="sibTrans" cxnId="{D621494F-6074-4E7E-96CC-ABD2284A8180}">
      <dgm:prSet/>
      <dgm:spPr/>
      <dgm:t>
        <a:bodyPr/>
        <a:lstStyle/>
        <a:p>
          <a:endParaRPr lang="en-GB"/>
        </a:p>
      </dgm:t>
    </dgm:pt>
    <dgm:pt modelId="{420BA58B-6F32-4C99-A5CF-6650DD310A66}">
      <dgm:prSet/>
      <dgm:spPr/>
      <dgm:t>
        <a:bodyPr/>
        <a:lstStyle/>
        <a:p>
          <a:pPr rtl="0"/>
          <a:r>
            <a:rPr lang="en-GB" i="1" smtClean="0"/>
            <a:t>Control</a:t>
          </a:r>
          <a:endParaRPr lang="en-GB"/>
        </a:p>
      </dgm:t>
    </dgm:pt>
    <dgm:pt modelId="{5CA86827-C07D-4F20-BC92-414AACC328EC}" type="parTrans" cxnId="{782483BF-B18A-4E1D-91B3-AAC2436C9F4A}">
      <dgm:prSet/>
      <dgm:spPr/>
      <dgm:t>
        <a:bodyPr/>
        <a:lstStyle/>
        <a:p>
          <a:endParaRPr lang="en-GB"/>
        </a:p>
      </dgm:t>
    </dgm:pt>
    <dgm:pt modelId="{373A0530-CCA6-4501-8417-0171A3AF3FDF}" type="sibTrans" cxnId="{782483BF-B18A-4E1D-91B3-AAC2436C9F4A}">
      <dgm:prSet/>
      <dgm:spPr/>
      <dgm:t>
        <a:bodyPr/>
        <a:lstStyle/>
        <a:p>
          <a:endParaRPr lang="en-GB"/>
        </a:p>
      </dgm:t>
    </dgm:pt>
    <dgm:pt modelId="{FF62B37A-4993-4E56-A861-1C33DD66A559}">
      <dgm:prSet/>
      <dgm:spPr/>
      <dgm:t>
        <a:bodyPr/>
        <a:lstStyle/>
        <a:p>
          <a:pPr rtl="0"/>
          <a:r>
            <a:rPr lang="en-GB" i="1" smtClean="0"/>
            <a:t>Change</a:t>
          </a:r>
          <a:endParaRPr lang="en-GB"/>
        </a:p>
      </dgm:t>
    </dgm:pt>
    <dgm:pt modelId="{B8A8A96C-F22A-4E40-A988-9EE5B0EF5C4E}" type="parTrans" cxnId="{CDA8CFF0-27CD-4B84-821E-CE30674A2ECE}">
      <dgm:prSet/>
      <dgm:spPr/>
      <dgm:t>
        <a:bodyPr/>
        <a:lstStyle/>
        <a:p>
          <a:endParaRPr lang="en-GB"/>
        </a:p>
      </dgm:t>
    </dgm:pt>
    <dgm:pt modelId="{B562D7D2-2D86-41F6-BF3B-5B6010E68C8B}" type="sibTrans" cxnId="{CDA8CFF0-27CD-4B84-821E-CE30674A2ECE}">
      <dgm:prSet/>
      <dgm:spPr/>
      <dgm:t>
        <a:bodyPr/>
        <a:lstStyle/>
        <a:p>
          <a:endParaRPr lang="en-GB"/>
        </a:p>
      </dgm:t>
    </dgm:pt>
    <dgm:pt modelId="{47BAFED8-93BE-43BF-8661-74D6114D760F}">
      <dgm:prSet/>
      <dgm:spPr/>
      <dgm:t>
        <a:bodyPr/>
        <a:lstStyle/>
        <a:p>
          <a:pPr rtl="0"/>
          <a:r>
            <a:rPr lang="en-GB" i="1" smtClean="0"/>
            <a:t>The Unknown</a:t>
          </a:r>
          <a:endParaRPr lang="en-GB"/>
        </a:p>
      </dgm:t>
    </dgm:pt>
    <dgm:pt modelId="{D736C49B-A7BD-445B-B335-4CCFB50C3D3C}" type="parTrans" cxnId="{C61DE4DC-96F8-42AF-B567-998FC7B46D07}">
      <dgm:prSet/>
      <dgm:spPr/>
      <dgm:t>
        <a:bodyPr/>
        <a:lstStyle/>
        <a:p>
          <a:endParaRPr lang="en-GB"/>
        </a:p>
      </dgm:t>
    </dgm:pt>
    <dgm:pt modelId="{5AABC288-319A-4EB2-B7D2-2649ACAEEA24}" type="sibTrans" cxnId="{C61DE4DC-96F8-42AF-B567-998FC7B46D07}">
      <dgm:prSet/>
      <dgm:spPr/>
      <dgm:t>
        <a:bodyPr/>
        <a:lstStyle/>
        <a:p>
          <a:endParaRPr lang="en-GB"/>
        </a:p>
      </dgm:t>
    </dgm:pt>
    <dgm:pt modelId="{EF05571D-B536-49AD-B7BC-1084DDD8C150}">
      <dgm:prSet/>
      <dgm:spPr/>
      <dgm:t>
        <a:bodyPr/>
        <a:lstStyle/>
        <a:p>
          <a:pPr rtl="0"/>
          <a:r>
            <a:rPr lang="en-GB" i="1" smtClean="0"/>
            <a:t>Cost perception</a:t>
          </a:r>
          <a:endParaRPr lang="en-GB"/>
        </a:p>
      </dgm:t>
    </dgm:pt>
    <dgm:pt modelId="{C3F1492D-1E6E-4031-ACA4-A0894C5E44C4}" type="parTrans" cxnId="{65398E0D-513A-4326-A6AB-62426D8790E7}">
      <dgm:prSet/>
      <dgm:spPr/>
      <dgm:t>
        <a:bodyPr/>
        <a:lstStyle/>
        <a:p>
          <a:endParaRPr lang="en-GB"/>
        </a:p>
      </dgm:t>
    </dgm:pt>
    <dgm:pt modelId="{D4E7A463-0848-42FA-BCA0-0883CB015425}" type="sibTrans" cxnId="{65398E0D-513A-4326-A6AB-62426D8790E7}">
      <dgm:prSet/>
      <dgm:spPr/>
      <dgm:t>
        <a:bodyPr/>
        <a:lstStyle/>
        <a:p>
          <a:endParaRPr lang="en-GB"/>
        </a:p>
      </dgm:t>
    </dgm:pt>
    <dgm:pt modelId="{4761FF37-58F8-4F10-BFE9-C146696A360B}" type="pres">
      <dgm:prSet presAssocID="{2250F0A8-651D-400F-9BFE-3C3FD89BA603}" presName="diagram" presStyleCnt="0">
        <dgm:presLayoutVars>
          <dgm:chPref val="1"/>
          <dgm:dir/>
          <dgm:animOne val="branch"/>
          <dgm:animLvl val="lvl"/>
          <dgm:resizeHandles/>
        </dgm:presLayoutVars>
      </dgm:prSet>
      <dgm:spPr/>
      <dgm:t>
        <a:bodyPr/>
        <a:lstStyle/>
        <a:p>
          <a:endParaRPr lang="en-GB"/>
        </a:p>
      </dgm:t>
    </dgm:pt>
    <dgm:pt modelId="{64356019-86C2-4C85-9A1B-9C0C56C5042C}" type="pres">
      <dgm:prSet presAssocID="{441D3E6C-1008-4E19-941C-E7097370035B}" presName="root" presStyleCnt="0"/>
      <dgm:spPr/>
    </dgm:pt>
    <dgm:pt modelId="{922DF838-6E06-4EA5-92EA-204BDBDD60DE}" type="pres">
      <dgm:prSet presAssocID="{441D3E6C-1008-4E19-941C-E7097370035B}" presName="rootComposite" presStyleCnt="0"/>
      <dgm:spPr/>
    </dgm:pt>
    <dgm:pt modelId="{F87AE605-9348-4A02-ADB6-7C4D4721A32E}" type="pres">
      <dgm:prSet presAssocID="{441D3E6C-1008-4E19-941C-E7097370035B}" presName="rootText" presStyleLbl="node1" presStyleIdx="0" presStyleCnt="3"/>
      <dgm:spPr/>
      <dgm:t>
        <a:bodyPr/>
        <a:lstStyle/>
        <a:p>
          <a:endParaRPr lang="en-GB"/>
        </a:p>
      </dgm:t>
    </dgm:pt>
    <dgm:pt modelId="{B1D9A0C7-F9A3-4E25-BDF5-D0891CF2FBFC}" type="pres">
      <dgm:prSet presAssocID="{441D3E6C-1008-4E19-941C-E7097370035B}" presName="rootConnector" presStyleLbl="node1" presStyleIdx="0" presStyleCnt="3"/>
      <dgm:spPr/>
      <dgm:t>
        <a:bodyPr/>
        <a:lstStyle/>
        <a:p>
          <a:endParaRPr lang="en-GB"/>
        </a:p>
      </dgm:t>
    </dgm:pt>
    <dgm:pt modelId="{410ACE97-B3BC-4EBA-9476-0A2FB2DF6E00}" type="pres">
      <dgm:prSet presAssocID="{441D3E6C-1008-4E19-941C-E7097370035B}" presName="childShape" presStyleCnt="0"/>
      <dgm:spPr/>
    </dgm:pt>
    <dgm:pt modelId="{B9B75A94-4C7F-4090-B512-6F65293ED138}" type="pres">
      <dgm:prSet presAssocID="{BD77CB6E-A229-4442-AB95-631543DD883A}" presName="Name13" presStyleLbl="parChTrans1D2" presStyleIdx="0" presStyleCnt="6"/>
      <dgm:spPr/>
      <dgm:t>
        <a:bodyPr/>
        <a:lstStyle/>
        <a:p>
          <a:endParaRPr lang="en-GB"/>
        </a:p>
      </dgm:t>
    </dgm:pt>
    <dgm:pt modelId="{E3D74650-CE30-4EED-B51A-F34D9CBB30EF}" type="pres">
      <dgm:prSet presAssocID="{DB4077DA-E804-4B6D-9E7A-3775CE540C5C}" presName="childText" presStyleLbl="bgAcc1" presStyleIdx="0" presStyleCnt="6">
        <dgm:presLayoutVars>
          <dgm:bulletEnabled val="1"/>
        </dgm:presLayoutVars>
      </dgm:prSet>
      <dgm:spPr/>
      <dgm:t>
        <a:bodyPr/>
        <a:lstStyle/>
        <a:p>
          <a:endParaRPr lang="en-GB"/>
        </a:p>
      </dgm:t>
    </dgm:pt>
    <dgm:pt modelId="{91B07B4A-1244-4865-9EC4-FE0C8E582A63}" type="pres">
      <dgm:prSet presAssocID="{F776E89A-7C9C-4934-ACB2-BED9F471ED5B}" presName="Name13" presStyleLbl="parChTrans1D2" presStyleIdx="1" presStyleCnt="6"/>
      <dgm:spPr/>
      <dgm:t>
        <a:bodyPr/>
        <a:lstStyle/>
        <a:p>
          <a:endParaRPr lang="en-GB"/>
        </a:p>
      </dgm:t>
    </dgm:pt>
    <dgm:pt modelId="{44C59B27-3C9F-42D9-A097-B3DA6705AB1B}" type="pres">
      <dgm:prSet presAssocID="{9BCA94E0-823D-4B49-9E3D-D6CA8B72492D}" presName="childText" presStyleLbl="bgAcc1" presStyleIdx="1" presStyleCnt="6">
        <dgm:presLayoutVars>
          <dgm:bulletEnabled val="1"/>
        </dgm:presLayoutVars>
      </dgm:prSet>
      <dgm:spPr/>
      <dgm:t>
        <a:bodyPr/>
        <a:lstStyle/>
        <a:p>
          <a:endParaRPr lang="en-GB"/>
        </a:p>
      </dgm:t>
    </dgm:pt>
    <dgm:pt modelId="{4523E2C4-2FB3-46BC-98F2-FB6322AB4413}" type="pres">
      <dgm:prSet presAssocID="{76F39453-5BB4-4020-B173-97E27AE09368}" presName="root" presStyleCnt="0"/>
      <dgm:spPr/>
    </dgm:pt>
    <dgm:pt modelId="{3F50B311-6754-4EA9-ABC4-0AA986801ADB}" type="pres">
      <dgm:prSet presAssocID="{76F39453-5BB4-4020-B173-97E27AE09368}" presName="rootComposite" presStyleCnt="0"/>
      <dgm:spPr/>
    </dgm:pt>
    <dgm:pt modelId="{0FBA870B-4995-4D6E-957E-1A5AAC759248}" type="pres">
      <dgm:prSet presAssocID="{76F39453-5BB4-4020-B173-97E27AE09368}" presName="rootText" presStyleLbl="node1" presStyleIdx="1" presStyleCnt="3"/>
      <dgm:spPr/>
      <dgm:t>
        <a:bodyPr/>
        <a:lstStyle/>
        <a:p>
          <a:endParaRPr lang="en-GB"/>
        </a:p>
      </dgm:t>
    </dgm:pt>
    <dgm:pt modelId="{A884D856-12C0-4DAD-BD27-A5913D394E86}" type="pres">
      <dgm:prSet presAssocID="{76F39453-5BB4-4020-B173-97E27AE09368}" presName="rootConnector" presStyleLbl="node1" presStyleIdx="1" presStyleCnt="3"/>
      <dgm:spPr/>
      <dgm:t>
        <a:bodyPr/>
        <a:lstStyle/>
        <a:p>
          <a:endParaRPr lang="en-GB"/>
        </a:p>
      </dgm:t>
    </dgm:pt>
    <dgm:pt modelId="{024E9B93-E682-4D12-8EBC-9C8FC25317A6}" type="pres">
      <dgm:prSet presAssocID="{76F39453-5BB4-4020-B173-97E27AE09368}" presName="childShape" presStyleCnt="0"/>
      <dgm:spPr/>
    </dgm:pt>
    <dgm:pt modelId="{994E58D2-2530-4B37-AA4F-6DB67711B766}" type="pres">
      <dgm:prSet presAssocID="{04FC5FA7-67CF-4B5E-AE85-18807616BD10}" presName="Name13" presStyleLbl="parChTrans1D2" presStyleIdx="2" presStyleCnt="6"/>
      <dgm:spPr/>
      <dgm:t>
        <a:bodyPr/>
        <a:lstStyle/>
        <a:p>
          <a:endParaRPr lang="en-GB"/>
        </a:p>
      </dgm:t>
    </dgm:pt>
    <dgm:pt modelId="{A33FA533-B973-41D7-9436-9114295C5398}" type="pres">
      <dgm:prSet presAssocID="{A7A0FCEE-4143-47E4-8E29-1429300FBBCB}" presName="childText" presStyleLbl="bgAcc1" presStyleIdx="2" presStyleCnt="6">
        <dgm:presLayoutVars>
          <dgm:bulletEnabled val="1"/>
        </dgm:presLayoutVars>
      </dgm:prSet>
      <dgm:spPr/>
      <dgm:t>
        <a:bodyPr/>
        <a:lstStyle/>
        <a:p>
          <a:endParaRPr lang="en-GB"/>
        </a:p>
      </dgm:t>
    </dgm:pt>
    <dgm:pt modelId="{CB61DFB9-9261-4C2E-BE16-50FF55DCE62F}" type="pres">
      <dgm:prSet presAssocID="{5CA86827-C07D-4F20-BC92-414AACC328EC}" presName="Name13" presStyleLbl="parChTrans1D2" presStyleIdx="3" presStyleCnt="6"/>
      <dgm:spPr/>
      <dgm:t>
        <a:bodyPr/>
        <a:lstStyle/>
        <a:p>
          <a:endParaRPr lang="en-GB"/>
        </a:p>
      </dgm:t>
    </dgm:pt>
    <dgm:pt modelId="{CC174D7C-CFF4-4CCC-84A5-183A154463B8}" type="pres">
      <dgm:prSet presAssocID="{420BA58B-6F32-4C99-A5CF-6650DD310A66}" presName="childText" presStyleLbl="bgAcc1" presStyleIdx="3" presStyleCnt="6">
        <dgm:presLayoutVars>
          <dgm:bulletEnabled val="1"/>
        </dgm:presLayoutVars>
      </dgm:prSet>
      <dgm:spPr/>
      <dgm:t>
        <a:bodyPr/>
        <a:lstStyle/>
        <a:p>
          <a:endParaRPr lang="en-GB"/>
        </a:p>
      </dgm:t>
    </dgm:pt>
    <dgm:pt modelId="{24E142E2-8749-4CFA-A3C7-5750943E06CF}" type="pres">
      <dgm:prSet presAssocID="{FF62B37A-4993-4E56-A861-1C33DD66A559}" presName="root" presStyleCnt="0"/>
      <dgm:spPr/>
    </dgm:pt>
    <dgm:pt modelId="{F285004A-E106-4EF9-A78D-D5989B83387E}" type="pres">
      <dgm:prSet presAssocID="{FF62B37A-4993-4E56-A861-1C33DD66A559}" presName="rootComposite" presStyleCnt="0"/>
      <dgm:spPr/>
    </dgm:pt>
    <dgm:pt modelId="{23F4A0E7-49D8-4D7D-90BE-53F4C4F8D06F}" type="pres">
      <dgm:prSet presAssocID="{FF62B37A-4993-4E56-A861-1C33DD66A559}" presName="rootText" presStyleLbl="node1" presStyleIdx="2" presStyleCnt="3"/>
      <dgm:spPr/>
      <dgm:t>
        <a:bodyPr/>
        <a:lstStyle/>
        <a:p>
          <a:endParaRPr lang="en-GB"/>
        </a:p>
      </dgm:t>
    </dgm:pt>
    <dgm:pt modelId="{AAECE539-DA6D-41BE-BC98-1BED162F9F2B}" type="pres">
      <dgm:prSet presAssocID="{FF62B37A-4993-4E56-A861-1C33DD66A559}" presName="rootConnector" presStyleLbl="node1" presStyleIdx="2" presStyleCnt="3"/>
      <dgm:spPr/>
      <dgm:t>
        <a:bodyPr/>
        <a:lstStyle/>
        <a:p>
          <a:endParaRPr lang="en-GB"/>
        </a:p>
      </dgm:t>
    </dgm:pt>
    <dgm:pt modelId="{99F3D06F-B109-4DAF-90AA-909861B1589F}" type="pres">
      <dgm:prSet presAssocID="{FF62B37A-4993-4E56-A861-1C33DD66A559}" presName="childShape" presStyleCnt="0"/>
      <dgm:spPr/>
    </dgm:pt>
    <dgm:pt modelId="{04954AEB-A9AF-4E9D-8836-8E05E49D212D}" type="pres">
      <dgm:prSet presAssocID="{D736C49B-A7BD-445B-B335-4CCFB50C3D3C}" presName="Name13" presStyleLbl="parChTrans1D2" presStyleIdx="4" presStyleCnt="6"/>
      <dgm:spPr/>
      <dgm:t>
        <a:bodyPr/>
        <a:lstStyle/>
        <a:p>
          <a:endParaRPr lang="en-GB"/>
        </a:p>
      </dgm:t>
    </dgm:pt>
    <dgm:pt modelId="{A8AAF84B-D8D9-40F5-ADF8-5344C9D975B6}" type="pres">
      <dgm:prSet presAssocID="{47BAFED8-93BE-43BF-8661-74D6114D760F}" presName="childText" presStyleLbl="bgAcc1" presStyleIdx="4" presStyleCnt="6">
        <dgm:presLayoutVars>
          <dgm:bulletEnabled val="1"/>
        </dgm:presLayoutVars>
      </dgm:prSet>
      <dgm:spPr/>
      <dgm:t>
        <a:bodyPr/>
        <a:lstStyle/>
        <a:p>
          <a:endParaRPr lang="en-GB"/>
        </a:p>
      </dgm:t>
    </dgm:pt>
    <dgm:pt modelId="{76F86101-7382-4454-8E62-E65D2F1DE554}" type="pres">
      <dgm:prSet presAssocID="{C3F1492D-1E6E-4031-ACA4-A0894C5E44C4}" presName="Name13" presStyleLbl="parChTrans1D2" presStyleIdx="5" presStyleCnt="6"/>
      <dgm:spPr/>
      <dgm:t>
        <a:bodyPr/>
        <a:lstStyle/>
        <a:p>
          <a:endParaRPr lang="en-GB"/>
        </a:p>
      </dgm:t>
    </dgm:pt>
    <dgm:pt modelId="{487DB73A-43E3-4DE7-8CB5-8C15C5A8D323}" type="pres">
      <dgm:prSet presAssocID="{EF05571D-B536-49AD-B7BC-1084DDD8C150}" presName="childText" presStyleLbl="bgAcc1" presStyleIdx="5" presStyleCnt="6">
        <dgm:presLayoutVars>
          <dgm:bulletEnabled val="1"/>
        </dgm:presLayoutVars>
      </dgm:prSet>
      <dgm:spPr/>
      <dgm:t>
        <a:bodyPr/>
        <a:lstStyle/>
        <a:p>
          <a:endParaRPr lang="en-GB"/>
        </a:p>
      </dgm:t>
    </dgm:pt>
  </dgm:ptLst>
  <dgm:cxnLst>
    <dgm:cxn modelId="{C61DE4DC-96F8-42AF-B567-998FC7B46D07}" srcId="{FF62B37A-4993-4E56-A861-1C33DD66A559}" destId="{47BAFED8-93BE-43BF-8661-74D6114D760F}" srcOrd="0" destOrd="0" parTransId="{D736C49B-A7BD-445B-B335-4CCFB50C3D3C}" sibTransId="{5AABC288-319A-4EB2-B7D2-2649ACAEEA24}"/>
    <dgm:cxn modelId="{5D4C45D2-E90A-4EF1-85B2-F05949FD02D2}" type="presOf" srcId="{441D3E6C-1008-4E19-941C-E7097370035B}" destId="{B1D9A0C7-F9A3-4E25-BDF5-D0891CF2FBFC}" srcOrd="1" destOrd="0" presId="urn:microsoft.com/office/officeart/2005/8/layout/hierarchy3"/>
    <dgm:cxn modelId="{489C9871-8ACB-4ED8-A67A-3B8E4D3D900D}" srcId="{2250F0A8-651D-400F-9BFE-3C3FD89BA603}" destId="{76F39453-5BB4-4020-B173-97E27AE09368}" srcOrd="1" destOrd="0" parTransId="{36693527-ED24-4486-8FB7-38E458F91EF9}" sibTransId="{78C3362B-78EF-495D-BBE3-FE7B1C232C53}"/>
    <dgm:cxn modelId="{F8170CF2-4797-4146-957B-1A601D3740CE}" type="presOf" srcId="{47BAFED8-93BE-43BF-8661-74D6114D760F}" destId="{A8AAF84B-D8D9-40F5-ADF8-5344C9D975B6}" srcOrd="0" destOrd="0" presId="urn:microsoft.com/office/officeart/2005/8/layout/hierarchy3"/>
    <dgm:cxn modelId="{74BE86FE-CE29-4437-B10D-73DB11319F8A}" srcId="{441D3E6C-1008-4E19-941C-E7097370035B}" destId="{9BCA94E0-823D-4B49-9E3D-D6CA8B72492D}" srcOrd="1" destOrd="0" parTransId="{F776E89A-7C9C-4934-ACB2-BED9F471ED5B}" sibTransId="{CEA8BE73-1F4E-4F6B-8384-8CE724DACB06}"/>
    <dgm:cxn modelId="{C67DE00C-15E3-4F6E-84AE-70EBBA410348}" type="presOf" srcId="{F776E89A-7C9C-4934-ACB2-BED9F471ED5B}" destId="{91B07B4A-1244-4865-9EC4-FE0C8E582A63}" srcOrd="0" destOrd="0" presId="urn:microsoft.com/office/officeart/2005/8/layout/hierarchy3"/>
    <dgm:cxn modelId="{782483BF-B18A-4E1D-91B3-AAC2436C9F4A}" srcId="{76F39453-5BB4-4020-B173-97E27AE09368}" destId="{420BA58B-6F32-4C99-A5CF-6650DD310A66}" srcOrd="1" destOrd="0" parTransId="{5CA86827-C07D-4F20-BC92-414AACC328EC}" sibTransId="{373A0530-CCA6-4501-8417-0171A3AF3FDF}"/>
    <dgm:cxn modelId="{CDA8CFF0-27CD-4B84-821E-CE30674A2ECE}" srcId="{2250F0A8-651D-400F-9BFE-3C3FD89BA603}" destId="{FF62B37A-4993-4E56-A861-1C33DD66A559}" srcOrd="2" destOrd="0" parTransId="{B8A8A96C-F22A-4E40-A988-9EE5B0EF5C4E}" sibTransId="{B562D7D2-2D86-41F6-BF3B-5B6010E68C8B}"/>
    <dgm:cxn modelId="{CA9BE493-94BD-4347-B6FD-4CE4B66DE6BF}" type="presOf" srcId="{04FC5FA7-67CF-4B5E-AE85-18807616BD10}" destId="{994E58D2-2530-4B37-AA4F-6DB67711B766}" srcOrd="0" destOrd="0" presId="urn:microsoft.com/office/officeart/2005/8/layout/hierarchy3"/>
    <dgm:cxn modelId="{781093A4-1754-41C6-BCBA-B78B8D3B2AA8}" type="presOf" srcId="{BD77CB6E-A229-4442-AB95-631543DD883A}" destId="{B9B75A94-4C7F-4090-B512-6F65293ED138}" srcOrd="0" destOrd="0" presId="urn:microsoft.com/office/officeart/2005/8/layout/hierarchy3"/>
    <dgm:cxn modelId="{37205A0D-A102-4DEB-AEC7-3E75E748290A}" type="presOf" srcId="{76F39453-5BB4-4020-B173-97E27AE09368}" destId="{A884D856-12C0-4DAD-BD27-A5913D394E86}" srcOrd="1" destOrd="0" presId="urn:microsoft.com/office/officeart/2005/8/layout/hierarchy3"/>
    <dgm:cxn modelId="{84049181-3A6D-41E8-9A32-670A84E20689}" type="presOf" srcId="{DB4077DA-E804-4B6D-9E7A-3775CE540C5C}" destId="{E3D74650-CE30-4EED-B51A-F34D9CBB30EF}" srcOrd="0" destOrd="0" presId="urn:microsoft.com/office/officeart/2005/8/layout/hierarchy3"/>
    <dgm:cxn modelId="{0BC60659-33C5-4366-BFEB-0E447909D806}" type="presOf" srcId="{441D3E6C-1008-4E19-941C-E7097370035B}" destId="{F87AE605-9348-4A02-ADB6-7C4D4721A32E}" srcOrd="0" destOrd="0" presId="urn:microsoft.com/office/officeart/2005/8/layout/hierarchy3"/>
    <dgm:cxn modelId="{D621494F-6074-4E7E-96CC-ABD2284A8180}" srcId="{76F39453-5BB4-4020-B173-97E27AE09368}" destId="{A7A0FCEE-4143-47E4-8E29-1429300FBBCB}" srcOrd="0" destOrd="0" parTransId="{04FC5FA7-67CF-4B5E-AE85-18807616BD10}" sibTransId="{6000A007-FD83-4B98-A8FE-3E1A6EF24D61}"/>
    <dgm:cxn modelId="{DC62414C-5A76-4FE5-AB25-5A64A41EB09E}" type="presOf" srcId="{2250F0A8-651D-400F-9BFE-3C3FD89BA603}" destId="{4761FF37-58F8-4F10-BFE9-C146696A360B}" srcOrd="0" destOrd="0" presId="urn:microsoft.com/office/officeart/2005/8/layout/hierarchy3"/>
    <dgm:cxn modelId="{0DD267BD-01C4-442D-81CB-98FF05A96564}" type="presOf" srcId="{FF62B37A-4993-4E56-A861-1C33DD66A559}" destId="{AAECE539-DA6D-41BE-BC98-1BED162F9F2B}" srcOrd="1" destOrd="0" presId="urn:microsoft.com/office/officeart/2005/8/layout/hierarchy3"/>
    <dgm:cxn modelId="{60762B9D-B5BF-45DE-9C7C-A9FCC013830D}" type="presOf" srcId="{76F39453-5BB4-4020-B173-97E27AE09368}" destId="{0FBA870B-4995-4D6E-957E-1A5AAC759248}" srcOrd="0" destOrd="0" presId="urn:microsoft.com/office/officeart/2005/8/layout/hierarchy3"/>
    <dgm:cxn modelId="{DC4E81F3-4BEF-424E-B81D-7F8D5F829E81}" type="presOf" srcId="{D736C49B-A7BD-445B-B335-4CCFB50C3D3C}" destId="{04954AEB-A9AF-4E9D-8836-8E05E49D212D}" srcOrd="0" destOrd="0" presId="urn:microsoft.com/office/officeart/2005/8/layout/hierarchy3"/>
    <dgm:cxn modelId="{0CF0A2A5-4FA9-46C3-944C-92AE0FE213A9}" type="presOf" srcId="{EF05571D-B536-49AD-B7BC-1084DDD8C150}" destId="{487DB73A-43E3-4DE7-8CB5-8C15C5A8D323}" srcOrd="0" destOrd="0" presId="urn:microsoft.com/office/officeart/2005/8/layout/hierarchy3"/>
    <dgm:cxn modelId="{ABE556DE-DBEB-43EC-82EE-572FE5103FBF}" type="presOf" srcId="{420BA58B-6F32-4C99-A5CF-6650DD310A66}" destId="{CC174D7C-CFF4-4CCC-84A5-183A154463B8}" srcOrd="0" destOrd="0" presId="urn:microsoft.com/office/officeart/2005/8/layout/hierarchy3"/>
    <dgm:cxn modelId="{067D0790-366E-4180-B609-99F3EA968876}" type="presOf" srcId="{FF62B37A-4993-4E56-A861-1C33DD66A559}" destId="{23F4A0E7-49D8-4D7D-90BE-53F4C4F8D06F}" srcOrd="0" destOrd="0" presId="urn:microsoft.com/office/officeart/2005/8/layout/hierarchy3"/>
    <dgm:cxn modelId="{313C2D20-0F1F-402F-9955-3D8941118BAB}" type="presOf" srcId="{5CA86827-C07D-4F20-BC92-414AACC328EC}" destId="{CB61DFB9-9261-4C2E-BE16-50FF55DCE62F}" srcOrd="0" destOrd="0" presId="urn:microsoft.com/office/officeart/2005/8/layout/hierarchy3"/>
    <dgm:cxn modelId="{3BF2404A-7D3E-4E78-B631-F2C465C2F7E5}" type="presOf" srcId="{C3F1492D-1E6E-4031-ACA4-A0894C5E44C4}" destId="{76F86101-7382-4454-8E62-E65D2F1DE554}" srcOrd="0" destOrd="0" presId="urn:microsoft.com/office/officeart/2005/8/layout/hierarchy3"/>
    <dgm:cxn modelId="{FDE76134-65C5-47E8-974E-165339CBC130}" srcId="{2250F0A8-651D-400F-9BFE-3C3FD89BA603}" destId="{441D3E6C-1008-4E19-941C-E7097370035B}" srcOrd="0" destOrd="0" parTransId="{FE279FFF-59B1-45F9-BBC2-0BCA4821C63F}" sibTransId="{9235984C-2C97-4CE4-A775-C3B3CA18F0F6}"/>
    <dgm:cxn modelId="{EA840945-89DD-46FA-9039-E35730950D89}" type="presOf" srcId="{A7A0FCEE-4143-47E4-8E29-1429300FBBCB}" destId="{A33FA533-B973-41D7-9436-9114295C5398}" srcOrd="0" destOrd="0" presId="urn:microsoft.com/office/officeart/2005/8/layout/hierarchy3"/>
    <dgm:cxn modelId="{65398E0D-513A-4326-A6AB-62426D8790E7}" srcId="{FF62B37A-4993-4E56-A861-1C33DD66A559}" destId="{EF05571D-B536-49AD-B7BC-1084DDD8C150}" srcOrd="1" destOrd="0" parTransId="{C3F1492D-1E6E-4031-ACA4-A0894C5E44C4}" sibTransId="{D4E7A463-0848-42FA-BCA0-0883CB015425}"/>
    <dgm:cxn modelId="{95408192-B305-40A5-92E4-66D606A76ED2}" srcId="{441D3E6C-1008-4E19-941C-E7097370035B}" destId="{DB4077DA-E804-4B6D-9E7A-3775CE540C5C}" srcOrd="0" destOrd="0" parTransId="{BD77CB6E-A229-4442-AB95-631543DD883A}" sibTransId="{9320A1A2-C421-48F9-A178-234F95C8E0AA}"/>
    <dgm:cxn modelId="{B44691A4-703B-402D-886E-22C83269182A}" type="presOf" srcId="{9BCA94E0-823D-4B49-9E3D-D6CA8B72492D}" destId="{44C59B27-3C9F-42D9-A097-B3DA6705AB1B}" srcOrd="0" destOrd="0" presId="urn:microsoft.com/office/officeart/2005/8/layout/hierarchy3"/>
    <dgm:cxn modelId="{28349395-26B8-45ED-B083-AD53948591E1}" type="presParOf" srcId="{4761FF37-58F8-4F10-BFE9-C146696A360B}" destId="{64356019-86C2-4C85-9A1B-9C0C56C5042C}" srcOrd="0" destOrd="0" presId="urn:microsoft.com/office/officeart/2005/8/layout/hierarchy3"/>
    <dgm:cxn modelId="{B54AE22A-8F92-49D3-BFB0-447024469FD5}" type="presParOf" srcId="{64356019-86C2-4C85-9A1B-9C0C56C5042C}" destId="{922DF838-6E06-4EA5-92EA-204BDBDD60DE}" srcOrd="0" destOrd="0" presId="urn:microsoft.com/office/officeart/2005/8/layout/hierarchy3"/>
    <dgm:cxn modelId="{C5AC5AB6-9FCF-450D-B2C0-365708F44740}" type="presParOf" srcId="{922DF838-6E06-4EA5-92EA-204BDBDD60DE}" destId="{F87AE605-9348-4A02-ADB6-7C4D4721A32E}" srcOrd="0" destOrd="0" presId="urn:microsoft.com/office/officeart/2005/8/layout/hierarchy3"/>
    <dgm:cxn modelId="{CF8ACEE0-2821-4F70-8ED6-2AE398811F20}" type="presParOf" srcId="{922DF838-6E06-4EA5-92EA-204BDBDD60DE}" destId="{B1D9A0C7-F9A3-4E25-BDF5-D0891CF2FBFC}" srcOrd="1" destOrd="0" presId="urn:microsoft.com/office/officeart/2005/8/layout/hierarchy3"/>
    <dgm:cxn modelId="{1A016C72-8D28-4CFA-9D2D-6204E1DA0DC0}" type="presParOf" srcId="{64356019-86C2-4C85-9A1B-9C0C56C5042C}" destId="{410ACE97-B3BC-4EBA-9476-0A2FB2DF6E00}" srcOrd="1" destOrd="0" presId="urn:microsoft.com/office/officeart/2005/8/layout/hierarchy3"/>
    <dgm:cxn modelId="{9AC8A6B0-B59A-4343-B596-898395D532CD}" type="presParOf" srcId="{410ACE97-B3BC-4EBA-9476-0A2FB2DF6E00}" destId="{B9B75A94-4C7F-4090-B512-6F65293ED138}" srcOrd="0" destOrd="0" presId="urn:microsoft.com/office/officeart/2005/8/layout/hierarchy3"/>
    <dgm:cxn modelId="{1DEB781C-AD68-4F7A-A796-26B318C30810}" type="presParOf" srcId="{410ACE97-B3BC-4EBA-9476-0A2FB2DF6E00}" destId="{E3D74650-CE30-4EED-B51A-F34D9CBB30EF}" srcOrd="1" destOrd="0" presId="urn:microsoft.com/office/officeart/2005/8/layout/hierarchy3"/>
    <dgm:cxn modelId="{736DB054-79DA-4AB1-B594-D68BA23CF0BD}" type="presParOf" srcId="{410ACE97-B3BC-4EBA-9476-0A2FB2DF6E00}" destId="{91B07B4A-1244-4865-9EC4-FE0C8E582A63}" srcOrd="2" destOrd="0" presId="urn:microsoft.com/office/officeart/2005/8/layout/hierarchy3"/>
    <dgm:cxn modelId="{4A17FDDF-1A87-45C6-B2F9-B73460AFE3B2}" type="presParOf" srcId="{410ACE97-B3BC-4EBA-9476-0A2FB2DF6E00}" destId="{44C59B27-3C9F-42D9-A097-B3DA6705AB1B}" srcOrd="3" destOrd="0" presId="urn:microsoft.com/office/officeart/2005/8/layout/hierarchy3"/>
    <dgm:cxn modelId="{0322450D-4D88-4B25-9619-D9F5221AE457}" type="presParOf" srcId="{4761FF37-58F8-4F10-BFE9-C146696A360B}" destId="{4523E2C4-2FB3-46BC-98F2-FB6322AB4413}" srcOrd="1" destOrd="0" presId="urn:microsoft.com/office/officeart/2005/8/layout/hierarchy3"/>
    <dgm:cxn modelId="{A9B4824C-DB10-40C9-A8A9-6999EF40828C}" type="presParOf" srcId="{4523E2C4-2FB3-46BC-98F2-FB6322AB4413}" destId="{3F50B311-6754-4EA9-ABC4-0AA986801ADB}" srcOrd="0" destOrd="0" presId="urn:microsoft.com/office/officeart/2005/8/layout/hierarchy3"/>
    <dgm:cxn modelId="{89963E95-6C2B-45F6-B3C7-A0E51D25F37D}" type="presParOf" srcId="{3F50B311-6754-4EA9-ABC4-0AA986801ADB}" destId="{0FBA870B-4995-4D6E-957E-1A5AAC759248}" srcOrd="0" destOrd="0" presId="urn:microsoft.com/office/officeart/2005/8/layout/hierarchy3"/>
    <dgm:cxn modelId="{1EE60A93-ADEC-4253-B415-FFED914DE257}" type="presParOf" srcId="{3F50B311-6754-4EA9-ABC4-0AA986801ADB}" destId="{A884D856-12C0-4DAD-BD27-A5913D394E86}" srcOrd="1" destOrd="0" presId="urn:microsoft.com/office/officeart/2005/8/layout/hierarchy3"/>
    <dgm:cxn modelId="{32FF9DBA-3055-43A6-A520-8222051A6683}" type="presParOf" srcId="{4523E2C4-2FB3-46BC-98F2-FB6322AB4413}" destId="{024E9B93-E682-4D12-8EBC-9C8FC25317A6}" srcOrd="1" destOrd="0" presId="urn:microsoft.com/office/officeart/2005/8/layout/hierarchy3"/>
    <dgm:cxn modelId="{9EFB6558-79FE-4627-BC7E-34DDC183F89B}" type="presParOf" srcId="{024E9B93-E682-4D12-8EBC-9C8FC25317A6}" destId="{994E58D2-2530-4B37-AA4F-6DB67711B766}" srcOrd="0" destOrd="0" presId="urn:microsoft.com/office/officeart/2005/8/layout/hierarchy3"/>
    <dgm:cxn modelId="{BA17816D-3991-4B1B-B7EB-E668CD38ABFD}" type="presParOf" srcId="{024E9B93-E682-4D12-8EBC-9C8FC25317A6}" destId="{A33FA533-B973-41D7-9436-9114295C5398}" srcOrd="1" destOrd="0" presId="urn:microsoft.com/office/officeart/2005/8/layout/hierarchy3"/>
    <dgm:cxn modelId="{5314A343-327B-4343-A657-605EED1D0AD9}" type="presParOf" srcId="{024E9B93-E682-4D12-8EBC-9C8FC25317A6}" destId="{CB61DFB9-9261-4C2E-BE16-50FF55DCE62F}" srcOrd="2" destOrd="0" presId="urn:microsoft.com/office/officeart/2005/8/layout/hierarchy3"/>
    <dgm:cxn modelId="{07848C1B-9AB5-43A2-92A4-29D74BFB63A4}" type="presParOf" srcId="{024E9B93-E682-4D12-8EBC-9C8FC25317A6}" destId="{CC174D7C-CFF4-4CCC-84A5-183A154463B8}" srcOrd="3" destOrd="0" presId="urn:microsoft.com/office/officeart/2005/8/layout/hierarchy3"/>
    <dgm:cxn modelId="{C983FB80-3DC6-4F61-8C1C-AFDD15553E10}" type="presParOf" srcId="{4761FF37-58F8-4F10-BFE9-C146696A360B}" destId="{24E142E2-8749-4CFA-A3C7-5750943E06CF}" srcOrd="2" destOrd="0" presId="urn:microsoft.com/office/officeart/2005/8/layout/hierarchy3"/>
    <dgm:cxn modelId="{30167748-8184-41E7-97B0-E51AC7681455}" type="presParOf" srcId="{24E142E2-8749-4CFA-A3C7-5750943E06CF}" destId="{F285004A-E106-4EF9-A78D-D5989B83387E}" srcOrd="0" destOrd="0" presId="urn:microsoft.com/office/officeart/2005/8/layout/hierarchy3"/>
    <dgm:cxn modelId="{2E28CF3D-40E6-456C-B80F-09354F860EA9}" type="presParOf" srcId="{F285004A-E106-4EF9-A78D-D5989B83387E}" destId="{23F4A0E7-49D8-4D7D-90BE-53F4C4F8D06F}" srcOrd="0" destOrd="0" presId="urn:microsoft.com/office/officeart/2005/8/layout/hierarchy3"/>
    <dgm:cxn modelId="{C07ABF9D-4C45-4F20-B132-C1762BAEFC19}" type="presParOf" srcId="{F285004A-E106-4EF9-A78D-D5989B83387E}" destId="{AAECE539-DA6D-41BE-BC98-1BED162F9F2B}" srcOrd="1" destOrd="0" presId="urn:microsoft.com/office/officeart/2005/8/layout/hierarchy3"/>
    <dgm:cxn modelId="{92279399-156E-48B1-8A18-ED3919EC5495}" type="presParOf" srcId="{24E142E2-8749-4CFA-A3C7-5750943E06CF}" destId="{99F3D06F-B109-4DAF-90AA-909861B1589F}" srcOrd="1" destOrd="0" presId="urn:microsoft.com/office/officeart/2005/8/layout/hierarchy3"/>
    <dgm:cxn modelId="{1186987F-048D-4829-BDFF-E86B27BE6B29}" type="presParOf" srcId="{99F3D06F-B109-4DAF-90AA-909861B1589F}" destId="{04954AEB-A9AF-4E9D-8836-8E05E49D212D}" srcOrd="0" destOrd="0" presId="urn:microsoft.com/office/officeart/2005/8/layout/hierarchy3"/>
    <dgm:cxn modelId="{A867120A-206E-49F5-A89B-9D6FD8CD9874}" type="presParOf" srcId="{99F3D06F-B109-4DAF-90AA-909861B1589F}" destId="{A8AAF84B-D8D9-40F5-ADF8-5344C9D975B6}" srcOrd="1" destOrd="0" presId="urn:microsoft.com/office/officeart/2005/8/layout/hierarchy3"/>
    <dgm:cxn modelId="{B1BE49C0-FDC3-440D-992C-619304F3FE77}" type="presParOf" srcId="{99F3D06F-B109-4DAF-90AA-909861B1589F}" destId="{76F86101-7382-4454-8E62-E65D2F1DE554}" srcOrd="2" destOrd="0" presId="urn:microsoft.com/office/officeart/2005/8/layout/hierarchy3"/>
    <dgm:cxn modelId="{353A02D2-04DA-4D5B-B0AF-E566989F4491}" type="presParOf" srcId="{99F3D06F-B109-4DAF-90AA-909861B1589F}" destId="{487DB73A-43E3-4DE7-8CB5-8C15C5A8D32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260D4-0327-4571-8B3E-E09C75A376DC}" type="doc">
      <dgm:prSet loTypeId="urn:microsoft.com/office/officeart/2005/8/layout/process1" loCatId="process" qsTypeId="urn:microsoft.com/office/officeart/2005/8/quickstyle/simple5" qsCatId="simple" csTypeId="urn:microsoft.com/office/officeart/2005/8/colors/accent6_2" csCatId="accent6" phldr="1"/>
      <dgm:spPr/>
      <dgm:t>
        <a:bodyPr/>
        <a:lstStyle/>
        <a:p>
          <a:endParaRPr lang="en-GB"/>
        </a:p>
      </dgm:t>
    </dgm:pt>
    <dgm:pt modelId="{C36BD277-237A-49F7-A837-7EB744CF016D}">
      <dgm:prSet/>
      <dgm:spPr/>
      <dgm:t>
        <a:bodyPr/>
        <a:lstStyle/>
        <a:p>
          <a:pPr rtl="0"/>
          <a:r>
            <a:rPr lang="en-GB" smtClean="0"/>
            <a:t>90% internal</a:t>
          </a:r>
          <a:endParaRPr lang="en-GB"/>
        </a:p>
      </dgm:t>
    </dgm:pt>
    <dgm:pt modelId="{CDA5CBD0-2967-416C-A9E8-2DCD713826CC}" type="parTrans" cxnId="{CFE9542A-0E98-4109-9CF8-5D535100DDE9}">
      <dgm:prSet/>
      <dgm:spPr/>
      <dgm:t>
        <a:bodyPr/>
        <a:lstStyle/>
        <a:p>
          <a:endParaRPr lang="en-GB"/>
        </a:p>
      </dgm:t>
    </dgm:pt>
    <dgm:pt modelId="{5E965125-F4FC-4710-AA1B-F1810811EF57}" type="sibTrans" cxnId="{CFE9542A-0E98-4109-9CF8-5D535100DDE9}">
      <dgm:prSet/>
      <dgm:spPr/>
      <dgm:t>
        <a:bodyPr/>
        <a:lstStyle/>
        <a:p>
          <a:endParaRPr lang="en-GB"/>
        </a:p>
      </dgm:t>
    </dgm:pt>
    <dgm:pt modelId="{A8823A3E-912C-4A4C-9188-D7D25172B405}">
      <dgm:prSet/>
      <dgm:spPr/>
      <dgm:t>
        <a:bodyPr/>
        <a:lstStyle/>
        <a:p>
          <a:pPr rtl="0"/>
          <a:r>
            <a:rPr lang="en-GB" dirty="0" smtClean="0"/>
            <a:t>80% external</a:t>
          </a:r>
          <a:endParaRPr lang="en-GB" dirty="0"/>
        </a:p>
      </dgm:t>
    </dgm:pt>
    <dgm:pt modelId="{08664C9C-8D21-4E6B-82EF-C70CE4CE7228}" type="parTrans" cxnId="{C050D37E-1CBD-4C94-BF61-A2EB337A428E}">
      <dgm:prSet/>
      <dgm:spPr/>
      <dgm:t>
        <a:bodyPr/>
        <a:lstStyle/>
        <a:p>
          <a:endParaRPr lang="en-GB"/>
        </a:p>
      </dgm:t>
    </dgm:pt>
    <dgm:pt modelId="{4CCDEA9B-C287-49EA-B8B7-1FB51A5495DA}" type="sibTrans" cxnId="{C050D37E-1CBD-4C94-BF61-A2EB337A428E}">
      <dgm:prSet/>
      <dgm:spPr/>
      <dgm:t>
        <a:bodyPr/>
        <a:lstStyle/>
        <a:p>
          <a:endParaRPr lang="en-GB"/>
        </a:p>
      </dgm:t>
    </dgm:pt>
    <dgm:pt modelId="{A145A15A-653A-4A10-BB2D-2E50A373228D}" type="pres">
      <dgm:prSet presAssocID="{3D7260D4-0327-4571-8B3E-E09C75A376DC}" presName="Name0" presStyleCnt="0">
        <dgm:presLayoutVars>
          <dgm:dir/>
          <dgm:resizeHandles val="exact"/>
        </dgm:presLayoutVars>
      </dgm:prSet>
      <dgm:spPr/>
      <dgm:t>
        <a:bodyPr/>
        <a:lstStyle/>
        <a:p>
          <a:endParaRPr lang="en-GB"/>
        </a:p>
      </dgm:t>
    </dgm:pt>
    <dgm:pt modelId="{18A56187-BCCD-40FB-B8AA-C3ECEA382224}" type="pres">
      <dgm:prSet presAssocID="{C36BD277-237A-49F7-A837-7EB744CF016D}" presName="node" presStyleLbl="node1" presStyleIdx="0" presStyleCnt="2">
        <dgm:presLayoutVars>
          <dgm:bulletEnabled val="1"/>
        </dgm:presLayoutVars>
      </dgm:prSet>
      <dgm:spPr/>
      <dgm:t>
        <a:bodyPr/>
        <a:lstStyle/>
        <a:p>
          <a:endParaRPr lang="en-GB"/>
        </a:p>
      </dgm:t>
    </dgm:pt>
    <dgm:pt modelId="{30B0A7F9-049D-49D8-914E-6E604A5B7F2E}" type="pres">
      <dgm:prSet presAssocID="{5E965125-F4FC-4710-AA1B-F1810811EF57}" presName="sibTrans" presStyleLbl="sibTrans2D1" presStyleIdx="0" presStyleCnt="1"/>
      <dgm:spPr/>
      <dgm:t>
        <a:bodyPr/>
        <a:lstStyle/>
        <a:p>
          <a:endParaRPr lang="en-GB"/>
        </a:p>
      </dgm:t>
    </dgm:pt>
    <dgm:pt modelId="{309E18FB-8783-4330-8D70-18F56AF8717A}" type="pres">
      <dgm:prSet presAssocID="{5E965125-F4FC-4710-AA1B-F1810811EF57}" presName="connectorText" presStyleLbl="sibTrans2D1" presStyleIdx="0" presStyleCnt="1"/>
      <dgm:spPr/>
      <dgm:t>
        <a:bodyPr/>
        <a:lstStyle/>
        <a:p>
          <a:endParaRPr lang="en-GB"/>
        </a:p>
      </dgm:t>
    </dgm:pt>
    <dgm:pt modelId="{93FE9382-DD61-4F19-A512-34DCB5DBF39A}" type="pres">
      <dgm:prSet presAssocID="{A8823A3E-912C-4A4C-9188-D7D25172B405}" presName="node" presStyleLbl="node1" presStyleIdx="1" presStyleCnt="2">
        <dgm:presLayoutVars>
          <dgm:bulletEnabled val="1"/>
        </dgm:presLayoutVars>
      </dgm:prSet>
      <dgm:spPr/>
      <dgm:t>
        <a:bodyPr/>
        <a:lstStyle/>
        <a:p>
          <a:endParaRPr lang="en-GB"/>
        </a:p>
      </dgm:t>
    </dgm:pt>
  </dgm:ptLst>
  <dgm:cxnLst>
    <dgm:cxn modelId="{5DE4550E-9359-4E96-9874-DA73669DCB58}" type="presOf" srcId="{3D7260D4-0327-4571-8B3E-E09C75A376DC}" destId="{A145A15A-653A-4A10-BB2D-2E50A373228D}" srcOrd="0" destOrd="0" presId="urn:microsoft.com/office/officeart/2005/8/layout/process1"/>
    <dgm:cxn modelId="{E44FBF36-AB74-4A00-A2E4-B33EE654DCD5}" type="presOf" srcId="{5E965125-F4FC-4710-AA1B-F1810811EF57}" destId="{30B0A7F9-049D-49D8-914E-6E604A5B7F2E}" srcOrd="0" destOrd="0" presId="urn:microsoft.com/office/officeart/2005/8/layout/process1"/>
    <dgm:cxn modelId="{CFE9542A-0E98-4109-9CF8-5D535100DDE9}" srcId="{3D7260D4-0327-4571-8B3E-E09C75A376DC}" destId="{C36BD277-237A-49F7-A837-7EB744CF016D}" srcOrd="0" destOrd="0" parTransId="{CDA5CBD0-2967-416C-A9E8-2DCD713826CC}" sibTransId="{5E965125-F4FC-4710-AA1B-F1810811EF57}"/>
    <dgm:cxn modelId="{ABF99201-8EBD-4DB8-86E2-B78B58E968D1}" type="presOf" srcId="{A8823A3E-912C-4A4C-9188-D7D25172B405}" destId="{93FE9382-DD61-4F19-A512-34DCB5DBF39A}" srcOrd="0" destOrd="0" presId="urn:microsoft.com/office/officeart/2005/8/layout/process1"/>
    <dgm:cxn modelId="{957F1ED0-6857-4841-97B7-023825F77AE0}" type="presOf" srcId="{5E965125-F4FC-4710-AA1B-F1810811EF57}" destId="{309E18FB-8783-4330-8D70-18F56AF8717A}" srcOrd="1" destOrd="0" presId="urn:microsoft.com/office/officeart/2005/8/layout/process1"/>
    <dgm:cxn modelId="{030EDFBC-D359-4B65-8863-DB2A95F6D712}" type="presOf" srcId="{C36BD277-237A-49F7-A837-7EB744CF016D}" destId="{18A56187-BCCD-40FB-B8AA-C3ECEA382224}" srcOrd="0" destOrd="0" presId="urn:microsoft.com/office/officeart/2005/8/layout/process1"/>
    <dgm:cxn modelId="{C050D37E-1CBD-4C94-BF61-A2EB337A428E}" srcId="{3D7260D4-0327-4571-8B3E-E09C75A376DC}" destId="{A8823A3E-912C-4A4C-9188-D7D25172B405}" srcOrd="1" destOrd="0" parTransId="{08664C9C-8D21-4E6B-82EF-C70CE4CE7228}" sibTransId="{4CCDEA9B-C287-49EA-B8B7-1FB51A5495DA}"/>
    <dgm:cxn modelId="{D92C72DF-F847-4A54-AD7E-F30F2B62E9CD}" type="presParOf" srcId="{A145A15A-653A-4A10-BB2D-2E50A373228D}" destId="{18A56187-BCCD-40FB-B8AA-C3ECEA382224}" srcOrd="0" destOrd="0" presId="urn:microsoft.com/office/officeart/2005/8/layout/process1"/>
    <dgm:cxn modelId="{24F1A567-75E9-4F31-BE9E-E2A030DEA215}" type="presParOf" srcId="{A145A15A-653A-4A10-BB2D-2E50A373228D}" destId="{30B0A7F9-049D-49D8-914E-6E604A5B7F2E}" srcOrd="1" destOrd="0" presId="urn:microsoft.com/office/officeart/2005/8/layout/process1"/>
    <dgm:cxn modelId="{98CDE17C-5E48-485B-B4B7-62F08F1AC6E0}" type="presParOf" srcId="{30B0A7F9-049D-49D8-914E-6E604A5B7F2E}" destId="{309E18FB-8783-4330-8D70-18F56AF8717A}" srcOrd="0" destOrd="0" presId="urn:microsoft.com/office/officeart/2005/8/layout/process1"/>
    <dgm:cxn modelId="{F625353E-1FD3-4DE7-B80C-6CE5C26311C9}" type="presParOf" srcId="{A145A15A-653A-4A10-BB2D-2E50A373228D}" destId="{93FE9382-DD61-4F19-A512-34DCB5DBF39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9ECCFB-B134-4EBE-B137-31266740D4FB}" type="doc">
      <dgm:prSet loTypeId="urn:microsoft.com/office/officeart/2005/8/layout/target1" loCatId="relationship" qsTypeId="urn:microsoft.com/office/officeart/2005/8/quickstyle/simple4" qsCatId="simple" csTypeId="urn:microsoft.com/office/officeart/2005/8/colors/colorful5" csCatId="colorful" phldr="1"/>
      <dgm:spPr/>
      <dgm:t>
        <a:bodyPr/>
        <a:lstStyle/>
        <a:p>
          <a:endParaRPr lang="en-GB"/>
        </a:p>
      </dgm:t>
    </dgm:pt>
    <dgm:pt modelId="{FCAA35B6-006D-4853-88EF-1684CDB08985}">
      <dgm:prSet/>
      <dgm:spPr/>
      <dgm:t>
        <a:bodyPr/>
        <a:lstStyle/>
        <a:p>
          <a:pPr rtl="0"/>
          <a:r>
            <a:rPr lang="en-GB" dirty="0" smtClean="0"/>
            <a:t>Trust</a:t>
          </a:r>
          <a:endParaRPr lang="en-GB" dirty="0"/>
        </a:p>
      </dgm:t>
    </dgm:pt>
    <dgm:pt modelId="{A2FB5337-D812-428E-89A9-550BF8ADDF49}" type="parTrans" cxnId="{D7C8F903-4A2B-482A-97B6-9922B793C925}">
      <dgm:prSet/>
      <dgm:spPr/>
      <dgm:t>
        <a:bodyPr/>
        <a:lstStyle/>
        <a:p>
          <a:endParaRPr lang="en-GB"/>
        </a:p>
      </dgm:t>
    </dgm:pt>
    <dgm:pt modelId="{C2996824-0B0E-4497-A89E-F00320E308F1}" type="sibTrans" cxnId="{D7C8F903-4A2B-482A-97B6-9922B793C925}">
      <dgm:prSet/>
      <dgm:spPr/>
      <dgm:t>
        <a:bodyPr/>
        <a:lstStyle/>
        <a:p>
          <a:endParaRPr lang="en-GB"/>
        </a:p>
      </dgm:t>
    </dgm:pt>
    <dgm:pt modelId="{89AB42CF-F885-4772-8F80-9BA2B318DEA7}">
      <dgm:prSet/>
      <dgm:spPr/>
      <dgm:t>
        <a:bodyPr/>
        <a:lstStyle/>
        <a:p>
          <a:pPr rtl="0"/>
          <a:r>
            <a:rPr lang="en-GB" dirty="0" smtClean="0"/>
            <a:t>Risk</a:t>
          </a:r>
          <a:endParaRPr lang="en-GB" dirty="0"/>
        </a:p>
      </dgm:t>
    </dgm:pt>
    <dgm:pt modelId="{65A8A763-AE17-49D4-839A-BD7B1499FD38}" type="parTrans" cxnId="{D120878C-CDF4-4141-859E-2FEC2B4F94EB}">
      <dgm:prSet/>
      <dgm:spPr/>
      <dgm:t>
        <a:bodyPr/>
        <a:lstStyle/>
        <a:p>
          <a:endParaRPr lang="en-GB"/>
        </a:p>
      </dgm:t>
    </dgm:pt>
    <dgm:pt modelId="{F228E02F-FFC2-4301-BC4E-3407F7070CA3}" type="sibTrans" cxnId="{D120878C-CDF4-4141-859E-2FEC2B4F94EB}">
      <dgm:prSet/>
      <dgm:spPr/>
      <dgm:t>
        <a:bodyPr/>
        <a:lstStyle/>
        <a:p>
          <a:endParaRPr lang="en-GB"/>
        </a:p>
      </dgm:t>
    </dgm:pt>
    <dgm:pt modelId="{419DF58E-22E1-4765-88EA-E5D79C24F738}">
      <dgm:prSet/>
      <dgm:spPr/>
      <dgm:t>
        <a:bodyPr/>
        <a:lstStyle/>
        <a:p>
          <a:pPr rtl="0"/>
          <a:r>
            <a:rPr lang="en-GB" dirty="0" smtClean="0"/>
            <a:t>Security</a:t>
          </a:r>
          <a:endParaRPr lang="en-GB" dirty="0"/>
        </a:p>
      </dgm:t>
    </dgm:pt>
    <dgm:pt modelId="{D435FBAE-7648-4A91-AF17-0EE8A1D4F0BD}" type="parTrans" cxnId="{93552228-15A7-4205-9563-8B7EC6F19463}">
      <dgm:prSet/>
      <dgm:spPr/>
      <dgm:t>
        <a:bodyPr/>
        <a:lstStyle/>
        <a:p>
          <a:endParaRPr lang="en-GB"/>
        </a:p>
      </dgm:t>
    </dgm:pt>
    <dgm:pt modelId="{693AD1C4-E931-44A4-921F-C26832850581}" type="sibTrans" cxnId="{93552228-15A7-4205-9563-8B7EC6F19463}">
      <dgm:prSet/>
      <dgm:spPr/>
      <dgm:t>
        <a:bodyPr/>
        <a:lstStyle/>
        <a:p>
          <a:endParaRPr lang="en-GB"/>
        </a:p>
      </dgm:t>
    </dgm:pt>
    <dgm:pt modelId="{93B3760E-BD56-4A7F-B863-ED37F9C5E506}" type="pres">
      <dgm:prSet presAssocID="{309ECCFB-B134-4EBE-B137-31266740D4FB}" presName="composite" presStyleCnt="0">
        <dgm:presLayoutVars>
          <dgm:chMax val="5"/>
          <dgm:dir/>
          <dgm:resizeHandles val="exact"/>
        </dgm:presLayoutVars>
      </dgm:prSet>
      <dgm:spPr/>
      <dgm:t>
        <a:bodyPr/>
        <a:lstStyle/>
        <a:p>
          <a:endParaRPr lang="en-GB"/>
        </a:p>
      </dgm:t>
    </dgm:pt>
    <dgm:pt modelId="{E1A0FCAC-1568-4468-BB7A-9773B6F0DECC}" type="pres">
      <dgm:prSet presAssocID="{FCAA35B6-006D-4853-88EF-1684CDB08985}" presName="circle1" presStyleLbl="lnNode1" presStyleIdx="0" presStyleCnt="3"/>
      <dgm:spPr/>
    </dgm:pt>
    <dgm:pt modelId="{0CFF7D0A-6950-44D6-8BE3-0436FDCC29CE}" type="pres">
      <dgm:prSet presAssocID="{FCAA35B6-006D-4853-88EF-1684CDB08985}" presName="text1" presStyleLbl="revTx" presStyleIdx="0" presStyleCnt="3">
        <dgm:presLayoutVars>
          <dgm:bulletEnabled val="1"/>
        </dgm:presLayoutVars>
      </dgm:prSet>
      <dgm:spPr/>
      <dgm:t>
        <a:bodyPr/>
        <a:lstStyle/>
        <a:p>
          <a:endParaRPr lang="en-GB"/>
        </a:p>
      </dgm:t>
    </dgm:pt>
    <dgm:pt modelId="{E11E93F8-F4AF-417D-9EF8-CF07FF328048}" type="pres">
      <dgm:prSet presAssocID="{FCAA35B6-006D-4853-88EF-1684CDB08985}" presName="line1" presStyleLbl="callout" presStyleIdx="0" presStyleCnt="6"/>
      <dgm:spPr/>
    </dgm:pt>
    <dgm:pt modelId="{95169504-911C-4773-A7A3-493005E33508}" type="pres">
      <dgm:prSet presAssocID="{FCAA35B6-006D-4853-88EF-1684CDB08985}" presName="d1" presStyleLbl="callout" presStyleIdx="1" presStyleCnt="6"/>
      <dgm:spPr/>
    </dgm:pt>
    <dgm:pt modelId="{A8D737C8-A30A-4E21-9CAF-B918E8C8BD36}" type="pres">
      <dgm:prSet presAssocID="{89AB42CF-F885-4772-8F80-9BA2B318DEA7}" presName="circle2" presStyleLbl="lnNode1" presStyleIdx="1" presStyleCnt="3"/>
      <dgm:spPr/>
    </dgm:pt>
    <dgm:pt modelId="{468E24C6-03A2-4420-AEBE-041F72C91868}" type="pres">
      <dgm:prSet presAssocID="{89AB42CF-F885-4772-8F80-9BA2B318DEA7}" presName="text2" presStyleLbl="revTx" presStyleIdx="1" presStyleCnt="3">
        <dgm:presLayoutVars>
          <dgm:bulletEnabled val="1"/>
        </dgm:presLayoutVars>
      </dgm:prSet>
      <dgm:spPr/>
      <dgm:t>
        <a:bodyPr/>
        <a:lstStyle/>
        <a:p>
          <a:endParaRPr lang="en-GB"/>
        </a:p>
      </dgm:t>
    </dgm:pt>
    <dgm:pt modelId="{0558A958-4940-4C09-89A3-75F27EAF171C}" type="pres">
      <dgm:prSet presAssocID="{89AB42CF-F885-4772-8F80-9BA2B318DEA7}" presName="line2" presStyleLbl="callout" presStyleIdx="2" presStyleCnt="6"/>
      <dgm:spPr/>
    </dgm:pt>
    <dgm:pt modelId="{F024C229-4559-41D4-991A-E3B65526A7F1}" type="pres">
      <dgm:prSet presAssocID="{89AB42CF-F885-4772-8F80-9BA2B318DEA7}" presName="d2" presStyleLbl="callout" presStyleIdx="3" presStyleCnt="6"/>
      <dgm:spPr/>
    </dgm:pt>
    <dgm:pt modelId="{77459FF8-3AF6-4FBD-8D40-B9E335537EC6}" type="pres">
      <dgm:prSet presAssocID="{419DF58E-22E1-4765-88EA-E5D79C24F738}" presName="circle3" presStyleLbl="lnNode1" presStyleIdx="2" presStyleCnt="3"/>
      <dgm:spPr/>
    </dgm:pt>
    <dgm:pt modelId="{4E6E1AEC-BAF4-4BF0-AB28-A623734ADB02}" type="pres">
      <dgm:prSet presAssocID="{419DF58E-22E1-4765-88EA-E5D79C24F738}" presName="text3" presStyleLbl="revTx" presStyleIdx="2" presStyleCnt="3">
        <dgm:presLayoutVars>
          <dgm:bulletEnabled val="1"/>
        </dgm:presLayoutVars>
      </dgm:prSet>
      <dgm:spPr/>
      <dgm:t>
        <a:bodyPr/>
        <a:lstStyle/>
        <a:p>
          <a:endParaRPr lang="en-GB"/>
        </a:p>
      </dgm:t>
    </dgm:pt>
    <dgm:pt modelId="{0C6932A2-F67E-4A8D-A6E8-B580B689ED98}" type="pres">
      <dgm:prSet presAssocID="{419DF58E-22E1-4765-88EA-E5D79C24F738}" presName="line3" presStyleLbl="callout" presStyleIdx="4" presStyleCnt="6"/>
      <dgm:spPr/>
    </dgm:pt>
    <dgm:pt modelId="{E5ABB244-69C1-4BF9-BBFD-138BBC4A68C4}" type="pres">
      <dgm:prSet presAssocID="{419DF58E-22E1-4765-88EA-E5D79C24F738}" presName="d3" presStyleLbl="callout" presStyleIdx="5" presStyleCnt="6"/>
      <dgm:spPr/>
    </dgm:pt>
  </dgm:ptLst>
  <dgm:cxnLst>
    <dgm:cxn modelId="{D61F9460-8F2A-4A35-8879-73C68B693287}" type="presOf" srcId="{309ECCFB-B134-4EBE-B137-31266740D4FB}" destId="{93B3760E-BD56-4A7F-B863-ED37F9C5E506}" srcOrd="0" destOrd="0" presId="urn:microsoft.com/office/officeart/2005/8/layout/target1"/>
    <dgm:cxn modelId="{C40927AC-3397-40F1-93EF-1197715915F7}" type="presOf" srcId="{89AB42CF-F885-4772-8F80-9BA2B318DEA7}" destId="{468E24C6-03A2-4420-AEBE-041F72C91868}" srcOrd="0" destOrd="0" presId="urn:microsoft.com/office/officeart/2005/8/layout/target1"/>
    <dgm:cxn modelId="{93552228-15A7-4205-9563-8B7EC6F19463}" srcId="{309ECCFB-B134-4EBE-B137-31266740D4FB}" destId="{419DF58E-22E1-4765-88EA-E5D79C24F738}" srcOrd="2" destOrd="0" parTransId="{D435FBAE-7648-4A91-AF17-0EE8A1D4F0BD}" sibTransId="{693AD1C4-E931-44A4-921F-C26832850581}"/>
    <dgm:cxn modelId="{D120878C-CDF4-4141-859E-2FEC2B4F94EB}" srcId="{309ECCFB-B134-4EBE-B137-31266740D4FB}" destId="{89AB42CF-F885-4772-8F80-9BA2B318DEA7}" srcOrd="1" destOrd="0" parTransId="{65A8A763-AE17-49D4-839A-BD7B1499FD38}" sibTransId="{F228E02F-FFC2-4301-BC4E-3407F7070CA3}"/>
    <dgm:cxn modelId="{E42FC224-3D4D-40EE-AE17-4B5AE675F845}" type="presOf" srcId="{419DF58E-22E1-4765-88EA-E5D79C24F738}" destId="{4E6E1AEC-BAF4-4BF0-AB28-A623734ADB02}" srcOrd="0" destOrd="0" presId="urn:microsoft.com/office/officeart/2005/8/layout/target1"/>
    <dgm:cxn modelId="{47FB7BC3-6C7B-4828-A12E-534272810951}" type="presOf" srcId="{FCAA35B6-006D-4853-88EF-1684CDB08985}" destId="{0CFF7D0A-6950-44D6-8BE3-0436FDCC29CE}" srcOrd="0" destOrd="0" presId="urn:microsoft.com/office/officeart/2005/8/layout/target1"/>
    <dgm:cxn modelId="{D7C8F903-4A2B-482A-97B6-9922B793C925}" srcId="{309ECCFB-B134-4EBE-B137-31266740D4FB}" destId="{FCAA35B6-006D-4853-88EF-1684CDB08985}" srcOrd="0" destOrd="0" parTransId="{A2FB5337-D812-428E-89A9-550BF8ADDF49}" sibTransId="{C2996824-0B0E-4497-A89E-F00320E308F1}"/>
    <dgm:cxn modelId="{1BC23A2C-09A9-4B9C-9564-4264B8F2ED4C}" type="presParOf" srcId="{93B3760E-BD56-4A7F-B863-ED37F9C5E506}" destId="{E1A0FCAC-1568-4468-BB7A-9773B6F0DECC}" srcOrd="0" destOrd="0" presId="urn:microsoft.com/office/officeart/2005/8/layout/target1"/>
    <dgm:cxn modelId="{185FFE65-DF7E-440B-988F-252534C083D9}" type="presParOf" srcId="{93B3760E-BD56-4A7F-B863-ED37F9C5E506}" destId="{0CFF7D0A-6950-44D6-8BE3-0436FDCC29CE}" srcOrd="1" destOrd="0" presId="urn:microsoft.com/office/officeart/2005/8/layout/target1"/>
    <dgm:cxn modelId="{F0D8EC5B-9E31-4B0E-9E8A-D76C4AE28031}" type="presParOf" srcId="{93B3760E-BD56-4A7F-B863-ED37F9C5E506}" destId="{E11E93F8-F4AF-417D-9EF8-CF07FF328048}" srcOrd="2" destOrd="0" presId="urn:microsoft.com/office/officeart/2005/8/layout/target1"/>
    <dgm:cxn modelId="{998F8698-336A-4C4B-ACE1-7DE181C978D5}" type="presParOf" srcId="{93B3760E-BD56-4A7F-B863-ED37F9C5E506}" destId="{95169504-911C-4773-A7A3-493005E33508}" srcOrd="3" destOrd="0" presId="urn:microsoft.com/office/officeart/2005/8/layout/target1"/>
    <dgm:cxn modelId="{7B7092AA-ED76-421D-A756-F45592177C56}" type="presParOf" srcId="{93B3760E-BD56-4A7F-B863-ED37F9C5E506}" destId="{A8D737C8-A30A-4E21-9CAF-B918E8C8BD36}" srcOrd="4" destOrd="0" presId="urn:microsoft.com/office/officeart/2005/8/layout/target1"/>
    <dgm:cxn modelId="{9C4D2199-5FDB-4039-AD89-C710EAA87123}" type="presParOf" srcId="{93B3760E-BD56-4A7F-B863-ED37F9C5E506}" destId="{468E24C6-03A2-4420-AEBE-041F72C91868}" srcOrd="5" destOrd="0" presId="urn:microsoft.com/office/officeart/2005/8/layout/target1"/>
    <dgm:cxn modelId="{83FFCCA0-6021-421E-86FD-3204DB5B65A7}" type="presParOf" srcId="{93B3760E-BD56-4A7F-B863-ED37F9C5E506}" destId="{0558A958-4940-4C09-89A3-75F27EAF171C}" srcOrd="6" destOrd="0" presId="urn:microsoft.com/office/officeart/2005/8/layout/target1"/>
    <dgm:cxn modelId="{C22192F1-A406-48C8-89F5-5D2A4F206F55}" type="presParOf" srcId="{93B3760E-BD56-4A7F-B863-ED37F9C5E506}" destId="{F024C229-4559-41D4-991A-E3B65526A7F1}" srcOrd="7" destOrd="0" presId="urn:microsoft.com/office/officeart/2005/8/layout/target1"/>
    <dgm:cxn modelId="{A6D2F1F7-75CB-48CB-8DCF-EE1568B78047}" type="presParOf" srcId="{93B3760E-BD56-4A7F-B863-ED37F9C5E506}" destId="{77459FF8-3AF6-4FBD-8D40-B9E335537EC6}" srcOrd="8" destOrd="0" presId="urn:microsoft.com/office/officeart/2005/8/layout/target1"/>
    <dgm:cxn modelId="{6CD3EA22-50EB-4ABA-9212-1BBA44AEB538}" type="presParOf" srcId="{93B3760E-BD56-4A7F-B863-ED37F9C5E506}" destId="{4E6E1AEC-BAF4-4BF0-AB28-A623734ADB02}" srcOrd="9" destOrd="0" presId="urn:microsoft.com/office/officeart/2005/8/layout/target1"/>
    <dgm:cxn modelId="{CA7401ED-EE20-453D-8345-949093CFEBAF}" type="presParOf" srcId="{93B3760E-BD56-4A7F-B863-ED37F9C5E506}" destId="{0C6932A2-F67E-4A8D-A6E8-B580B689ED98}" srcOrd="10" destOrd="0" presId="urn:microsoft.com/office/officeart/2005/8/layout/target1"/>
    <dgm:cxn modelId="{5CC79DEF-9528-4D55-B029-3454F98CD58E}" type="presParOf" srcId="{93B3760E-BD56-4A7F-B863-ED37F9C5E506}" destId="{E5ABB244-69C1-4BF9-BBFD-138BBC4A68C4}"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A1A9CE-3A0A-4347-9721-DD71EA51F968}"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GB"/>
        </a:p>
      </dgm:t>
    </dgm:pt>
    <dgm:pt modelId="{D4EA5A25-9CF8-43AC-BE1B-B8961A3EB7FE}">
      <dgm:prSet/>
      <dgm:spPr>
        <a:solidFill>
          <a:srgbClr val="FF0000"/>
        </a:solidFill>
      </dgm:spPr>
      <dgm:t>
        <a:bodyPr/>
        <a:lstStyle/>
        <a:p>
          <a:pPr rtl="0"/>
          <a:r>
            <a:rPr lang="en-GB" i="1" dirty="0" smtClean="0"/>
            <a:t>In</a:t>
          </a:r>
          <a:r>
            <a:rPr lang="en-GB" dirty="0" smtClean="0"/>
            <a:t>security</a:t>
          </a:r>
          <a:endParaRPr lang="en-GB" dirty="0"/>
        </a:p>
      </dgm:t>
    </dgm:pt>
    <dgm:pt modelId="{A3C4BF37-9CF4-45D3-A48E-E442BC59E48D}" type="parTrans" cxnId="{62DD885F-8286-4492-B3BD-1E56B0B39F74}">
      <dgm:prSet/>
      <dgm:spPr/>
      <dgm:t>
        <a:bodyPr/>
        <a:lstStyle/>
        <a:p>
          <a:endParaRPr lang="en-GB"/>
        </a:p>
      </dgm:t>
    </dgm:pt>
    <dgm:pt modelId="{F24F61EC-9561-4DB6-A7AB-DBFAEF5408A1}" type="sibTrans" cxnId="{62DD885F-8286-4492-B3BD-1E56B0B39F74}">
      <dgm:prSet/>
      <dgm:spPr/>
      <dgm:t>
        <a:bodyPr/>
        <a:lstStyle/>
        <a:p>
          <a:endParaRPr lang="en-GB"/>
        </a:p>
      </dgm:t>
    </dgm:pt>
    <dgm:pt modelId="{5DBF6C2D-0375-4EEA-A6BE-6C705B97605E}">
      <dgm:prSet/>
      <dgm:spPr>
        <a:solidFill>
          <a:srgbClr val="00B050"/>
        </a:solidFill>
      </dgm:spPr>
      <dgm:t>
        <a:bodyPr/>
        <a:lstStyle/>
        <a:p>
          <a:pPr rtl="0"/>
          <a:r>
            <a:rPr lang="en-GB" dirty="0" smtClean="0"/>
            <a:t>EDUCATION</a:t>
          </a:r>
          <a:endParaRPr lang="en-GB" dirty="0"/>
        </a:p>
      </dgm:t>
    </dgm:pt>
    <dgm:pt modelId="{FA0660E3-98E4-4298-9BA0-25DE260A4A33}" type="parTrans" cxnId="{228B2B11-C928-438F-88DB-86D295F52EE5}">
      <dgm:prSet/>
      <dgm:spPr/>
      <dgm:t>
        <a:bodyPr/>
        <a:lstStyle/>
        <a:p>
          <a:endParaRPr lang="en-GB"/>
        </a:p>
      </dgm:t>
    </dgm:pt>
    <dgm:pt modelId="{F4F062A9-60DB-43E3-A158-3CEB1C34D53B}" type="sibTrans" cxnId="{228B2B11-C928-438F-88DB-86D295F52EE5}">
      <dgm:prSet/>
      <dgm:spPr/>
      <dgm:t>
        <a:bodyPr/>
        <a:lstStyle/>
        <a:p>
          <a:endParaRPr lang="en-GB"/>
        </a:p>
      </dgm:t>
    </dgm:pt>
    <dgm:pt modelId="{E40B7356-1F40-41C0-8BAD-9FA5D520B019}" type="pres">
      <dgm:prSet presAssocID="{0AA1A9CE-3A0A-4347-9721-DD71EA51F968}" presName="Name0" presStyleCnt="0">
        <dgm:presLayoutVars>
          <dgm:dir/>
          <dgm:resizeHandles val="exact"/>
        </dgm:presLayoutVars>
      </dgm:prSet>
      <dgm:spPr/>
      <dgm:t>
        <a:bodyPr/>
        <a:lstStyle/>
        <a:p>
          <a:endParaRPr lang="en-GB"/>
        </a:p>
      </dgm:t>
    </dgm:pt>
    <dgm:pt modelId="{254027DA-AD81-4A92-8933-FBA8BA1426A5}" type="pres">
      <dgm:prSet presAssocID="{D4EA5A25-9CF8-43AC-BE1B-B8961A3EB7FE}" presName="node" presStyleLbl="node1" presStyleIdx="0" presStyleCnt="2">
        <dgm:presLayoutVars>
          <dgm:bulletEnabled val="1"/>
        </dgm:presLayoutVars>
      </dgm:prSet>
      <dgm:spPr/>
      <dgm:t>
        <a:bodyPr/>
        <a:lstStyle/>
        <a:p>
          <a:endParaRPr lang="en-GB"/>
        </a:p>
      </dgm:t>
    </dgm:pt>
    <dgm:pt modelId="{753CAB5C-E64C-47CE-802D-EC11207F351C}" type="pres">
      <dgm:prSet presAssocID="{F24F61EC-9561-4DB6-A7AB-DBFAEF5408A1}" presName="sibTrans" presStyleLbl="sibTrans2D1" presStyleIdx="0" presStyleCnt="1"/>
      <dgm:spPr/>
      <dgm:t>
        <a:bodyPr/>
        <a:lstStyle/>
        <a:p>
          <a:endParaRPr lang="en-GB"/>
        </a:p>
      </dgm:t>
    </dgm:pt>
    <dgm:pt modelId="{12AE7190-FF09-409F-A69A-838E188638AD}" type="pres">
      <dgm:prSet presAssocID="{F24F61EC-9561-4DB6-A7AB-DBFAEF5408A1}" presName="connectorText" presStyleLbl="sibTrans2D1" presStyleIdx="0" presStyleCnt="1"/>
      <dgm:spPr/>
      <dgm:t>
        <a:bodyPr/>
        <a:lstStyle/>
        <a:p>
          <a:endParaRPr lang="en-GB"/>
        </a:p>
      </dgm:t>
    </dgm:pt>
    <dgm:pt modelId="{DD9E8191-32D8-4A25-A8C6-854ADEA3E14C}" type="pres">
      <dgm:prSet presAssocID="{5DBF6C2D-0375-4EEA-A6BE-6C705B97605E}" presName="node" presStyleLbl="node1" presStyleIdx="1" presStyleCnt="2">
        <dgm:presLayoutVars>
          <dgm:bulletEnabled val="1"/>
        </dgm:presLayoutVars>
      </dgm:prSet>
      <dgm:spPr/>
      <dgm:t>
        <a:bodyPr/>
        <a:lstStyle/>
        <a:p>
          <a:endParaRPr lang="en-GB"/>
        </a:p>
      </dgm:t>
    </dgm:pt>
  </dgm:ptLst>
  <dgm:cxnLst>
    <dgm:cxn modelId="{F9D8790C-758A-4838-AD3F-EE1A533E4864}" type="presOf" srcId="{D4EA5A25-9CF8-43AC-BE1B-B8961A3EB7FE}" destId="{254027DA-AD81-4A92-8933-FBA8BA1426A5}" srcOrd="0" destOrd="0" presId="urn:microsoft.com/office/officeart/2005/8/layout/process1"/>
    <dgm:cxn modelId="{E395A880-196D-4FA0-907A-168A96DF9D41}" type="presOf" srcId="{F24F61EC-9561-4DB6-A7AB-DBFAEF5408A1}" destId="{753CAB5C-E64C-47CE-802D-EC11207F351C}" srcOrd="0" destOrd="0" presId="urn:microsoft.com/office/officeart/2005/8/layout/process1"/>
    <dgm:cxn modelId="{62DD885F-8286-4492-B3BD-1E56B0B39F74}" srcId="{0AA1A9CE-3A0A-4347-9721-DD71EA51F968}" destId="{D4EA5A25-9CF8-43AC-BE1B-B8961A3EB7FE}" srcOrd="0" destOrd="0" parTransId="{A3C4BF37-9CF4-45D3-A48E-E442BC59E48D}" sibTransId="{F24F61EC-9561-4DB6-A7AB-DBFAEF5408A1}"/>
    <dgm:cxn modelId="{228B2B11-C928-438F-88DB-86D295F52EE5}" srcId="{0AA1A9CE-3A0A-4347-9721-DD71EA51F968}" destId="{5DBF6C2D-0375-4EEA-A6BE-6C705B97605E}" srcOrd="1" destOrd="0" parTransId="{FA0660E3-98E4-4298-9BA0-25DE260A4A33}" sibTransId="{F4F062A9-60DB-43E3-A158-3CEB1C34D53B}"/>
    <dgm:cxn modelId="{377B5164-28F2-4296-AF6C-B252FBD5896C}" type="presOf" srcId="{5DBF6C2D-0375-4EEA-A6BE-6C705B97605E}" destId="{DD9E8191-32D8-4A25-A8C6-854ADEA3E14C}" srcOrd="0" destOrd="0" presId="urn:microsoft.com/office/officeart/2005/8/layout/process1"/>
    <dgm:cxn modelId="{84FEF1F9-7A95-4ABF-AE8A-14208BD5A568}" type="presOf" srcId="{F24F61EC-9561-4DB6-A7AB-DBFAEF5408A1}" destId="{12AE7190-FF09-409F-A69A-838E188638AD}" srcOrd="1" destOrd="0" presId="urn:microsoft.com/office/officeart/2005/8/layout/process1"/>
    <dgm:cxn modelId="{9C34CB82-32ED-4083-A948-D3E85C8772C6}" type="presOf" srcId="{0AA1A9CE-3A0A-4347-9721-DD71EA51F968}" destId="{E40B7356-1F40-41C0-8BAD-9FA5D520B019}" srcOrd="0" destOrd="0" presId="urn:microsoft.com/office/officeart/2005/8/layout/process1"/>
    <dgm:cxn modelId="{138D4C85-2FE6-40CF-8AA9-45325EFEE9BE}" type="presParOf" srcId="{E40B7356-1F40-41C0-8BAD-9FA5D520B019}" destId="{254027DA-AD81-4A92-8933-FBA8BA1426A5}" srcOrd="0" destOrd="0" presId="urn:microsoft.com/office/officeart/2005/8/layout/process1"/>
    <dgm:cxn modelId="{F5AB33BA-7A0D-4AEB-805F-F7653522ABA9}" type="presParOf" srcId="{E40B7356-1F40-41C0-8BAD-9FA5D520B019}" destId="{753CAB5C-E64C-47CE-802D-EC11207F351C}" srcOrd="1" destOrd="0" presId="urn:microsoft.com/office/officeart/2005/8/layout/process1"/>
    <dgm:cxn modelId="{07AE5C8A-D203-429D-83CC-209F7D1228B7}" type="presParOf" srcId="{753CAB5C-E64C-47CE-802D-EC11207F351C}" destId="{12AE7190-FF09-409F-A69A-838E188638AD}" srcOrd="0" destOrd="0" presId="urn:microsoft.com/office/officeart/2005/8/layout/process1"/>
    <dgm:cxn modelId="{BADF5BFA-ABB3-45E7-B6BF-BAF05007FEAF}" type="presParOf" srcId="{E40B7356-1F40-41C0-8BAD-9FA5D520B019}" destId="{DD9E8191-32D8-4A25-A8C6-854ADEA3E14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A1A9CE-3A0A-4347-9721-DD71EA51F968}"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GB"/>
        </a:p>
      </dgm:t>
    </dgm:pt>
    <dgm:pt modelId="{D4EA5A25-9CF8-43AC-BE1B-B8961A3EB7FE}">
      <dgm:prSet/>
      <dgm:spPr>
        <a:solidFill>
          <a:srgbClr val="00B050"/>
        </a:solidFill>
      </dgm:spPr>
      <dgm:t>
        <a:bodyPr/>
        <a:lstStyle/>
        <a:p>
          <a:pPr rtl="0"/>
          <a:r>
            <a:rPr lang="en-GB" smtClean="0"/>
            <a:t>Credit Card Cloud</a:t>
          </a:r>
          <a:endParaRPr lang="en-GB"/>
        </a:p>
      </dgm:t>
    </dgm:pt>
    <dgm:pt modelId="{A3C4BF37-9CF4-45D3-A48E-E442BC59E48D}" type="parTrans" cxnId="{62DD885F-8286-4492-B3BD-1E56B0B39F74}">
      <dgm:prSet/>
      <dgm:spPr/>
      <dgm:t>
        <a:bodyPr/>
        <a:lstStyle/>
        <a:p>
          <a:endParaRPr lang="en-GB"/>
        </a:p>
      </dgm:t>
    </dgm:pt>
    <dgm:pt modelId="{F24F61EC-9561-4DB6-A7AB-DBFAEF5408A1}" type="sibTrans" cxnId="{62DD885F-8286-4492-B3BD-1E56B0B39F74}">
      <dgm:prSet/>
      <dgm:spPr/>
      <dgm:t>
        <a:bodyPr/>
        <a:lstStyle/>
        <a:p>
          <a:endParaRPr lang="en-GB"/>
        </a:p>
      </dgm:t>
    </dgm:pt>
    <dgm:pt modelId="{5DBF6C2D-0375-4EEA-A6BE-6C705B97605E}">
      <dgm:prSet/>
      <dgm:spPr>
        <a:solidFill>
          <a:srgbClr val="FF0000"/>
        </a:solidFill>
      </dgm:spPr>
      <dgm:t>
        <a:bodyPr/>
        <a:lstStyle/>
        <a:p>
          <a:pPr rtl="0"/>
          <a:r>
            <a:rPr lang="en-GB" dirty="0" smtClean="0"/>
            <a:t>Value neutraliser</a:t>
          </a:r>
          <a:endParaRPr lang="en-GB" dirty="0"/>
        </a:p>
      </dgm:t>
    </dgm:pt>
    <dgm:pt modelId="{FA0660E3-98E4-4298-9BA0-25DE260A4A33}" type="parTrans" cxnId="{228B2B11-C928-438F-88DB-86D295F52EE5}">
      <dgm:prSet/>
      <dgm:spPr/>
      <dgm:t>
        <a:bodyPr/>
        <a:lstStyle/>
        <a:p>
          <a:endParaRPr lang="en-GB"/>
        </a:p>
      </dgm:t>
    </dgm:pt>
    <dgm:pt modelId="{F4F062A9-60DB-43E3-A158-3CEB1C34D53B}" type="sibTrans" cxnId="{228B2B11-C928-438F-88DB-86D295F52EE5}">
      <dgm:prSet/>
      <dgm:spPr/>
      <dgm:t>
        <a:bodyPr/>
        <a:lstStyle/>
        <a:p>
          <a:endParaRPr lang="en-GB"/>
        </a:p>
      </dgm:t>
    </dgm:pt>
    <dgm:pt modelId="{E40B7356-1F40-41C0-8BAD-9FA5D520B019}" type="pres">
      <dgm:prSet presAssocID="{0AA1A9CE-3A0A-4347-9721-DD71EA51F968}" presName="Name0" presStyleCnt="0">
        <dgm:presLayoutVars>
          <dgm:dir/>
          <dgm:resizeHandles val="exact"/>
        </dgm:presLayoutVars>
      </dgm:prSet>
      <dgm:spPr/>
      <dgm:t>
        <a:bodyPr/>
        <a:lstStyle/>
        <a:p>
          <a:endParaRPr lang="en-GB"/>
        </a:p>
      </dgm:t>
    </dgm:pt>
    <dgm:pt modelId="{254027DA-AD81-4A92-8933-FBA8BA1426A5}" type="pres">
      <dgm:prSet presAssocID="{D4EA5A25-9CF8-43AC-BE1B-B8961A3EB7FE}" presName="node" presStyleLbl="node1" presStyleIdx="0" presStyleCnt="2">
        <dgm:presLayoutVars>
          <dgm:bulletEnabled val="1"/>
        </dgm:presLayoutVars>
      </dgm:prSet>
      <dgm:spPr/>
      <dgm:t>
        <a:bodyPr/>
        <a:lstStyle/>
        <a:p>
          <a:endParaRPr lang="en-GB"/>
        </a:p>
      </dgm:t>
    </dgm:pt>
    <dgm:pt modelId="{753CAB5C-E64C-47CE-802D-EC11207F351C}" type="pres">
      <dgm:prSet presAssocID="{F24F61EC-9561-4DB6-A7AB-DBFAEF5408A1}" presName="sibTrans" presStyleLbl="sibTrans2D1" presStyleIdx="0" presStyleCnt="1"/>
      <dgm:spPr/>
      <dgm:t>
        <a:bodyPr/>
        <a:lstStyle/>
        <a:p>
          <a:endParaRPr lang="en-GB"/>
        </a:p>
      </dgm:t>
    </dgm:pt>
    <dgm:pt modelId="{12AE7190-FF09-409F-A69A-838E188638AD}" type="pres">
      <dgm:prSet presAssocID="{F24F61EC-9561-4DB6-A7AB-DBFAEF5408A1}" presName="connectorText" presStyleLbl="sibTrans2D1" presStyleIdx="0" presStyleCnt="1"/>
      <dgm:spPr/>
      <dgm:t>
        <a:bodyPr/>
        <a:lstStyle/>
        <a:p>
          <a:endParaRPr lang="en-GB"/>
        </a:p>
      </dgm:t>
    </dgm:pt>
    <dgm:pt modelId="{DD9E8191-32D8-4A25-A8C6-854ADEA3E14C}" type="pres">
      <dgm:prSet presAssocID="{5DBF6C2D-0375-4EEA-A6BE-6C705B97605E}" presName="node" presStyleLbl="node1" presStyleIdx="1" presStyleCnt="2">
        <dgm:presLayoutVars>
          <dgm:bulletEnabled val="1"/>
        </dgm:presLayoutVars>
      </dgm:prSet>
      <dgm:spPr/>
      <dgm:t>
        <a:bodyPr/>
        <a:lstStyle/>
        <a:p>
          <a:endParaRPr lang="en-GB"/>
        </a:p>
      </dgm:t>
    </dgm:pt>
  </dgm:ptLst>
  <dgm:cxnLst>
    <dgm:cxn modelId="{78D25C35-5001-4331-9C97-59B5A7F9A2C9}" type="presOf" srcId="{5DBF6C2D-0375-4EEA-A6BE-6C705B97605E}" destId="{DD9E8191-32D8-4A25-A8C6-854ADEA3E14C}" srcOrd="0" destOrd="0" presId="urn:microsoft.com/office/officeart/2005/8/layout/process1"/>
    <dgm:cxn modelId="{62DD885F-8286-4492-B3BD-1E56B0B39F74}" srcId="{0AA1A9CE-3A0A-4347-9721-DD71EA51F968}" destId="{D4EA5A25-9CF8-43AC-BE1B-B8961A3EB7FE}" srcOrd="0" destOrd="0" parTransId="{A3C4BF37-9CF4-45D3-A48E-E442BC59E48D}" sibTransId="{F24F61EC-9561-4DB6-A7AB-DBFAEF5408A1}"/>
    <dgm:cxn modelId="{228B2B11-C928-438F-88DB-86D295F52EE5}" srcId="{0AA1A9CE-3A0A-4347-9721-DD71EA51F968}" destId="{5DBF6C2D-0375-4EEA-A6BE-6C705B97605E}" srcOrd="1" destOrd="0" parTransId="{FA0660E3-98E4-4298-9BA0-25DE260A4A33}" sibTransId="{F4F062A9-60DB-43E3-A158-3CEB1C34D53B}"/>
    <dgm:cxn modelId="{05E18AF4-F9B3-41E1-A38F-47D25F0D9BA1}" type="presOf" srcId="{D4EA5A25-9CF8-43AC-BE1B-B8961A3EB7FE}" destId="{254027DA-AD81-4A92-8933-FBA8BA1426A5}" srcOrd="0" destOrd="0" presId="urn:microsoft.com/office/officeart/2005/8/layout/process1"/>
    <dgm:cxn modelId="{5144D5CB-2387-4314-8D46-258AA6330D11}" type="presOf" srcId="{F24F61EC-9561-4DB6-A7AB-DBFAEF5408A1}" destId="{753CAB5C-E64C-47CE-802D-EC11207F351C}" srcOrd="0" destOrd="0" presId="urn:microsoft.com/office/officeart/2005/8/layout/process1"/>
    <dgm:cxn modelId="{67DEEFCB-7EF3-4F29-98B7-DF21EFCC9501}" type="presOf" srcId="{F24F61EC-9561-4DB6-A7AB-DBFAEF5408A1}" destId="{12AE7190-FF09-409F-A69A-838E188638AD}" srcOrd="1" destOrd="0" presId="urn:microsoft.com/office/officeart/2005/8/layout/process1"/>
    <dgm:cxn modelId="{A5DD30B4-5909-4604-835E-D538ECCFD8DC}" type="presOf" srcId="{0AA1A9CE-3A0A-4347-9721-DD71EA51F968}" destId="{E40B7356-1F40-41C0-8BAD-9FA5D520B019}" srcOrd="0" destOrd="0" presId="urn:microsoft.com/office/officeart/2005/8/layout/process1"/>
    <dgm:cxn modelId="{0BC96774-6900-4A41-B58C-DB396BB17932}" type="presParOf" srcId="{E40B7356-1F40-41C0-8BAD-9FA5D520B019}" destId="{254027DA-AD81-4A92-8933-FBA8BA1426A5}" srcOrd="0" destOrd="0" presId="urn:microsoft.com/office/officeart/2005/8/layout/process1"/>
    <dgm:cxn modelId="{6D228AD6-0B91-473B-AD03-A85479189000}" type="presParOf" srcId="{E40B7356-1F40-41C0-8BAD-9FA5D520B019}" destId="{753CAB5C-E64C-47CE-802D-EC11207F351C}" srcOrd="1" destOrd="0" presId="urn:microsoft.com/office/officeart/2005/8/layout/process1"/>
    <dgm:cxn modelId="{62182052-174A-4484-B2C8-A8D4A8239E38}" type="presParOf" srcId="{753CAB5C-E64C-47CE-802D-EC11207F351C}" destId="{12AE7190-FF09-409F-A69A-838E188638AD}" srcOrd="0" destOrd="0" presId="urn:microsoft.com/office/officeart/2005/8/layout/process1"/>
    <dgm:cxn modelId="{D1603CF2-8DA4-4F98-AF89-4BEF6631BCA7}" type="presParOf" srcId="{E40B7356-1F40-41C0-8BAD-9FA5D520B019}" destId="{DD9E8191-32D8-4A25-A8C6-854ADEA3E14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A1A9CE-3A0A-4347-9721-DD71EA51F968}" type="doc">
      <dgm:prSet loTypeId="urn:microsoft.com/office/officeart/2005/8/layout/target1" loCatId="relationship" qsTypeId="urn:microsoft.com/office/officeart/2005/8/quickstyle/simple1" qsCatId="simple" csTypeId="urn:microsoft.com/office/officeart/2005/8/colors/accent2_3" csCatId="accent2" phldr="1"/>
      <dgm:spPr/>
      <dgm:t>
        <a:bodyPr/>
        <a:lstStyle/>
        <a:p>
          <a:endParaRPr lang="en-GB"/>
        </a:p>
      </dgm:t>
    </dgm:pt>
    <dgm:pt modelId="{03A0BE97-88BD-4026-A967-04C37268381A}">
      <dgm:prSet/>
      <dgm:spPr/>
      <dgm:t>
        <a:bodyPr/>
        <a:lstStyle/>
        <a:p>
          <a:r>
            <a:rPr lang="en-GB" dirty="0" smtClean="0"/>
            <a:t>Data</a:t>
          </a:r>
          <a:endParaRPr lang="en-GB" dirty="0"/>
        </a:p>
      </dgm:t>
    </dgm:pt>
    <dgm:pt modelId="{227693FB-D162-4B1C-9A59-C5C800F5887B}" type="parTrans" cxnId="{421E9CE3-7407-4103-AAEA-354CFF4E2268}">
      <dgm:prSet/>
      <dgm:spPr/>
      <dgm:t>
        <a:bodyPr/>
        <a:lstStyle/>
        <a:p>
          <a:endParaRPr lang="en-GB"/>
        </a:p>
      </dgm:t>
    </dgm:pt>
    <dgm:pt modelId="{009F7E93-4424-486E-B0C0-D3A016533B28}" type="sibTrans" cxnId="{421E9CE3-7407-4103-AAEA-354CFF4E2268}">
      <dgm:prSet/>
      <dgm:spPr/>
      <dgm:t>
        <a:bodyPr/>
        <a:lstStyle/>
        <a:p>
          <a:endParaRPr lang="en-GB"/>
        </a:p>
      </dgm:t>
    </dgm:pt>
    <dgm:pt modelId="{5C7378B8-2656-457A-92F1-3DE834DBC63B}">
      <dgm:prSet/>
      <dgm:spPr/>
      <dgm:t>
        <a:bodyPr/>
        <a:lstStyle/>
        <a:p>
          <a:pPr algn="r"/>
          <a:r>
            <a:rPr lang="en-GB" dirty="0" smtClean="0"/>
            <a:t>Environment</a:t>
          </a:r>
          <a:endParaRPr lang="en-GB" dirty="0"/>
        </a:p>
      </dgm:t>
    </dgm:pt>
    <dgm:pt modelId="{C1ED9ABD-4A9F-4344-8DB4-C643EFAFDE7B}" type="parTrans" cxnId="{E1474B88-9910-4FAD-8904-6B86FB6544B4}">
      <dgm:prSet/>
      <dgm:spPr/>
      <dgm:t>
        <a:bodyPr/>
        <a:lstStyle/>
        <a:p>
          <a:endParaRPr lang="en-GB"/>
        </a:p>
      </dgm:t>
    </dgm:pt>
    <dgm:pt modelId="{794B5C2C-4F70-4239-AA57-19FCF1B1BD96}" type="sibTrans" cxnId="{E1474B88-9910-4FAD-8904-6B86FB6544B4}">
      <dgm:prSet/>
      <dgm:spPr/>
      <dgm:t>
        <a:bodyPr/>
        <a:lstStyle/>
        <a:p>
          <a:endParaRPr lang="en-GB"/>
        </a:p>
      </dgm:t>
    </dgm:pt>
    <dgm:pt modelId="{C7B3ED64-DC85-4643-8E16-964BA6946251}" type="pres">
      <dgm:prSet presAssocID="{0AA1A9CE-3A0A-4347-9721-DD71EA51F968}" presName="composite" presStyleCnt="0">
        <dgm:presLayoutVars>
          <dgm:chMax val="5"/>
          <dgm:dir/>
          <dgm:resizeHandles val="exact"/>
        </dgm:presLayoutVars>
      </dgm:prSet>
      <dgm:spPr/>
      <dgm:t>
        <a:bodyPr/>
        <a:lstStyle/>
        <a:p>
          <a:endParaRPr lang="en-GB"/>
        </a:p>
      </dgm:t>
    </dgm:pt>
    <dgm:pt modelId="{CD02D82D-450B-4DF8-AABD-309C756BF62F}" type="pres">
      <dgm:prSet presAssocID="{03A0BE97-88BD-4026-A967-04C37268381A}" presName="circle1" presStyleLbl="lnNode1" presStyleIdx="0" presStyleCnt="2"/>
      <dgm:spPr/>
    </dgm:pt>
    <dgm:pt modelId="{040C81E2-3204-4944-847E-7680E8E2DD9B}" type="pres">
      <dgm:prSet presAssocID="{03A0BE97-88BD-4026-A967-04C37268381A}" presName="text1" presStyleLbl="revTx" presStyleIdx="0" presStyleCnt="2">
        <dgm:presLayoutVars>
          <dgm:bulletEnabled val="1"/>
        </dgm:presLayoutVars>
      </dgm:prSet>
      <dgm:spPr/>
      <dgm:t>
        <a:bodyPr/>
        <a:lstStyle/>
        <a:p>
          <a:endParaRPr lang="en-GB"/>
        </a:p>
      </dgm:t>
    </dgm:pt>
    <dgm:pt modelId="{D7EFDA60-5DDF-4381-8C9B-8B703A09E476}" type="pres">
      <dgm:prSet presAssocID="{03A0BE97-88BD-4026-A967-04C37268381A}" presName="line1" presStyleLbl="callout" presStyleIdx="0" presStyleCnt="4"/>
      <dgm:spPr/>
    </dgm:pt>
    <dgm:pt modelId="{C1BB6029-B0B3-4287-8B55-BF59AAB4C24B}" type="pres">
      <dgm:prSet presAssocID="{03A0BE97-88BD-4026-A967-04C37268381A}" presName="d1" presStyleLbl="callout" presStyleIdx="1" presStyleCnt="4"/>
      <dgm:spPr/>
    </dgm:pt>
    <dgm:pt modelId="{BC5B8673-0B7F-4B1B-8FB0-60AD4D781ED0}" type="pres">
      <dgm:prSet presAssocID="{5C7378B8-2656-457A-92F1-3DE834DBC63B}" presName="circle2" presStyleLbl="lnNode1" presStyleIdx="1" presStyleCnt="2"/>
      <dgm:spPr/>
    </dgm:pt>
    <dgm:pt modelId="{9D10F678-0015-4632-963D-FEE203C797BD}" type="pres">
      <dgm:prSet presAssocID="{5C7378B8-2656-457A-92F1-3DE834DBC63B}" presName="text2" presStyleLbl="revTx" presStyleIdx="1" presStyleCnt="2" custScaleX="227672" custLinFactNeighborX="43077" custLinFactNeighborY="-2369">
        <dgm:presLayoutVars>
          <dgm:bulletEnabled val="1"/>
        </dgm:presLayoutVars>
      </dgm:prSet>
      <dgm:spPr/>
      <dgm:t>
        <a:bodyPr/>
        <a:lstStyle/>
        <a:p>
          <a:endParaRPr lang="en-GB"/>
        </a:p>
      </dgm:t>
    </dgm:pt>
    <dgm:pt modelId="{D128E4CA-5BE4-4698-99B6-8927C5F42CE8}" type="pres">
      <dgm:prSet presAssocID="{5C7378B8-2656-457A-92F1-3DE834DBC63B}" presName="line2" presStyleLbl="callout" presStyleIdx="2" presStyleCnt="4"/>
      <dgm:spPr/>
    </dgm:pt>
    <dgm:pt modelId="{6A025F22-9129-437E-86BD-0B6A0A2DD4E2}" type="pres">
      <dgm:prSet presAssocID="{5C7378B8-2656-457A-92F1-3DE834DBC63B}" presName="d2" presStyleLbl="callout" presStyleIdx="3" presStyleCnt="4"/>
      <dgm:spPr/>
    </dgm:pt>
  </dgm:ptLst>
  <dgm:cxnLst>
    <dgm:cxn modelId="{E1474B88-9910-4FAD-8904-6B86FB6544B4}" srcId="{0AA1A9CE-3A0A-4347-9721-DD71EA51F968}" destId="{5C7378B8-2656-457A-92F1-3DE834DBC63B}" srcOrd="1" destOrd="0" parTransId="{C1ED9ABD-4A9F-4344-8DB4-C643EFAFDE7B}" sibTransId="{794B5C2C-4F70-4239-AA57-19FCF1B1BD96}"/>
    <dgm:cxn modelId="{421E9CE3-7407-4103-AAEA-354CFF4E2268}" srcId="{0AA1A9CE-3A0A-4347-9721-DD71EA51F968}" destId="{03A0BE97-88BD-4026-A967-04C37268381A}" srcOrd="0" destOrd="0" parTransId="{227693FB-D162-4B1C-9A59-C5C800F5887B}" sibTransId="{009F7E93-4424-486E-B0C0-D3A016533B28}"/>
    <dgm:cxn modelId="{2ECCAF05-FECF-42BB-8CD5-DA5666C75A4C}" type="presOf" srcId="{5C7378B8-2656-457A-92F1-3DE834DBC63B}" destId="{9D10F678-0015-4632-963D-FEE203C797BD}" srcOrd="0" destOrd="0" presId="urn:microsoft.com/office/officeart/2005/8/layout/target1"/>
    <dgm:cxn modelId="{DFDDD9CA-41D0-4BDB-9D00-7015416C4795}" type="presOf" srcId="{0AA1A9CE-3A0A-4347-9721-DD71EA51F968}" destId="{C7B3ED64-DC85-4643-8E16-964BA6946251}" srcOrd="0" destOrd="0" presId="urn:microsoft.com/office/officeart/2005/8/layout/target1"/>
    <dgm:cxn modelId="{9C14BA5B-7616-4EBA-97DE-DE5434C67BC5}" type="presOf" srcId="{03A0BE97-88BD-4026-A967-04C37268381A}" destId="{040C81E2-3204-4944-847E-7680E8E2DD9B}" srcOrd="0" destOrd="0" presId="urn:microsoft.com/office/officeart/2005/8/layout/target1"/>
    <dgm:cxn modelId="{CEF7A718-3EB0-489D-85A6-96725F8C0D2B}" type="presParOf" srcId="{C7B3ED64-DC85-4643-8E16-964BA6946251}" destId="{CD02D82D-450B-4DF8-AABD-309C756BF62F}" srcOrd="0" destOrd="0" presId="urn:microsoft.com/office/officeart/2005/8/layout/target1"/>
    <dgm:cxn modelId="{9199B922-ACA4-4943-B733-95C3B1655485}" type="presParOf" srcId="{C7B3ED64-DC85-4643-8E16-964BA6946251}" destId="{040C81E2-3204-4944-847E-7680E8E2DD9B}" srcOrd="1" destOrd="0" presId="urn:microsoft.com/office/officeart/2005/8/layout/target1"/>
    <dgm:cxn modelId="{421F2F1E-DC52-4E26-B6AF-FAF153E66D04}" type="presParOf" srcId="{C7B3ED64-DC85-4643-8E16-964BA6946251}" destId="{D7EFDA60-5DDF-4381-8C9B-8B703A09E476}" srcOrd="2" destOrd="0" presId="urn:microsoft.com/office/officeart/2005/8/layout/target1"/>
    <dgm:cxn modelId="{26350496-E8BE-4D68-88D5-B13F0287BBA1}" type="presParOf" srcId="{C7B3ED64-DC85-4643-8E16-964BA6946251}" destId="{C1BB6029-B0B3-4287-8B55-BF59AAB4C24B}" srcOrd="3" destOrd="0" presId="urn:microsoft.com/office/officeart/2005/8/layout/target1"/>
    <dgm:cxn modelId="{48CB3B15-FB62-419C-A53F-635A25F7DBAA}" type="presParOf" srcId="{C7B3ED64-DC85-4643-8E16-964BA6946251}" destId="{BC5B8673-0B7F-4B1B-8FB0-60AD4D781ED0}" srcOrd="4" destOrd="0" presId="urn:microsoft.com/office/officeart/2005/8/layout/target1"/>
    <dgm:cxn modelId="{8C515AF1-A939-4B2B-8CB1-F00260953E99}" type="presParOf" srcId="{C7B3ED64-DC85-4643-8E16-964BA6946251}" destId="{9D10F678-0015-4632-963D-FEE203C797BD}" srcOrd="5" destOrd="0" presId="urn:microsoft.com/office/officeart/2005/8/layout/target1"/>
    <dgm:cxn modelId="{3E61B4DB-4F82-4BBD-B432-D22EE0EE2911}" type="presParOf" srcId="{C7B3ED64-DC85-4643-8E16-964BA6946251}" destId="{D128E4CA-5BE4-4698-99B6-8927C5F42CE8}" srcOrd="6" destOrd="0" presId="urn:microsoft.com/office/officeart/2005/8/layout/target1"/>
    <dgm:cxn modelId="{EB4E2D39-60C9-4DC1-99ED-9A0D7EDCB660}" type="presParOf" srcId="{C7B3ED64-DC85-4643-8E16-964BA6946251}" destId="{6A025F22-9129-437E-86BD-0B6A0A2DD4E2}" srcOrd="7"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4678C8-FDB7-489B-B8B0-AE745C314B82}"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n-GB"/>
        </a:p>
      </dgm:t>
    </dgm:pt>
    <dgm:pt modelId="{5FA88EE7-1800-4858-A88D-B4F78819E705}">
      <dgm:prSet/>
      <dgm:spPr/>
      <dgm:t>
        <a:bodyPr/>
        <a:lstStyle/>
        <a:p>
          <a:pPr rtl="0"/>
          <a:r>
            <a:rPr lang="en-GB" smtClean="0"/>
            <a:t>Peering</a:t>
          </a:r>
          <a:endParaRPr lang="en-GB"/>
        </a:p>
      </dgm:t>
    </dgm:pt>
    <dgm:pt modelId="{4C6D07D9-E0FE-4F77-86C3-55320A9C8356}" type="parTrans" cxnId="{468E42B7-4D28-4A1E-9388-156F0A08A902}">
      <dgm:prSet/>
      <dgm:spPr/>
      <dgm:t>
        <a:bodyPr/>
        <a:lstStyle/>
        <a:p>
          <a:endParaRPr lang="en-GB"/>
        </a:p>
      </dgm:t>
    </dgm:pt>
    <dgm:pt modelId="{1FE7E416-259D-45DA-B96B-6D6C0E08AFDC}" type="sibTrans" cxnId="{468E42B7-4D28-4A1E-9388-156F0A08A902}">
      <dgm:prSet/>
      <dgm:spPr/>
      <dgm:t>
        <a:bodyPr/>
        <a:lstStyle/>
        <a:p>
          <a:endParaRPr lang="en-GB"/>
        </a:p>
      </dgm:t>
    </dgm:pt>
    <dgm:pt modelId="{5FDE9DEF-798A-471C-94C3-EDD5E9AFEB5F}">
      <dgm:prSet/>
      <dgm:spPr/>
      <dgm:t>
        <a:bodyPr/>
        <a:lstStyle/>
        <a:p>
          <a:pPr rtl="0"/>
          <a:r>
            <a:rPr lang="en-GB" smtClean="0"/>
            <a:t>Commercial Agreements (x2 £’s)</a:t>
          </a:r>
          <a:endParaRPr lang="en-GB"/>
        </a:p>
      </dgm:t>
    </dgm:pt>
    <dgm:pt modelId="{99BAF084-5B72-48B2-B6A1-9E58E641D5E1}" type="parTrans" cxnId="{1319574D-9329-4098-8A96-035B932EAD52}">
      <dgm:prSet/>
      <dgm:spPr/>
      <dgm:t>
        <a:bodyPr/>
        <a:lstStyle/>
        <a:p>
          <a:endParaRPr lang="en-GB"/>
        </a:p>
      </dgm:t>
    </dgm:pt>
    <dgm:pt modelId="{DD2EFE3C-C46F-4AD0-B75C-6D514CFFB0CE}" type="sibTrans" cxnId="{1319574D-9329-4098-8A96-035B932EAD52}">
      <dgm:prSet/>
      <dgm:spPr/>
      <dgm:t>
        <a:bodyPr/>
        <a:lstStyle/>
        <a:p>
          <a:endParaRPr lang="en-GB"/>
        </a:p>
      </dgm:t>
    </dgm:pt>
    <dgm:pt modelId="{78AE139B-77FA-4CD8-860D-CAAB44EB5CBA}">
      <dgm:prSet/>
      <dgm:spPr/>
      <dgm:t>
        <a:bodyPr/>
        <a:lstStyle/>
        <a:p>
          <a:pPr rtl="0"/>
          <a:r>
            <a:rPr lang="en-GB" smtClean="0"/>
            <a:t>Compatibility</a:t>
          </a:r>
          <a:endParaRPr lang="en-GB"/>
        </a:p>
      </dgm:t>
    </dgm:pt>
    <dgm:pt modelId="{167B2819-16CE-41B3-9356-D9E840429A53}" type="parTrans" cxnId="{A6CEECF0-42B2-416D-818B-1FD38E2D0637}">
      <dgm:prSet/>
      <dgm:spPr/>
      <dgm:t>
        <a:bodyPr/>
        <a:lstStyle/>
        <a:p>
          <a:endParaRPr lang="en-GB"/>
        </a:p>
      </dgm:t>
    </dgm:pt>
    <dgm:pt modelId="{F124399D-EEE7-45AD-9BB4-AF7DF7AA7D61}" type="sibTrans" cxnId="{A6CEECF0-42B2-416D-818B-1FD38E2D0637}">
      <dgm:prSet/>
      <dgm:spPr/>
      <dgm:t>
        <a:bodyPr/>
        <a:lstStyle/>
        <a:p>
          <a:endParaRPr lang="en-GB"/>
        </a:p>
      </dgm:t>
    </dgm:pt>
    <dgm:pt modelId="{047DDFDB-F193-44A9-98FB-160B192DDDA7}">
      <dgm:prSet/>
      <dgm:spPr/>
      <dgm:t>
        <a:bodyPr/>
        <a:lstStyle/>
        <a:p>
          <a:pPr rtl="0"/>
          <a:r>
            <a:rPr lang="en-GB" smtClean="0"/>
            <a:t>Standards (Features)</a:t>
          </a:r>
          <a:endParaRPr lang="en-GB"/>
        </a:p>
      </dgm:t>
    </dgm:pt>
    <dgm:pt modelId="{23DE6AC9-7B78-4BB9-A12A-69C2251011CE}" type="parTrans" cxnId="{505EE7DA-0954-4C5C-9EEA-6E4ECA9B45AC}">
      <dgm:prSet/>
      <dgm:spPr/>
      <dgm:t>
        <a:bodyPr/>
        <a:lstStyle/>
        <a:p>
          <a:endParaRPr lang="en-GB"/>
        </a:p>
      </dgm:t>
    </dgm:pt>
    <dgm:pt modelId="{E15E5B59-6370-4E7B-8E0F-2FB6FCBCAE15}" type="sibTrans" cxnId="{505EE7DA-0954-4C5C-9EEA-6E4ECA9B45AC}">
      <dgm:prSet/>
      <dgm:spPr/>
      <dgm:t>
        <a:bodyPr/>
        <a:lstStyle/>
        <a:p>
          <a:endParaRPr lang="en-GB"/>
        </a:p>
      </dgm:t>
    </dgm:pt>
    <dgm:pt modelId="{95DCA2E8-BCDE-4773-972F-6599722A27B4}">
      <dgm:prSet/>
      <dgm:spPr/>
      <dgm:t>
        <a:bodyPr/>
        <a:lstStyle/>
        <a:p>
          <a:pPr rtl="0"/>
          <a:r>
            <a:rPr lang="en-GB" smtClean="0"/>
            <a:t>Protocols</a:t>
          </a:r>
          <a:endParaRPr lang="en-GB"/>
        </a:p>
      </dgm:t>
    </dgm:pt>
    <dgm:pt modelId="{723C7FBF-1F44-417D-B21D-B07CE4711D55}" type="parTrans" cxnId="{238E3E9B-AAEE-4724-A1B6-13EB08FC9C83}">
      <dgm:prSet/>
      <dgm:spPr/>
      <dgm:t>
        <a:bodyPr/>
        <a:lstStyle/>
        <a:p>
          <a:endParaRPr lang="en-GB"/>
        </a:p>
      </dgm:t>
    </dgm:pt>
    <dgm:pt modelId="{963CC42E-80EB-477A-BFBC-5CF1C7E3D5A3}" type="sibTrans" cxnId="{238E3E9B-AAEE-4724-A1B6-13EB08FC9C83}">
      <dgm:prSet/>
      <dgm:spPr/>
      <dgm:t>
        <a:bodyPr/>
        <a:lstStyle/>
        <a:p>
          <a:endParaRPr lang="en-GB"/>
        </a:p>
      </dgm:t>
    </dgm:pt>
    <dgm:pt modelId="{CFC72251-003C-4133-8BD6-3FA2A2025594}">
      <dgm:prSet/>
      <dgm:spPr/>
      <dgm:t>
        <a:bodyPr/>
        <a:lstStyle/>
        <a:p>
          <a:pPr rtl="0"/>
          <a:r>
            <a:rPr lang="en-GB" smtClean="0"/>
            <a:t>API’s &amp; Languages (Common)</a:t>
          </a:r>
          <a:endParaRPr lang="en-GB"/>
        </a:p>
      </dgm:t>
    </dgm:pt>
    <dgm:pt modelId="{8EAD2CE1-7CFE-4D3A-8FC5-02B57AE48D72}" type="parTrans" cxnId="{DDD2BB0C-18A8-4C5A-8CA4-9FFDDA7F6296}">
      <dgm:prSet/>
      <dgm:spPr/>
      <dgm:t>
        <a:bodyPr/>
        <a:lstStyle/>
        <a:p>
          <a:endParaRPr lang="en-GB"/>
        </a:p>
      </dgm:t>
    </dgm:pt>
    <dgm:pt modelId="{0C19A248-42C4-4DF5-BA71-757A51CAB077}" type="sibTrans" cxnId="{DDD2BB0C-18A8-4C5A-8CA4-9FFDDA7F6296}">
      <dgm:prSet/>
      <dgm:spPr/>
      <dgm:t>
        <a:bodyPr/>
        <a:lstStyle/>
        <a:p>
          <a:endParaRPr lang="en-GB"/>
        </a:p>
      </dgm:t>
    </dgm:pt>
    <dgm:pt modelId="{E3669C89-84DA-488C-AF6C-ADA707613C22}">
      <dgm:prSet/>
      <dgm:spPr/>
      <dgm:t>
        <a:bodyPr/>
        <a:lstStyle/>
        <a:p>
          <a:pPr rtl="0"/>
          <a:r>
            <a:rPr lang="en-GB" smtClean="0"/>
            <a:t>Portability</a:t>
          </a:r>
          <a:endParaRPr lang="en-GB"/>
        </a:p>
      </dgm:t>
    </dgm:pt>
    <dgm:pt modelId="{2449BB47-A4D7-4745-BEAE-22A2F2EC17BE}" type="parTrans" cxnId="{6D23F145-A628-4DE6-BEFC-F185547CEF8D}">
      <dgm:prSet/>
      <dgm:spPr/>
      <dgm:t>
        <a:bodyPr/>
        <a:lstStyle/>
        <a:p>
          <a:endParaRPr lang="en-GB"/>
        </a:p>
      </dgm:t>
    </dgm:pt>
    <dgm:pt modelId="{05F0CD47-2E3E-452E-A8DD-D75DBEF26BB9}" type="sibTrans" cxnId="{6D23F145-A628-4DE6-BEFC-F185547CEF8D}">
      <dgm:prSet/>
      <dgm:spPr/>
      <dgm:t>
        <a:bodyPr/>
        <a:lstStyle/>
        <a:p>
          <a:endParaRPr lang="en-GB"/>
        </a:p>
      </dgm:t>
    </dgm:pt>
    <dgm:pt modelId="{2D02F4E3-9167-46FB-9EF8-1873FAD2E697}">
      <dgm:prSet/>
      <dgm:spPr/>
      <dgm:t>
        <a:bodyPr/>
        <a:lstStyle/>
        <a:p>
          <a:pPr rtl="0"/>
          <a:r>
            <a:rPr lang="en-GB" smtClean="0"/>
            <a:t>SLA’s (Contract breaks)</a:t>
          </a:r>
          <a:endParaRPr lang="en-GB"/>
        </a:p>
      </dgm:t>
    </dgm:pt>
    <dgm:pt modelId="{B332FD91-15EF-4111-AD04-48450862F790}" type="parTrans" cxnId="{383B8279-C26E-4159-88FA-949530204E81}">
      <dgm:prSet/>
      <dgm:spPr/>
      <dgm:t>
        <a:bodyPr/>
        <a:lstStyle/>
        <a:p>
          <a:endParaRPr lang="en-GB"/>
        </a:p>
      </dgm:t>
    </dgm:pt>
    <dgm:pt modelId="{E83B7921-F72C-4D22-9C13-A9B81DB51758}" type="sibTrans" cxnId="{383B8279-C26E-4159-88FA-949530204E81}">
      <dgm:prSet/>
      <dgm:spPr/>
      <dgm:t>
        <a:bodyPr/>
        <a:lstStyle/>
        <a:p>
          <a:endParaRPr lang="en-GB"/>
        </a:p>
      </dgm:t>
    </dgm:pt>
    <dgm:pt modelId="{92BFDF74-52F0-4D97-80CD-33C00214D95C}" type="pres">
      <dgm:prSet presAssocID="{984678C8-FDB7-489B-B8B0-AE745C314B82}" presName="linear" presStyleCnt="0">
        <dgm:presLayoutVars>
          <dgm:animLvl val="lvl"/>
          <dgm:resizeHandles val="exact"/>
        </dgm:presLayoutVars>
      </dgm:prSet>
      <dgm:spPr/>
      <dgm:t>
        <a:bodyPr/>
        <a:lstStyle/>
        <a:p>
          <a:endParaRPr lang="en-GB"/>
        </a:p>
      </dgm:t>
    </dgm:pt>
    <dgm:pt modelId="{E5A05377-BD25-41C4-9C91-4FFF74DBAFF3}" type="pres">
      <dgm:prSet presAssocID="{5FA88EE7-1800-4858-A88D-B4F78819E705}" presName="parentText" presStyleLbl="node1" presStyleIdx="0" presStyleCnt="4">
        <dgm:presLayoutVars>
          <dgm:chMax val="0"/>
          <dgm:bulletEnabled val="1"/>
        </dgm:presLayoutVars>
      </dgm:prSet>
      <dgm:spPr/>
      <dgm:t>
        <a:bodyPr/>
        <a:lstStyle/>
        <a:p>
          <a:endParaRPr lang="en-GB"/>
        </a:p>
      </dgm:t>
    </dgm:pt>
    <dgm:pt modelId="{7639ADC6-FA90-4240-A45E-57134F0C7D60}" type="pres">
      <dgm:prSet presAssocID="{5FA88EE7-1800-4858-A88D-B4F78819E705}" presName="childText" presStyleLbl="revTx" presStyleIdx="0" presStyleCnt="4">
        <dgm:presLayoutVars>
          <dgm:bulletEnabled val="1"/>
        </dgm:presLayoutVars>
      </dgm:prSet>
      <dgm:spPr/>
      <dgm:t>
        <a:bodyPr/>
        <a:lstStyle/>
        <a:p>
          <a:endParaRPr lang="en-GB"/>
        </a:p>
      </dgm:t>
    </dgm:pt>
    <dgm:pt modelId="{385831F1-D467-4F9D-A2B4-51B914F1B93D}" type="pres">
      <dgm:prSet presAssocID="{78AE139B-77FA-4CD8-860D-CAAB44EB5CBA}" presName="parentText" presStyleLbl="node1" presStyleIdx="1" presStyleCnt="4">
        <dgm:presLayoutVars>
          <dgm:chMax val="0"/>
          <dgm:bulletEnabled val="1"/>
        </dgm:presLayoutVars>
      </dgm:prSet>
      <dgm:spPr/>
      <dgm:t>
        <a:bodyPr/>
        <a:lstStyle/>
        <a:p>
          <a:endParaRPr lang="en-GB"/>
        </a:p>
      </dgm:t>
    </dgm:pt>
    <dgm:pt modelId="{0A59496B-DBA4-454D-8D88-3EDC7FDFCB97}" type="pres">
      <dgm:prSet presAssocID="{78AE139B-77FA-4CD8-860D-CAAB44EB5CBA}" presName="childText" presStyleLbl="revTx" presStyleIdx="1" presStyleCnt="4">
        <dgm:presLayoutVars>
          <dgm:bulletEnabled val="1"/>
        </dgm:presLayoutVars>
      </dgm:prSet>
      <dgm:spPr/>
      <dgm:t>
        <a:bodyPr/>
        <a:lstStyle/>
        <a:p>
          <a:endParaRPr lang="en-GB"/>
        </a:p>
      </dgm:t>
    </dgm:pt>
    <dgm:pt modelId="{D7C4CEE1-1042-4D4F-9D2E-0E315976B543}" type="pres">
      <dgm:prSet presAssocID="{95DCA2E8-BCDE-4773-972F-6599722A27B4}" presName="parentText" presStyleLbl="node1" presStyleIdx="2" presStyleCnt="4">
        <dgm:presLayoutVars>
          <dgm:chMax val="0"/>
          <dgm:bulletEnabled val="1"/>
        </dgm:presLayoutVars>
      </dgm:prSet>
      <dgm:spPr/>
      <dgm:t>
        <a:bodyPr/>
        <a:lstStyle/>
        <a:p>
          <a:endParaRPr lang="en-GB"/>
        </a:p>
      </dgm:t>
    </dgm:pt>
    <dgm:pt modelId="{C812D93D-B61D-4E4B-A5D2-7526114ACFB5}" type="pres">
      <dgm:prSet presAssocID="{95DCA2E8-BCDE-4773-972F-6599722A27B4}" presName="childText" presStyleLbl="revTx" presStyleIdx="2" presStyleCnt="4">
        <dgm:presLayoutVars>
          <dgm:bulletEnabled val="1"/>
        </dgm:presLayoutVars>
      </dgm:prSet>
      <dgm:spPr/>
      <dgm:t>
        <a:bodyPr/>
        <a:lstStyle/>
        <a:p>
          <a:endParaRPr lang="en-GB"/>
        </a:p>
      </dgm:t>
    </dgm:pt>
    <dgm:pt modelId="{12F179FC-C24E-4804-B197-7FB48D6AD2C3}" type="pres">
      <dgm:prSet presAssocID="{E3669C89-84DA-488C-AF6C-ADA707613C22}" presName="parentText" presStyleLbl="node1" presStyleIdx="3" presStyleCnt="4">
        <dgm:presLayoutVars>
          <dgm:chMax val="0"/>
          <dgm:bulletEnabled val="1"/>
        </dgm:presLayoutVars>
      </dgm:prSet>
      <dgm:spPr/>
      <dgm:t>
        <a:bodyPr/>
        <a:lstStyle/>
        <a:p>
          <a:endParaRPr lang="en-GB"/>
        </a:p>
      </dgm:t>
    </dgm:pt>
    <dgm:pt modelId="{BC02865E-84FA-4B86-9617-02E8C54DA9DD}" type="pres">
      <dgm:prSet presAssocID="{E3669C89-84DA-488C-AF6C-ADA707613C22}" presName="childText" presStyleLbl="revTx" presStyleIdx="3" presStyleCnt="4">
        <dgm:presLayoutVars>
          <dgm:bulletEnabled val="1"/>
        </dgm:presLayoutVars>
      </dgm:prSet>
      <dgm:spPr/>
      <dgm:t>
        <a:bodyPr/>
        <a:lstStyle/>
        <a:p>
          <a:endParaRPr lang="en-GB"/>
        </a:p>
      </dgm:t>
    </dgm:pt>
  </dgm:ptLst>
  <dgm:cxnLst>
    <dgm:cxn modelId="{DB5C14D2-5D36-498C-B87F-261A1EF276C4}" type="presOf" srcId="{95DCA2E8-BCDE-4773-972F-6599722A27B4}" destId="{D7C4CEE1-1042-4D4F-9D2E-0E315976B543}" srcOrd="0" destOrd="0" presId="urn:microsoft.com/office/officeart/2005/8/layout/vList2"/>
    <dgm:cxn modelId="{6D23F145-A628-4DE6-BEFC-F185547CEF8D}" srcId="{984678C8-FDB7-489B-B8B0-AE745C314B82}" destId="{E3669C89-84DA-488C-AF6C-ADA707613C22}" srcOrd="3" destOrd="0" parTransId="{2449BB47-A4D7-4745-BEAE-22A2F2EC17BE}" sibTransId="{05F0CD47-2E3E-452E-A8DD-D75DBEF26BB9}"/>
    <dgm:cxn modelId="{238E3E9B-AAEE-4724-A1B6-13EB08FC9C83}" srcId="{984678C8-FDB7-489B-B8B0-AE745C314B82}" destId="{95DCA2E8-BCDE-4773-972F-6599722A27B4}" srcOrd="2" destOrd="0" parTransId="{723C7FBF-1F44-417D-B21D-B07CE4711D55}" sibTransId="{963CC42E-80EB-477A-BFBC-5CF1C7E3D5A3}"/>
    <dgm:cxn modelId="{383B8279-C26E-4159-88FA-949530204E81}" srcId="{E3669C89-84DA-488C-AF6C-ADA707613C22}" destId="{2D02F4E3-9167-46FB-9EF8-1873FAD2E697}" srcOrd="0" destOrd="0" parTransId="{B332FD91-15EF-4111-AD04-48450862F790}" sibTransId="{E83B7921-F72C-4D22-9C13-A9B81DB51758}"/>
    <dgm:cxn modelId="{1319574D-9329-4098-8A96-035B932EAD52}" srcId="{5FA88EE7-1800-4858-A88D-B4F78819E705}" destId="{5FDE9DEF-798A-471C-94C3-EDD5E9AFEB5F}" srcOrd="0" destOrd="0" parTransId="{99BAF084-5B72-48B2-B6A1-9E58E641D5E1}" sibTransId="{DD2EFE3C-C46F-4AD0-B75C-6D514CFFB0CE}"/>
    <dgm:cxn modelId="{54ABB111-069E-4F6D-8D2A-69A9886136A4}" type="presOf" srcId="{CFC72251-003C-4133-8BD6-3FA2A2025594}" destId="{C812D93D-B61D-4E4B-A5D2-7526114ACFB5}" srcOrd="0" destOrd="0" presId="urn:microsoft.com/office/officeart/2005/8/layout/vList2"/>
    <dgm:cxn modelId="{ECDD5A88-BF78-4B36-B88A-C134A9C09C7F}" type="presOf" srcId="{5FDE9DEF-798A-471C-94C3-EDD5E9AFEB5F}" destId="{7639ADC6-FA90-4240-A45E-57134F0C7D60}" srcOrd="0" destOrd="0" presId="urn:microsoft.com/office/officeart/2005/8/layout/vList2"/>
    <dgm:cxn modelId="{DDD2BB0C-18A8-4C5A-8CA4-9FFDDA7F6296}" srcId="{95DCA2E8-BCDE-4773-972F-6599722A27B4}" destId="{CFC72251-003C-4133-8BD6-3FA2A2025594}" srcOrd="0" destOrd="0" parTransId="{8EAD2CE1-7CFE-4D3A-8FC5-02B57AE48D72}" sibTransId="{0C19A248-42C4-4DF5-BA71-757A51CAB077}"/>
    <dgm:cxn modelId="{87C9E946-128A-4D96-BBF9-AA77EBD69518}" type="presOf" srcId="{5FA88EE7-1800-4858-A88D-B4F78819E705}" destId="{E5A05377-BD25-41C4-9C91-4FFF74DBAFF3}" srcOrd="0" destOrd="0" presId="urn:microsoft.com/office/officeart/2005/8/layout/vList2"/>
    <dgm:cxn modelId="{904BA520-B99A-4923-B63E-97DCB4CE4DDA}" type="presOf" srcId="{2D02F4E3-9167-46FB-9EF8-1873FAD2E697}" destId="{BC02865E-84FA-4B86-9617-02E8C54DA9DD}" srcOrd="0" destOrd="0" presId="urn:microsoft.com/office/officeart/2005/8/layout/vList2"/>
    <dgm:cxn modelId="{468E42B7-4D28-4A1E-9388-156F0A08A902}" srcId="{984678C8-FDB7-489B-B8B0-AE745C314B82}" destId="{5FA88EE7-1800-4858-A88D-B4F78819E705}" srcOrd="0" destOrd="0" parTransId="{4C6D07D9-E0FE-4F77-86C3-55320A9C8356}" sibTransId="{1FE7E416-259D-45DA-B96B-6D6C0E08AFDC}"/>
    <dgm:cxn modelId="{A6CEECF0-42B2-416D-818B-1FD38E2D0637}" srcId="{984678C8-FDB7-489B-B8B0-AE745C314B82}" destId="{78AE139B-77FA-4CD8-860D-CAAB44EB5CBA}" srcOrd="1" destOrd="0" parTransId="{167B2819-16CE-41B3-9356-D9E840429A53}" sibTransId="{F124399D-EEE7-45AD-9BB4-AF7DF7AA7D61}"/>
    <dgm:cxn modelId="{6524B047-5AED-4446-92F1-59DAF282D8F0}" type="presOf" srcId="{78AE139B-77FA-4CD8-860D-CAAB44EB5CBA}" destId="{385831F1-D467-4F9D-A2B4-51B914F1B93D}" srcOrd="0" destOrd="0" presId="urn:microsoft.com/office/officeart/2005/8/layout/vList2"/>
    <dgm:cxn modelId="{505EE7DA-0954-4C5C-9EEA-6E4ECA9B45AC}" srcId="{78AE139B-77FA-4CD8-860D-CAAB44EB5CBA}" destId="{047DDFDB-F193-44A9-98FB-160B192DDDA7}" srcOrd="0" destOrd="0" parTransId="{23DE6AC9-7B78-4BB9-A12A-69C2251011CE}" sibTransId="{E15E5B59-6370-4E7B-8E0F-2FB6FCBCAE15}"/>
    <dgm:cxn modelId="{6A1AD0B6-144B-46D3-91D2-100FF7341EA8}" type="presOf" srcId="{984678C8-FDB7-489B-B8B0-AE745C314B82}" destId="{92BFDF74-52F0-4D97-80CD-33C00214D95C}" srcOrd="0" destOrd="0" presId="urn:microsoft.com/office/officeart/2005/8/layout/vList2"/>
    <dgm:cxn modelId="{B45CB25D-04DA-4739-BF5A-5491508DDD29}" type="presOf" srcId="{047DDFDB-F193-44A9-98FB-160B192DDDA7}" destId="{0A59496B-DBA4-454D-8D88-3EDC7FDFCB97}" srcOrd="0" destOrd="0" presId="urn:microsoft.com/office/officeart/2005/8/layout/vList2"/>
    <dgm:cxn modelId="{D6EFED7A-14F9-4AF0-B82C-A039C5D3AF8F}" type="presOf" srcId="{E3669C89-84DA-488C-AF6C-ADA707613C22}" destId="{12F179FC-C24E-4804-B197-7FB48D6AD2C3}" srcOrd="0" destOrd="0" presId="urn:microsoft.com/office/officeart/2005/8/layout/vList2"/>
    <dgm:cxn modelId="{5846BEB9-9C7F-4AC0-A1F4-8C173725F87D}" type="presParOf" srcId="{92BFDF74-52F0-4D97-80CD-33C00214D95C}" destId="{E5A05377-BD25-41C4-9C91-4FFF74DBAFF3}" srcOrd="0" destOrd="0" presId="urn:microsoft.com/office/officeart/2005/8/layout/vList2"/>
    <dgm:cxn modelId="{B2C58953-DEED-49C9-BD89-9AFBDE8075F4}" type="presParOf" srcId="{92BFDF74-52F0-4D97-80CD-33C00214D95C}" destId="{7639ADC6-FA90-4240-A45E-57134F0C7D60}" srcOrd="1" destOrd="0" presId="urn:microsoft.com/office/officeart/2005/8/layout/vList2"/>
    <dgm:cxn modelId="{864FCCC3-DD6D-44A3-B9A6-5E315EF7FBA1}" type="presParOf" srcId="{92BFDF74-52F0-4D97-80CD-33C00214D95C}" destId="{385831F1-D467-4F9D-A2B4-51B914F1B93D}" srcOrd="2" destOrd="0" presId="urn:microsoft.com/office/officeart/2005/8/layout/vList2"/>
    <dgm:cxn modelId="{1E8D1446-07FB-4BD8-83A8-5A05B7A065B9}" type="presParOf" srcId="{92BFDF74-52F0-4D97-80CD-33C00214D95C}" destId="{0A59496B-DBA4-454D-8D88-3EDC7FDFCB97}" srcOrd="3" destOrd="0" presId="urn:microsoft.com/office/officeart/2005/8/layout/vList2"/>
    <dgm:cxn modelId="{8D8BC277-B448-49AC-B515-C859E12C4E45}" type="presParOf" srcId="{92BFDF74-52F0-4D97-80CD-33C00214D95C}" destId="{D7C4CEE1-1042-4D4F-9D2E-0E315976B543}" srcOrd="4" destOrd="0" presId="urn:microsoft.com/office/officeart/2005/8/layout/vList2"/>
    <dgm:cxn modelId="{54CD08C3-8CBF-402D-8454-75652B2ABDB6}" type="presParOf" srcId="{92BFDF74-52F0-4D97-80CD-33C00214D95C}" destId="{C812D93D-B61D-4E4B-A5D2-7526114ACFB5}" srcOrd="5" destOrd="0" presId="urn:microsoft.com/office/officeart/2005/8/layout/vList2"/>
    <dgm:cxn modelId="{C22FCD23-DA82-41B1-913E-0178A0BA4C41}" type="presParOf" srcId="{92BFDF74-52F0-4D97-80CD-33C00214D95C}" destId="{12F179FC-C24E-4804-B197-7FB48D6AD2C3}" srcOrd="6" destOrd="0" presId="urn:microsoft.com/office/officeart/2005/8/layout/vList2"/>
    <dgm:cxn modelId="{FFFEDBF4-D94B-4BBC-B973-A919D38DC745}" type="presParOf" srcId="{92BFDF74-52F0-4D97-80CD-33C00214D95C}" destId="{BC02865E-84FA-4B86-9617-02E8C54DA9D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D7E8-6ECE-4F47-9ED0-2DCE1B97A995}">
      <dsp:nvSpPr>
        <dsp:cNvPr id="0" name=""/>
        <dsp:cNvSpPr/>
      </dsp:nvSpPr>
      <dsp:spPr>
        <a:xfrm>
          <a:off x="0" y="4947"/>
          <a:ext cx="8229600" cy="56159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err="1" smtClean="0"/>
            <a:t>SaaS</a:t>
          </a:r>
          <a:r>
            <a:rPr lang="en-GB" sz="2400" kern="1200" dirty="0" smtClean="0"/>
            <a:t> – Application Provision</a:t>
          </a:r>
          <a:endParaRPr lang="en-GB" sz="2400" kern="1200" dirty="0"/>
        </a:p>
      </dsp:txBody>
      <dsp:txXfrm>
        <a:off x="27415" y="32362"/>
        <a:ext cx="8174770" cy="506769"/>
      </dsp:txXfrm>
    </dsp:sp>
    <dsp:sp modelId="{0F043212-C8AE-442E-92D6-EEFA1EB9D705}">
      <dsp:nvSpPr>
        <dsp:cNvPr id="0" name=""/>
        <dsp:cNvSpPr/>
      </dsp:nvSpPr>
      <dsp:spPr>
        <a:xfrm>
          <a:off x="0" y="566547"/>
          <a:ext cx="82296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t>Microsoft Office 365 – Business Productivity Suite</a:t>
          </a:r>
          <a:endParaRPr lang="en-GB" sz="1900" kern="1200" dirty="0"/>
        </a:p>
        <a:p>
          <a:pPr marL="171450" lvl="1" indent="-171450" algn="l" defTabSz="844550" rtl="0">
            <a:lnSpc>
              <a:spcPct val="90000"/>
            </a:lnSpc>
            <a:spcBef>
              <a:spcPct val="0"/>
            </a:spcBef>
            <a:spcAft>
              <a:spcPct val="20000"/>
            </a:spcAft>
            <a:buChar char="••"/>
          </a:pPr>
          <a:r>
            <a:rPr lang="en-GB" sz="1900" kern="1200" dirty="0" smtClean="0"/>
            <a:t>CRM Online – Sales management</a:t>
          </a:r>
          <a:endParaRPr lang="en-GB" sz="1900" kern="1200" dirty="0"/>
        </a:p>
        <a:p>
          <a:pPr marL="171450" lvl="1" indent="-171450" algn="l" defTabSz="844550" rtl="0">
            <a:lnSpc>
              <a:spcPct val="90000"/>
            </a:lnSpc>
            <a:spcBef>
              <a:spcPct val="0"/>
            </a:spcBef>
            <a:spcAft>
              <a:spcPct val="20000"/>
            </a:spcAft>
            <a:buChar char="••"/>
          </a:pPr>
          <a:r>
            <a:rPr lang="en-GB" sz="1900" kern="1200" dirty="0" err="1" smtClean="0"/>
            <a:t>InTune</a:t>
          </a:r>
          <a:r>
            <a:rPr lang="en-GB" sz="1900" kern="1200" dirty="0" smtClean="0"/>
            <a:t> – Systems management</a:t>
          </a:r>
          <a:endParaRPr lang="en-GB" sz="1900" kern="1200" dirty="0"/>
        </a:p>
      </dsp:txBody>
      <dsp:txXfrm>
        <a:off x="0" y="566547"/>
        <a:ext cx="8229600" cy="943920"/>
      </dsp:txXfrm>
    </dsp:sp>
    <dsp:sp modelId="{8152BA7B-6AA2-4F4D-ACF9-34314B53AB2B}">
      <dsp:nvSpPr>
        <dsp:cNvPr id="0" name=""/>
        <dsp:cNvSpPr/>
      </dsp:nvSpPr>
      <dsp:spPr>
        <a:xfrm>
          <a:off x="0" y="1510467"/>
          <a:ext cx="8229600" cy="561599"/>
        </a:xfrm>
        <a:prstGeom prst="round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PaaS – Compute &amp; Storage</a:t>
          </a:r>
          <a:endParaRPr lang="en-GB" sz="2400" kern="1200"/>
        </a:p>
      </dsp:txBody>
      <dsp:txXfrm>
        <a:off x="27415" y="1537882"/>
        <a:ext cx="8174770" cy="506769"/>
      </dsp:txXfrm>
    </dsp:sp>
    <dsp:sp modelId="{9A176BA7-56D8-4FB9-A2E1-E3B0C5937FED}">
      <dsp:nvSpPr>
        <dsp:cNvPr id="0" name=""/>
        <dsp:cNvSpPr/>
      </dsp:nvSpPr>
      <dsp:spPr>
        <a:xfrm>
          <a:off x="0" y="2072068"/>
          <a:ext cx="8229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t>Azure Compute = Web, Service, and CGI Roles.  </a:t>
          </a:r>
          <a:endParaRPr lang="en-GB" sz="1900" kern="1200" dirty="0"/>
        </a:p>
        <a:p>
          <a:pPr marL="171450" lvl="1" indent="-171450" algn="l" defTabSz="844550" rtl="0">
            <a:lnSpc>
              <a:spcPct val="90000"/>
            </a:lnSpc>
            <a:spcBef>
              <a:spcPct val="0"/>
            </a:spcBef>
            <a:spcAft>
              <a:spcPct val="20000"/>
            </a:spcAft>
            <a:buChar char="••"/>
          </a:pPr>
          <a:r>
            <a:rPr lang="en-GB" sz="1900" kern="1200" dirty="0" smtClean="0"/>
            <a:t>Azure Storage = Table, Blob, &amp; Queue services.</a:t>
          </a:r>
          <a:endParaRPr lang="en-GB" sz="1900" kern="1200" dirty="0"/>
        </a:p>
        <a:p>
          <a:pPr marL="171450" lvl="1" indent="-171450" algn="l" defTabSz="844550" rtl="0">
            <a:lnSpc>
              <a:spcPct val="90000"/>
            </a:lnSpc>
            <a:spcBef>
              <a:spcPct val="0"/>
            </a:spcBef>
            <a:spcAft>
              <a:spcPct val="20000"/>
            </a:spcAft>
            <a:buChar char="••"/>
          </a:pPr>
          <a:r>
            <a:rPr lang="en-GB" sz="1900" kern="1200" dirty="0" smtClean="0"/>
            <a:t>Azure App Fabric = access control &amp; the service bus</a:t>
          </a:r>
          <a:endParaRPr lang="en-GB" sz="1900" kern="1200" dirty="0"/>
        </a:p>
        <a:p>
          <a:pPr marL="171450" lvl="1" indent="-171450" algn="l" defTabSz="844550" rtl="0">
            <a:lnSpc>
              <a:spcPct val="90000"/>
            </a:lnSpc>
            <a:spcBef>
              <a:spcPct val="0"/>
            </a:spcBef>
            <a:spcAft>
              <a:spcPct val="20000"/>
            </a:spcAft>
            <a:buChar char="••"/>
          </a:pPr>
          <a:r>
            <a:rPr lang="en-GB" sz="1900" kern="1200" dirty="0" smtClean="0"/>
            <a:t>SQL Azure = clustered, high end instance of SQL Server </a:t>
          </a:r>
          <a:endParaRPr lang="en-GB" sz="1900" kern="1200" dirty="0"/>
        </a:p>
      </dsp:txBody>
      <dsp:txXfrm>
        <a:off x="0" y="2072068"/>
        <a:ext cx="8229600" cy="1242000"/>
      </dsp:txXfrm>
    </dsp:sp>
    <dsp:sp modelId="{8CAACA3B-A893-4A96-BA71-FFF85836E7C6}">
      <dsp:nvSpPr>
        <dsp:cNvPr id="0" name=""/>
        <dsp:cNvSpPr/>
      </dsp:nvSpPr>
      <dsp:spPr>
        <a:xfrm>
          <a:off x="0" y="3314068"/>
          <a:ext cx="8229600" cy="561599"/>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err="1" smtClean="0"/>
            <a:t>IaaS</a:t>
          </a:r>
          <a:r>
            <a:rPr lang="en-GB" sz="2400" kern="1200" dirty="0" smtClean="0"/>
            <a:t> – Core Infrastructure</a:t>
          </a:r>
          <a:endParaRPr lang="en-GB" sz="2400" kern="1200" dirty="0"/>
        </a:p>
      </dsp:txBody>
      <dsp:txXfrm>
        <a:off x="27415" y="3341483"/>
        <a:ext cx="8174770" cy="506769"/>
      </dsp:txXfrm>
    </dsp:sp>
    <dsp:sp modelId="{02E75FA3-6AB5-401A-8C44-F9BCB718F9DC}">
      <dsp:nvSpPr>
        <dsp:cNvPr id="0" name=""/>
        <dsp:cNvSpPr/>
      </dsp:nvSpPr>
      <dsp:spPr>
        <a:xfrm>
          <a:off x="0" y="3875668"/>
          <a:ext cx="82296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t>Azure VM’s - Windows &amp; Linux </a:t>
          </a:r>
          <a:endParaRPr lang="en-GB" sz="1900" kern="1200" dirty="0"/>
        </a:p>
        <a:p>
          <a:pPr marL="171450" lvl="1" indent="-171450" algn="l" defTabSz="844550" rtl="0">
            <a:lnSpc>
              <a:spcPct val="90000"/>
            </a:lnSpc>
            <a:spcBef>
              <a:spcPct val="0"/>
            </a:spcBef>
            <a:spcAft>
              <a:spcPct val="20000"/>
            </a:spcAft>
            <a:buChar char="••"/>
          </a:pPr>
          <a:r>
            <a:rPr lang="en-GB" sz="1900" kern="1200" dirty="0" smtClean="0"/>
            <a:t>Azure Virtual Networks</a:t>
          </a:r>
          <a:endParaRPr lang="en-GB" sz="1900" kern="1200" dirty="0"/>
        </a:p>
        <a:p>
          <a:pPr marL="171450" lvl="1" indent="-171450" algn="l" defTabSz="844550" rtl="0">
            <a:lnSpc>
              <a:spcPct val="90000"/>
            </a:lnSpc>
            <a:spcBef>
              <a:spcPct val="0"/>
            </a:spcBef>
            <a:spcAft>
              <a:spcPct val="20000"/>
            </a:spcAft>
            <a:buChar char="••"/>
          </a:pPr>
          <a:r>
            <a:rPr lang="en-GB" sz="1900" kern="1200" dirty="0" smtClean="0"/>
            <a:t>Microsoft Global CDN</a:t>
          </a:r>
          <a:endParaRPr lang="en-GB" sz="1900" kern="1200" dirty="0"/>
        </a:p>
      </dsp:txBody>
      <dsp:txXfrm>
        <a:off x="0" y="3875668"/>
        <a:ext cx="8229600" cy="943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7264-2E8B-494A-A163-2C5681E65683}">
      <dsp:nvSpPr>
        <dsp:cNvPr id="0" name=""/>
        <dsp:cNvSpPr/>
      </dsp:nvSpPr>
      <dsp:spPr>
        <a:xfrm>
          <a:off x="0" y="1663384"/>
          <a:ext cx="9036496" cy="221784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2A7B-99F1-449D-94D8-9F631E43121D}">
      <dsp:nvSpPr>
        <dsp:cNvPr id="0" name=""/>
        <dsp:cNvSpPr/>
      </dsp:nvSpPr>
      <dsp:spPr>
        <a:xfrm>
          <a:off x="153731" y="0"/>
          <a:ext cx="232141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GB" sz="3800" kern="1200" dirty="0" smtClean="0"/>
            <a:t>Honesty</a:t>
          </a:r>
          <a:endParaRPr lang="en-GB" sz="3800" kern="1200" dirty="0"/>
        </a:p>
      </dsp:txBody>
      <dsp:txXfrm>
        <a:off x="153731" y="0"/>
        <a:ext cx="2321416" cy="2217846"/>
      </dsp:txXfrm>
    </dsp:sp>
    <dsp:sp modelId="{20580747-369F-488D-B249-2B721E738D25}">
      <dsp:nvSpPr>
        <dsp:cNvPr id="0" name=""/>
        <dsp:cNvSpPr/>
      </dsp:nvSpPr>
      <dsp:spPr>
        <a:xfrm>
          <a:off x="1037208"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D810A-5136-450B-A923-36096178BEF7}">
      <dsp:nvSpPr>
        <dsp:cNvPr id="0" name=""/>
        <dsp:cNvSpPr/>
      </dsp:nvSpPr>
      <dsp:spPr>
        <a:xfrm>
          <a:off x="2755954" y="3326769"/>
          <a:ext cx="262093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n-GB" sz="3800" kern="1200" dirty="0" smtClean="0"/>
            <a:t>Trust</a:t>
          </a:r>
          <a:endParaRPr lang="en-GB" sz="3800" kern="1200" dirty="0"/>
        </a:p>
      </dsp:txBody>
      <dsp:txXfrm>
        <a:off x="2755954" y="3326769"/>
        <a:ext cx="2620936" cy="2217846"/>
      </dsp:txXfrm>
    </dsp:sp>
    <dsp:sp modelId="{1E988B60-C32E-4EFA-B689-6D36E15092CA}">
      <dsp:nvSpPr>
        <dsp:cNvPr id="0" name=""/>
        <dsp:cNvSpPr/>
      </dsp:nvSpPr>
      <dsp:spPr>
        <a:xfrm>
          <a:off x="3789192"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0FF6-B1D1-4F5A-B41A-81418930D853}">
      <dsp:nvSpPr>
        <dsp:cNvPr id="0" name=""/>
        <dsp:cNvSpPr/>
      </dsp:nvSpPr>
      <dsp:spPr>
        <a:xfrm>
          <a:off x="5507938" y="0"/>
          <a:ext cx="262093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GB" sz="3800" kern="1200" dirty="0" smtClean="0"/>
            <a:t>Deliver</a:t>
          </a:r>
          <a:endParaRPr lang="en-GB" sz="3800" kern="1200" dirty="0"/>
        </a:p>
      </dsp:txBody>
      <dsp:txXfrm>
        <a:off x="5507938" y="0"/>
        <a:ext cx="2620936" cy="2217846"/>
      </dsp:txXfrm>
    </dsp:sp>
    <dsp:sp modelId="{1E87CBBA-32CC-4400-A094-76717DE9F288}">
      <dsp:nvSpPr>
        <dsp:cNvPr id="0" name=""/>
        <dsp:cNvSpPr/>
      </dsp:nvSpPr>
      <dsp:spPr>
        <a:xfrm>
          <a:off x="6541176"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5377-BD25-41C4-9C91-4FFF74DBAFF3}">
      <dsp:nvSpPr>
        <dsp:cNvPr id="0" name=""/>
        <dsp:cNvSpPr/>
      </dsp:nvSpPr>
      <dsp:spPr>
        <a:xfrm>
          <a:off x="0" y="13273"/>
          <a:ext cx="8614569" cy="6552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Peering</a:t>
          </a:r>
          <a:endParaRPr lang="en-GB" sz="2800" kern="1200"/>
        </a:p>
      </dsp:txBody>
      <dsp:txXfrm>
        <a:off x="31984" y="45257"/>
        <a:ext cx="8550601" cy="591232"/>
      </dsp:txXfrm>
    </dsp:sp>
    <dsp:sp modelId="{7639ADC6-FA90-4240-A45E-57134F0C7D60}">
      <dsp:nvSpPr>
        <dsp:cNvPr id="0" name=""/>
        <dsp:cNvSpPr/>
      </dsp:nvSpPr>
      <dsp:spPr>
        <a:xfrm>
          <a:off x="0" y="668473"/>
          <a:ext cx="861456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1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smtClean="0"/>
            <a:t>Commercial Agreements (x2 £’s)</a:t>
          </a:r>
          <a:endParaRPr lang="en-GB" sz="2200" kern="1200"/>
        </a:p>
      </dsp:txBody>
      <dsp:txXfrm>
        <a:off x="0" y="668473"/>
        <a:ext cx="8614569" cy="463680"/>
      </dsp:txXfrm>
    </dsp:sp>
    <dsp:sp modelId="{385831F1-D467-4F9D-A2B4-51B914F1B93D}">
      <dsp:nvSpPr>
        <dsp:cNvPr id="0" name=""/>
        <dsp:cNvSpPr/>
      </dsp:nvSpPr>
      <dsp:spPr>
        <a:xfrm>
          <a:off x="0" y="1132153"/>
          <a:ext cx="8614569" cy="655200"/>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Compatibility</a:t>
          </a:r>
          <a:endParaRPr lang="en-GB" sz="2800" kern="1200"/>
        </a:p>
      </dsp:txBody>
      <dsp:txXfrm>
        <a:off x="31984" y="1164137"/>
        <a:ext cx="8550601" cy="591232"/>
      </dsp:txXfrm>
    </dsp:sp>
    <dsp:sp modelId="{0A59496B-DBA4-454D-8D88-3EDC7FDFCB97}">
      <dsp:nvSpPr>
        <dsp:cNvPr id="0" name=""/>
        <dsp:cNvSpPr/>
      </dsp:nvSpPr>
      <dsp:spPr>
        <a:xfrm>
          <a:off x="0" y="1787353"/>
          <a:ext cx="861456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1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smtClean="0"/>
            <a:t>Standards (Features)</a:t>
          </a:r>
          <a:endParaRPr lang="en-GB" sz="2200" kern="1200"/>
        </a:p>
      </dsp:txBody>
      <dsp:txXfrm>
        <a:off x="0" y="1787353"/>
        <a:ext cx="8614569" cy="463680"/>
      </dsp:txXfrm>
    </dsp:sp>
    <dsp:sp modelId="{D7C4CEE1-1042-4D4F-9D2E-0E315976B543}">
      <dsp:nvSpPr>
        <dsp:cNvPr id="0" name=""/>
        <dsp:cNvSpPr/>
      </dsp:nvSpPr>
      <dsp:spPr>
        <a:xfrm>
          <a:off x="0" y="2251033"/>
          <a:ext cx="8614569" cy="655200"/>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Protocols</a:t>
          </a:r>
          <a:endParaRPr lang="en-GB" sz="2800" kern="1200"/>
        </a:p>
      </dsp:txBody>
      <dsp:txXfrm>
        <a:off x="31984" y="2283017"/>
        <a:ext cx="8550601" cy="591232"/>
      </dsp:txXfrm>
    </dsp:sp>
    <dsp:sp modelId="{C812D93D-B61D-4E4B-A5D2-7526114ACFB5}">
      <dsp:nvSpPr>
        <dsp:cNvPr id="0" name=""/>
        <dsp:cNvSpPr/>
      </dsp:nvSpPr>
      <dsp:spPr>
        <a:xfrm>
          <a:off x="0" y="2906233"/>
          <a:ext cx="861456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1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smtClean="0"/>
            <a:t>API’s &amp; Languages (Common)</a:t>
          </a:r>
          <a:endParaRPr lang="en-GB" sz="2200" kern="1200"/>
        </a:p>
      </dsp:txBody>
      <dsp:txXfrm>
        <a:off x="0" y="2906233"/>
        <a:ext cx="8614569" cy="463680"/>
      </dsp:txXfrm>
    </dsp:sp>
    <dsp:sp modelId="{12F179FC-C24E-4804-B197-7FB48D6AD2C3}">
      <dsp:nvSpPr>
        <dsp:cNvPr id="0" name=""/>
        <dsp:cNvSpPr/>
      </dsp:nvSpPr>
      <dsp:spPr>
        <a:xfrm>
          <a:off x="0" y="3369913"/>
          <a:ext cx="8614569" cy="65520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Portability</a:t>
          </a:r>
          <a:endParaRPr lang="en-GB" sz="2800" kern="1200"/>
        </a:p>
      </dsp:txBody>
      <dsp:txXfrm>
        <a:off x="31984" y="3401897"/>
        <a:ext cx="8550601" cy="591232"/>
      </dsp:txXfrm>
    </dsp:sp>
    <dsp:sp modelId="{BC02865E-84FA-4B86-9617-02E8C54DA9DD}">
      <dsp:nvSpPr>
        <dsp:cNvPr id="0" name=""/>
        <dsp:cNvSpPr/>
      </dsp:nvSpPr>
      <dsp:spPr>
        <a:xfrm>
          <a:off x="0" y="4025113"/>
          <a:ext cx="861456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1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smtClean="0"/>
            <a:t>SLA’s (Contract breaks)</a:t>
          </a:r>
          <a:endParaRPr lang="en-GB" sz="2200" kern="1200"/>
        </a:p>
      </dsp:txBody>
      <dsp:txXfrm>
        <a:off x="0" y="4025113"/>
        <a:ext cx="8614569"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7CE486-5C0B-42FD-9AB2-962846D58D6C}" type="slidenum">
              <a:rPr lang="sv-SE"/>
              <a:pPr>
                <a:defRPr/>
              </a:pPr>
              <a:t>‹#›</a:t>
            </a:fld>
            <a:endParaRPr lang="sv-SE"/>
          </a:p>
        </p:txBody>
      </p:sp>
    </p:spTree>
    <p:extLst>
      <p:ext uri="{BB962C8B-B14F-4D97-AF65-F5344CB8AC3E}">
        <p14:creationId xmlns:p14="http://schemas.microsoft.com/office/powerpoint/2010/main" val="2990000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nfoworld.com/d/cloud-computing/cloud-use-grows-so-will-rate-of-ddos-attacks-211876"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curity.radware.com/knowledge-center/DDoSPedia/" TargetMode="External"/><Relationship Id="rId5" Type="http://schemas.openxmlformats.org/officeDocument/2006/relationships/hyperlink" Target="https://www.owasp.org/index.php/Application_Denial_of_Service" TargetMode="External"/><Relationship Id="rId4" Type="http://schemas.openxmlformats.org/officeDocument/2006/relationships/hyperlink" Target="http://www.computerworld.com.au/article/401127/ddos_cloud_security_achilles_hee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arkreading.com/cloud-security/167901092/security/application-security/232900809/insecure-api-implementations-threaten-cloud.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darkreading.com/authentication/167901072/security/news/232602844/web-services-single-sign-on-contain-big-flaw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heregister.co.uk/2010/04/20/amazon_website_trea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news.investors.com/technology/011613-640851-cloud-computing-data-loss-high-in-symantec-study.htm"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wired.com/gadgetlab/2012/11/ff-mat-honan-password-hacker/"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s.unc.edu/~yinqian/papers/crossvm.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msdn.microsoft.com/en-us/library/Aa47908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networkworld.com/news/2008/022108-disk-encryption-cracked.html"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www.networkworld.com/slideshows/2008/mergers-and-acquisitions.html" TargetMode="External"/><Relationship Id="rId4" Type="http://schemas.openxmlformats.org/officeDocument/2006/relationships/hyperlink" Target="http://www.networkworld.com/topics/backup-recovery.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networkworld.com/news/2008/022108-disk-encryption-cracked.html"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www.networkworld.com/slideshows/2008/mergers-and-acquisitions.html" TargetMode="External"/><Relationship Id="rId4" Type="http://schemas.openxmlformats.org/officeDocument/2006/relationships/hyperlink" Target="http://www.networkworld.com/topics/backup-recovery.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networkworld.com/news/2008/022108-disk-encryption-cracked.html"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www.networkworld.com/slideshows/2008/mergers-and-acquisitions.html" TargetMode="External"/><Relationship Id="rId4" Type="http://schemas.openxmlformats.org/officeDocument/2006/relationships/hyperlink" Target="http://www.networkworld.com/topics/backup-recovery.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a:t>
            </a:fld>
            <a:endParaRPr lang="sv-SE"/>
          </a:p>
        </p:txBody>
      </p:sp>
    </p:spTree>
    <p:extLst>
      <p:ext uri="{BB962C8B-B14F-4D97-AF65-F5344CB8AC3E}">
        <p14:creationId xmlns:p14="http://schemas.microsoft.com/office/powerpoint/2010/main" val="27931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what do we mean by Security?</a:t>
            </a:r>
          </a:p>
          <a:p>
            <a:endParaRPr lang="en-GB" dirty="0" smtClean="0"/>
          </a:p>
          <a:p>
            <a:r>
              <a:rPr lang="en-GB" dirty="0" smtClean="0"/>
              <a:t>In 90% of client engagements the reality of their ‘Security’ concerns are more born out</a:t>
            </a:r>
            <a:r>
              <a:rPr lang="en-GB" baseline="0" dirty="0" smtClean="0"/>
              <a:t> as ‘insecurity’. </a:t>
            </a:r>
          </a:p>
          <a:p>
            <a:endParaRPr lang="en-GB" baseline="0" dirty="0" smtClean="0"/>
          </a:p>
          <a:p>
            <a:r>
              <a:rPr lang="en-GB" baseline="0" dirty="0" smtClean="0"/>
              <a:t>Unless this is confronted and confronted in an empathetic and well supported way the challenges will not go away.</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11</a:t>
            </a:fld>
            <a:endParaRPr lang="sv-SE"/>
          </a:p>
        </p:txBody>
      </p:sp>
    </p:spTree>
    <p:extLst>
      <p:ext uri="{BB962C8B-B14F-4D97-AF65-F5344CB8AC3E}">
        <p14:creationId xmlns:p14="http://schemas.microsoft.com/office/powerpoint/2010/main" val="157448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once 90% of data was contained and shared</a:t>
            </a:r>
            <a:r>
              <a:rPr lang="en-GB" baseline="0" dirty="0" smtClean="0"/>
              <a:t> within a secure corporate LAN environment it is now inverted to over 80% external shared and often hosted as well. Furthermore the added dimension of partner and customer access portals increases the management nightmare.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12</a:t>
            </a:fld>
            <a:endParaRPr lang="sv-SE"/>
          </a:p>
        </p:txBody>
      </p:sp>
    </p:spTree>
    <p:extLst>
      <p:ext uri="{BB962C8B-B14F-4D97-AF65-F5344CB8AC3E}">
        <p14:creationId xmlns:p14="http://schemas.microsoft.com/office/powerpoint/2010/main" val="398361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Break it down and make</a:t>
            </a:r>
            <a:r>
              <a:rPr lang="en-GB" baseline="0" dirty="0" smtClean="0"/>
              <a:t> it tangible.</a:t>
            </a:r>
            <a:endParaRPr lang="en-GB" dirty="0" smtClean="0"/>
          </a:p>
          <a:p>
            <a:endParaRPr lang="en-GB" dirty="0" smtClean="0"/>
          </a:p>
          <a:p>
            <a:r>
              <a:rPr lang="en-GB" dirty="0" smtClean="0"/>
              <a:t>It is often that iron bound door</a:t>
            </a:r>
            <a:r>
              <a:rPr lang="en-GB" baseline="0" dirty="0" smtClean="0"/>
              <a:t> that is slammed in your face by a client who is in effect saying, don’t go there, I have used the S word and that is the end of the discussion.</a:t>
            </a:r>
          </a:p>
          <a:p>
            <a:endParaRPr lang="en-GB" baseline="0" dirty="0" smtClean="0"/>
          </a:p>
          <a:p>
            <a:r>
              <a:rPr lang="en-GB" baseline="0" dirty="0" smtClean="0"/>
              <a:t>Time for a little push back. Security is something that is very indistinct, it means different things to different people. For a business not to get hamstrung by a security paranoia culture it needs to be rationalised in terms of business impacts, values attributed and practical decisions based on those outcomes made to reflect and support the business strategy. </a:t>
            </a:r>
          </a:p>
          <a:p>
            <a:endParaRPr lang="en-GB" baseline="0" dirty="0" smtClean="0"/>
          </a:p>
          <a:p>
            <a:r>
              <a:rPr lang="en-GB" baseline="0" dirty="0" smtClean="0"/>
              <a:t>There can never be sufficient controls and agreements to mitigate all concerns if trust is a missing factor in the client-supplier relationship. </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13</a:t>
            </a:fld>
            <a:endParaRPr lang="sv-SE"/>
          </a:p>
        </p:txBody>
      </p:sp>
    </p:spTree>
    <p:extLst>
      <p:ext uri="{BB962C8B-B14F-4D97-AF65-F5344CB8AC3E}">
        <p14:creationId xmlns:p14="http://schemas.microsoft.com/office/powerpoint/2010/main" val="5219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good news for NIST is …. And when they refer to Agencies they mean Government Agencies. So if it is good for Government then it should be good for business.</a:t>
            </a:r>
          </a:p>
          <a:p>
            <a:endParaRPr lang="en-GB" baseline="0" dirty="0" smtClean="0"/>
          </a:p>
          <a:p>
            <a:r>
              <a:rPr lang="en-GB" baseline="0" dirty="0" smtClean="0"/>
              <a:t>But that does not mean just signing up and away you go.</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14</a:t>
            </a:fld>
            <a:endParaRPr lang="sv-SE"/>
          </a:p>
        </p:txBody>
      </p:sp>
    </p:spTree>
    <p:extLst>
      <p:ext uri="{BB962C8B-B14F-4D97-AF65-F5344CB8AC3E}">
        <p14:creationId xmlns:p14="http://schemas.microsoft.com/office/powerpoint/2010/main" val="194060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15</a:t>
            </a:fld>
            <a:endParaRPr lang="sv-SE"/>
          </a:p>
        </p:txBody>
      </p:sp>
    </p:spTree>
    <p:extLst>
      <p:ext uri="{BB962C8B-B14F-4D97-AF65-F5344CB8AC3E}">
        <p14:creationId xmlns:p14="http://schemas.microsoft.com/office/powerpoint/2010/main" val="1459140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message first</a:t>
            </a:r>
            <a:r>
              <a:rPr lang="en-GB" baseline="0" dirty="0" smtClean="0"/>
              <a:t> and for most is clear.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17</a:t>
            </a:fld>
            <a:endParaRPr lang="sv-SE"/>
          </a:p>
        </p:txBody>
      </p:sp>
    </p:spTree>
    <p:extLst>
      <p:ext uri="{BB962C8B-B14F-4D97-AF65-F5344CB8AC3E}">
        <p14:creationId xmlns:p14="http://schemas.microsoft.com/office/powerpoint/2010/main" val="375062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To determine How Secure Cloud Computing is,</a:t>
            </a:r>
            <a:r>
              <a:rPr lang="en-GB" baseline="0" dirty="0" smtClean="0"/>
              <a:t> the approach I have taken is to assess the current to Threats and perceived threats. As fact and urban myth often sit side by side as equals they both represent fuel for any position in any discussion. Therefore it is appropriate to take these perspective.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baseline="0" dirty="0" smtClean="0"/>
              <a:t>Surveys of Cloud Business user perceptions.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baseline="0" dirty="0" smtClean="0"/>
              <a:t>Real threats.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18</a:t>
            </a:fld>
            <a:endParaRPr lang="sv-SE"/>
          </a:p>
        </p:txBody>
      </p:sp>
    </p:spTree>
    <p:extLst>
      <p:ext uri="{BB962C8B-B14F-4D97-AF65-F5344CB8AC3E}">
        <p14:creationId xmlns:p14="http://schemas.microsoft.com/office/powerpoint/2010/main" val="416638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are going to take a whistle stop tour through the Notorious nine to set the landscape for Busting the Business Myths that have </a:t>
            </a:r>
            <a:r>
              <a:rPr lang="en-GB" baseline="0" dirty="0" err="1" smtClean="0"/>
              <a:t>arrisen</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19</a:t>
            </a:fld>
            <a:endParaRPr lang="sv-SE"/>
          </a:p>
        </p:txBody>
      </p:sp>
    </p:spTree>
    <p:extLst>
      <p:ext uri="{BB962C8B-B14F-4D97-AF65-F5344CB8AC3E}">
        <p14:creationId xmlns:p14="http://schemas.microsoft.com/office/powerpoint/2010/main" val="1089885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http://www.informationweek.com/security/application-security/new-virtualization-vulnerability-allows/240001996 </a:t>
            </a:r>
          </a:p>
          <a:p>
            <a:endParaRPr lang="en-GB" dirty="0" smtClean="0"/>
          </a:p>
          <a:p>
            <a:r>
              <a:rPr lang="en-GB" dirty="0" smtClean="0"/>
              <a:t>Single Vulnerability can compromise an entire cloud at once.</a:t>
            </a:r>
            <a:endParaRPr lang="en-GB" baseline="0" dirty="0" smtClean="0"/>
          </a:p>
          <a:p>
            <a:endParaRPr lang="en-GB" baseline="0" dirty="0" smtClean="0"/>
          </a:p>
          <a:p>
            <a:r>
              <a:rPr lang="en-GB" baseline="0" dirty="0" smtClean="0"/>
              <a:t>Requirement for defence in DEPTH to include compute, storage, network, application, monitoring and user security enforcement.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20</a:t>
            </a:fld>
            <a:endParaRPr lang="sv-SE"/>
          </a:p>
        </p:txBody>
      </p:sp>
    </p:spTree>
    <p:extLst>
      <p:ext uri="{BB962C8B-B14F-4D97-AF65-F5344CB8AC3E}">
        <p14:creationId xmlns:p14="http://schemas.microsoft.com/office/powerpoint/2010/main" val="334481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Rushing to adopt cloud can also have its implications in terms of extracting and modifying SLA’s and agreements.</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Moving internal systems to the cloud without appreciating the full implications of the changing security and Threat environment.</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Businesses lack capability of resource and are trying to use OLD skills and OLD approaches to a fundamentally NEW threat environment. </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IRS asked Amazon EC2 to perform a C&amp;A; Amazon refused. http://news.qualys.com/newsblog/forrester-cloud-computingqa.html</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Heartland Data Breach: Heartland’s payment processing systems were using known-vulnerable software and actually infected, but Heartland was “willing to do only the bare minimum and comply with state laws instead of taking the extra effort to notify every single customer, regardless of law, about whether their data has been stolen.”</a:t>
            </a:r>
          </a:p>
          <a:p>
            <a:r>
              <a:rPr lang="en-GB" sz="1200" b="0" i="0" u="none" strike="noStrike" kern="1200" baseline="0" dirty="0" smtClean="0">
                <a:solidFill>
                  <a:schemeClr val="tx1"/>
                </a:solidFill>
                <a:latin typeface="Arial" charset="0"/>
                <a:ea typeface="+mn-ea"/>
                <a:cs typeface="+mn-cs"/>
              </a:rPr>
              <a:t>http://www.pcworld.com/article/158038/heartland_has_no_heart_for_violated_customers.html</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21</a:t>
            </a:fld>
            <a:endParaRPr lang="sv-SE"/>
          </a:p>
        </p:txBody>
      </p:sp>
    </p:spTree>
    <p:extLst>
      <p:ext uri="{BB962C8B-B14F-4D97-AF65-F5344CB8AC3E}">
        <p14:creationId xmlns:p14="http://schemas.microsoft.com/office/powerpoint/2010/main" val="169780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 and especially the SME sector which is the predominant space that Microsoft Partners occupy.</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GB" sz="1200" kern="1200" dirty="0" smtClean="0">
                <a:solidFill>
                  <a:schemeClr val="tx1"/>
                </a:solidFill>
                <a:effectLst/>
                <a:latin typeface="Arial" charset="0"/>
                <a:ea typeface="+mn-ea"/>
                <a:cs typeface="+mn-cs"/>
              </a:rPr>
              <a:t>Don’t answer all instances with technology.</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People &amp; Process biggest hole.</a:t>
            </a:r>
          </a:p>
          <a:p>
            <a:pPr rtl="0" fontAlgn="ctr"/>
            <a:endParaRPr lang="en-GB" sz="1200" kern="1200" dirty="0" smtClean="0">
              <a:solidFill>
                <a:schemeClr val="tx1"/>
              </a:solidFill>
              <a:effectLst/>
              <a:latin typeface="Arial" charset="0"/>
              <a:ea typeface="+mn-ea"/>
              <a:cs typeface="+mn-cs"/>
            </a:endParaRPr>
          </a:p>
          <a:p>
            <a:pPr rtl="0" fontAlgn="ctr"/>
            <a:r>
              <a:rPr lang="en-GB" sz="1200" kern="1200" dirty="0" smtClean="0">
                <a:solidFill>
                  <a:schemeClr val="tx1"/>
                </a:solidFill>
                <a:effectLst/>
                <a:latin typeface="Arial" charset="0"/>
                <a:ea typeface="+mn-ea"/>
                <a:cs typeface="+mn-cs"/>
              </a:rPr>
              <a:t>DO NOT make singular tactical investments as these do not often raise security posture. Needs to be Holistic proactive &amp; insightful approach.</a:t>
            </a:r>
          </a:p>
          <a:p>
            <a:pPr rtl="0" fontAlgn="ctr"/>
            <a:endParaRPr lang="en-GB" sz="1200" kern="1200" dirty="0" smtClean="0">
              <a:solidFill>
                <a:schemeClr val="tx1"/>
              </a:solidFill>
              <a:effectLst/>
              <a:latin typeface="Arial" charset="0"/>
              <a:ea typeface="+mn-ea"/>
              <a:cs typeface="+mn-cs"/>
            </a:endParaRPr>
          </a:p>
          <a:p>
            <a:pPr rtl="0" fontAlgn="ctr"/>
            <a:r>
              <a:rPr lang="en-GB" sz="1200" kern="1200" dirty="0" smtClean="0">
                <a:solidFill>
                  <a:schemeClr val="tx1"/>
                </a:solidFill>
                <a:effectLst/>
                <a:latin typeface="Arial" charset="0"/>
                <a:ea typeface="+mn-ea"/>
                <a:cs typeface="+mn-cs"/>
              </a:rPr>
              <a:t>Tools, tradecraft, or command &amp; control infrastructure is not an answer. It is the WHO and HOW behind this. You will never maintain state on latest Tools, tradecraft, or command &amp; control infrastructure.</a:t>
            </a:r>
          </a:p>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22</a:t>
            </a:fld>
            <a:endParaRPr lang="sv-SE"/>
          </a:p>
        </p:txBody>
      </p:sp>
    </p:spTree>
    <p:extLst>
      <p:ext uri="{BB962C8B-B14F-4D97-AF65-F5344CB8AC3E}">
        <p14:creationId xmlns:p14="http://schemas.microsoft.com/office/powerpoint/2010/main" val="222023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23</a:t>
            </a:fld>
            <a:endParaRPr lang="sv-SE"/>
          </a:p>
        </p:txBody>
      </p:sp>
    </p:spTree>
    <p:extLst>
      <p:ext uri="{BB962C8B-B14F-4D97-AF65-F5344CB8AC3E}">
        <p14:creationId xmlns:p14="http://schemas.microsoft.com/office/powerpoint/2010/main" val="391999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Cross-</a:t>
            </a:r>
            <a:r>
              <a:rPr lang="en-GB" baseline="0" dirty="0" smtClean="0"/>
              <a:t> VM Side Channels &amp; Their use to extract Private Keys http://www.cs.unc.edu/~yinqian/papers/crossvm.pdf</a:t>
            </a:r>
          </a:p>
          <a:p>
            <a:endParaRPr lang="en-GB" baseline="0" dirty="0" smtClean="0"/>
          </a:p>
          <a:p>
            <a:r>
              <a:rPr lang="en-GB" baseline="0" dirty="0" smtClean="0"/>
              <a:t>Pirate Bay ditches servers and switches to the Cloud http://news.cnet.com/8301-1023_3-57534707-93/pirate-bay-ditches-servers-and-switches-to-the-cloud/</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25</a:t>
            </a:fld>
            <a:endParaRPr lang="sv-SE"/>
          </a:p>
        </p:txBody>
      </p:sp>
    </p:spTree>
    <p:extLst>
      <p:ext uri="{BB962C8B-B14F-4D97-AF65-F5344CB8AC3E}">
        <p14:creationId xmlns:p14="http://schemas.microsoft.com/office/powerpoint/2010/main" val="661213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CERN defines an insider threat as such:</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http://www.cert.org/insider_threat</a:t>
            </a:r>
            <a:r>
              <a:rPr lang="en-US" sz="1200" kern="1200" baseline="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i="1" kern="1200" dirty="0" smtClean="0">
                <a:solidFill>
                  <a:schemeClr val="tx1"/>
                </a:solidFill>
                <a:effectLst/>
                <a:latin typeface="Arial" charset="0"/>
                <a:ea typeface="+mn-ea"/>
                <a:cs typeface="+mn-cs"/>
              </a:rPr>
              <a:t>“A malicious insider threat to an organization is a current or former employee, contractor, or other business partner who has or had authorized access to an organization's network, system, or data and intentionally exceeded or misused that access in a manner that negatively affected the confidentiality, integrity, or availability of the organization's information or information systems.”</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26</a:t>
            </a:fld>
            <a:endParaRPr lang="sv-SE"/>
          </a:p>
        </p:txBody>
      </p:sp>
    </p:spTree>
    <p:extLst>
      <p:ext uri="{BB962C8B-B14F-4D97-AF65-F5344CB8AC3E}">
        <p14:creationId xmlns:p14="http://schemas.microsoft.com/office/powerpoint/2010/main" val="1628489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CERN defines an insider threat as such:</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http://www.cert.org/insider_threat</a:t>
            </a:r>
            <a:r>
              <a:rPr lang="en-US" sz="1200" kern="1200" baseline="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27</a:t>
            </a:fld>
            <a:endParaRPr lang="sv-SE"/>
          </a:p>
        </p:txBody>
      </p:sp>
    </p:spTree>
    <p:extLst>
      <p:ext uri="{BB962C8B-B14F-4D97-AF65-F5344CB8AC3E}">
        <p14:creationId xmlns:p14="http://schemas.microsoft.com/office/powerpoint/2010/main" val="1371270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As Cloud Use Grows, So Will Rate of </a:t>
            </a:r>
            <a:r>
              <a:rPr lang="en-US" sz="1200" kern="1200" dirty="0" err="1" smtClean="0">
                <a:solidFill>
                  <a:schemeClr val="tx1"/>
                </a:solidFill>
                <a:effectLst/>
                <a:latin typeface="Arial" charset="0"/>
                <a:ea typeface="+mn-ea"/>
                <a:cs typeface="+mn-cs"/>
              </a:rPr>
              <a:t>DDoS</a:t>
            </a:r>
            <a:r>
              <a:rPr lang="en-US" sz="1200" kern="1200" dirty="0" smtClean="0">
                <a:solidFill>
                  <a:schemeClr val="tx1"/>
                </a:solidFill>
                <a:effectLst/>
                <a:latin typeface="Arial" charset="0"/>
                <a:ea typeface="+mn-ea"/>
                <a:cs typeface="+mn-cs"/>
              </a:rPr>
              <a:t> Attacks </a:t>
            </a:r>
            <a:r>
              <a:rPr lang="en-US" sz="1200" kern="1200" dirty="0" smtClean="0">
                <a:solidFill>
                  <a:schemeClr val="tx1"/>
                </a:solidFill>
                <a:effectLst/>
                <a:latin typeface="Arial" charset="0"/>
                <a:ea typeface="+mn-ea"/>
                <a:cs typeface="+mn-cs"/>
                <a:hlinkClick r:id="rId3"/>
              </a:rPr>
              <a:t>http://www.infoworld.com/d/cloud-computing/cloud-use-grows-so-will-rate-</a:t>
            </a:r>
            <a:r>
              <a:rPr lang="en-US" sz="1200" u="none" strike="noStrike" kern="1200" dirty="0" smtClean="0">
                <a:solidFill>
                  <a:schemeClr val="tx1"/>
                </a:solidFill>
                <a:effectLst/>
                <a:latin typeface="Arial" charset="0"/>
                <a:ea typeface="+mn-ea"/>
                <a:cs typeface="+mn-cs"/>
                <a:hlinkClick r:id="rId3"/>
              </a:rPr>
              <a:t> </a:t>
            </a:r>
            <a:r>
              <a:rPr lang="en-US" sz="1200" kern="1200" dirty="0" smtClean="0">
                <a:solidFill>
                  <a:schemeClr val="tx1"/>
                </a:solidFill>
                <a:effectLst/>
                <a:latin typeface="Arial" charset="0"/>
                <a:ea typeface="+mn-ea"/>
                <a:cs typeface="+mn-cs"/>
                <a:hlinkClick r:id="rId3"/>
              </a:rPr>
              <a:t>of-ddos-attacks-211876</a:t>
            </a:r>
            <a:endParaRPr lang="en-US"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dirty="0" smtClean="0"/>
              <a:t>94 percent of data centre managers reported some type of security attacks</a:t>
            </a:r>
          </a:p>
          <a:p>
            <a:pPr marL="171450" indent="-171450">
              <a:buFont typeface="Arial" panose="020B0604020202020204" pitchFamily="34" charset="0"/>
              <a:buChar char="•"/>
            </a:pPr>
            <a:r>
              <a:rPr lang="en-GB" dirty="0" smtClean="0"/>
              <a:t>76 percent had to deal with distributed denial-of-service (</a:t>
            </a:r>
            <a:r>
              <a:rPr lang="en-GB" dirty="0" err="1" smtClean="0"/>
              <a:t>DDoS</a:t>
            </a:r>
            <a:r>
              <a:rPr lang="en-GB" dirty="0" smtClean="0"/>
              <a:t>) attacks on their customers</a:t>
            </a:r>
          </a:p>
          <a:p>
            <a:pPr marL="171450" indent="-171450">
              <a:buFont typeface="Arial" panose="020B0604020202020204" pitchFamily="34" charset="0"/>
              <a:buChar char="•"/>
            </a:pPr>
            <a:r>
              <a:rPr lang="en-GB" dirty="0" smtClean="0"/>
              <a:t>43 percent had partial or total infrastructure outages due to </a:t>
            </a:r>
            <a:r>
              <a:rPr lang="en-GB" dirty="0" err="1" smtClean="0"/>
              <a:t>DDoS</a:t>
            </a:r>
            <a:endParaRPr lang="en-GB" dirty="0" smtClean="0"/>
          </a:p>
          <a:p>
            <a:pPr marL="171450" indent="-171450">
              <a:buFont typeface="Arial" panose="020B0604020202020204" pitchFamily="34" charset="0"/>
              <a:buChar char="•"/>
            </a:pPr>
            <a:r>
              <a:rPr lang="en-GB" dirty="0" smtClean="0"/>
              <a:t>14 percent had to deal with attacks targeting a cloud service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Computerworld: </a:t>
            </a:r>
            <a:r>
              <a:rPr lang="en-US" sz="1200" kern="1200" dirty="0" err="1" smtClean="0">
                <a:solidFill>
                  <a:schemeClr val="tx1"/>
                </a:solidFill>
                <a:effectLst/>
                <a:latin typeface="Arial" charset="0"/>
                <a:ea typeface="+mn-ea"/>
                <a:cs typeface="+mn-cs"/>
              </a:rPr>
              <a:t>DDoS</a:t>
            </a:r>
            <a:r>
              <a:rPr lang="en-US" sz="1200" kern="1200" dirty="0" smtClean="0">
                <a:solidFill>
                  <a:schemeClr val="tx1"/>
                </a:solidFill>
                <a:effectLst/>
                <a:latin typeface="Arial" charset="0"/>
                <a:ea typeface="+mn-ea"/>
                <a:cs typeface="+mn-cs"/>
              </a:rPr>
              <a:t> is Cloud’s security Achilles heel (September 16,</a:t>
            </a:r>
            <a:r>
              <a:rPr lang="en-GB"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2011)</a:t>
            </a:r>
            <a:r>
              <a:rPr lang="en-GB"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hlinkClick r:id="rId4"/>
              </a:rPr>
              <a:t>http://www.computerworld.com.au/article/401127/ddos_cloud_security_achil</a:t>
            </a:r>
            <a:r>
              <a:rPr lang="en-US" sz="1200" u="none" strike="noStrike" kern="1200" dirty="0" smtClean="0">
                <a:solidFill>
                  <a:schemeClr val="tx1"/>
                </a:solidFill>
                <a:effectLst/>
                <a:latin typeface="Arial" charset="0"/>
                <a:ea typeface="+mn-ea"/>
                <a:cs typeface="+mn-cs"/>
                <a:hlinkClick r:id="rId4"/>
              </a:rPr>
              <a:t> </a:t>
            </a:r>
            <a:r>
              <a:rPr lang="en-US" sz="1200" kern="1200" dirty="0" err="1" smtClean="0">
                <a:solidFill>
                  <a:schemeClr val="tx1"/>
                </a:solidFill>
                <a:effectLst/>
                <a:latin typeface="Arial" charset="0"/>
                <a:ea typeface="+mn-ea"/>
                <a:cs typeface="+mn-cs"/>
                <a:hlinkClick r:id="rId4"/>
              </a:rPr>
              <a:t>les_heel</a:t>
            </a:r>
            <a:r>
              <a:rPr lang="en-US" sz="1200" kern="1200" dirty="0" smtClean="0">
                <a:solidFill>
                  <a:schemeClr val="tx1"/>
                </a:solidFill>
                <a:effectLst/>
                <a:latin typeface="Arial" charset="0"/>
                <a:ea typeface="+mn-ea"/>
                <a:cs typeface="+mn-cs"/>
                <a:hlinkClick r:id="rId4"/>
              </a:rPr>
              <a:t>/</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OWASP: Application Denial of Service</a:t>
            </a:r>
            <a:r>
              <a:rPr lang="en-GB"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hlinkClick r:id="rId5"/>
              </a:rPr>
              <a:t>https://www.owasp.org/index.php/Application_Denial_of_Service</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err="1" smtClean="0">
                <a:solidFill>
                  <a:schemeClr val="tx1"/>
                </a:solidFill>
                <a:effectLst/>
                <a:latin typeface="Arial" charset="0"/>
                <a:ea typeface="+mn-ea"/>
                <a:cs typeface="+mn-cs"/>
              </a:rPr>
              <a:t>Radware</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DDoSpedia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hlinkClick r:id="rId6"/>
              </a:rPr>
              <a:t>http://security.radware.com/knowledge-center/DDoSPedia/</a:t>
            </a: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28</a:t>
            </a:fld>
            <a:endParaRPr lang="sv-SE"/>
          </a:p>
        </p:txBody>
      </p:sp>
    </p:spTree>
    <p:extLst>
      <p:ext uri="{BB962C8B-B14F-4D97-AF65-F5344CB8AC3E}">
        <p14:creationId xmlns:p14="http://schemas.microsoft.com/office/powerpoint/2010/main" val="341255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Insecure API Implementations Threaten Cloud </a:t>
            </a:r>
            <a:r>
              <a:rPr lang="en-US" sz="1200" kern="1200" dirty="0" smtClean="0">
                <a:solidFill>
                  <a:schemeClr val="tx1"/>
                </a:solidFill>
                <a:effectLst/>
                <a:latin typeface="Arial" charset="0"/>
                <a:ea typeface="+mn-ea"/>
                <a:cs typeface="+mn-cs"/>
                <a:hlinkClick r:id="rId3"/>
              </a:rPr>
              <a:t>http://www.darkreading.com/cloud-security/167901092/security/application-</a:t>
            </a:r>
            <a:r>
              <a:rPr lang="en-US" sz="1200" u="none" strike="noStrike" kern="1200" dirty="0" smtClean="0">
                <a:solidFill>
                  <a:schemeClr val="tx1"/>
                </a:solidFill>
                <a:effectLst/>
                <a:latin typeface="Arial" charset="0"/>
                <a:ea typeface="+mn-ea"/>
                <a:cs typeface="+mn-cs"/>
                <a:hlinkClick r:id="rId3"/>
              </a:rPr>
              <a:t> </a:t>
            </a:r>
            <a:r>
              <a:rPr lang="en-US" sz="1200" kern="1200" dirty="0" smtClean="0">
                <a:solidFill>
                  <a:schemeClr val="tx1"/>
                </a:solidFill>
                <a:effectLst/>
                <a:latin typeface="Arial" charset="0"/>
                <a:ea typeface="+mn-ea"/>
                <a:cs typeface="+mn-cs"/>
                <a:hlinkClick r:id="rId3"/>
              </a:rPr>
              <a:t>security/232900809/insecure-api-implementations-threaten-cloud.html</a:t>
            </a: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Microsoft Research on risk of single sign-on http://research.microsoft.com/pubs/160659/websso-final.pdf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ffectLst/>
              </a:rPr>
              <a:t>"All these flaws allow the attacker to sign in as the victim to her accounts on the websites using SSO services even without knowing the victim’s password,“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r>
              <a:rPr lang="en-US" sz="1200" kern="1200" dirty="0" smtClean="0">
                <a:solidFill>
                  <a:schemeClr val="tx1"/>
                </a:solidFill>
                <a:effectLst/>
                <a:latin typeface="Arial" charset="0"/>
                <a:ea typeface="+mn-ea"/>
                <a:cs typeface="+mn-cs"/>
              </a:rPr>
              <a:t>Web Services Single Sign-On Contains Big Flaws </a:t>
            </a:r>
            <a:r>
              <a:rPr lang="en-US" sz="1200" kern="1200" dirty="0" smtClean="0">
                <a:solidFill>
                  <a:schemeClr val="tx1"/>
                </a:solidFill>
                <a:effectLst/>
                <a:latin typeface="Arial" charset="0"/>
                <a:ea typeface="+mn-ea"/>
                <a:cs typeface="+mn-cs"/>
                <a:hlinkClick r:id="rId4"/>
              </a:rPr>
              <a:t>http://www.darkreading.com/authentication/167901072/security/news/2326</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hlinkClick r:id="rId4"/>
              </a:rPr>
              <a:t>02844/web-services-single-sign-on-contain-big-flaws.html</a:t>
            </a: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30</a:t>
            </a:fld>
            <a:endParaRPr lang="sv-SE"/>
          </a:p>
        </p:txBody>
      </p:sp>
    </p:spTree>
    <p:extLst>
      <p:ext uri="{BB962C8B-B14F-4D97-AF65-F5344CB8AC3E}">
        <p14:creationId xmlns:p14="http://schemas.microsoft.com/office/powerpoint/2010/main" val="1509682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Arial" charset="0"/>
                <a:ea typeface="+mn-ea"/>
                <a:cs typeface="+mn-cs"/>
              </a:rPr>
              <a:t>Prohibit the sharing of account credentials between users and services.</a:t>
            </a:r>
          </a:p>
          <a:p>
            <a:pPr marL="171450" indent="-171450">
              <a:buFont typeface="Arial" panose="020B0604020202020204" pitchFamily="34" charset="0"/>
              <a:buChar char="•"/>
            </a:pPr>
            <a:r>
              <a:rPr lang="en-GB" sz="1200" b="0" i="0" u="none" strike="noStrike" kern="1200" baseline="0" dirty="0" smtClean="0">
                <a:solidFill>
                  <a:schemeClr val="tx1"/>
                </a:solidFill>
                <a:latin typeface="Arial" charset="0"/>
                <a:ea typeface="+mn-ea"/>
                <a:cs typeface="+mn-cs"/>
              </a:rPr>
              <a:t>Leverage strong two-factor authentication techniques where possible.</a:t>
            </a:r>
          </a:p>
          <a:p>
            <a:pPr marL="171450" indent="-171450">
              <a:buFont typeface="Arial" panose="020B0604020202020204" pitchFamily="34" charset="0"/>
              <a:buChar char="•"/>
            </a:pPr>
            <a:r>
              <a:rPr lang="en-GB" sz="1200" b="0" i="0" u="none" strike="noStrike" kern="1200" baseline="0" dirty="0" smtClean="0">
                <a:solidFill>
                  <a:schemeClr val="tx1"/>
                </a:solidFill>
                <a:latin typeface="Arial" charset="0"/>
                <a:ea typeface="+mn-ea"/>
                <a:cs typeface="+mn-cs"/>
              </a:rPr>
              <a:t>Employ proactive monitoring to detect unauthorized activity.</a:t>
            </a:r>
          </a:p>
          <a:p>
            <a:pPr marL="171450" indent="-171450">
              <a:buFont typeface="Arial" panose="020B0604020202020204" pitchFamily="34" charset="0"/>
              <a:buChar char="•"/>
            </a:pPr>
            <a:r>
              <a:rPr lang="en-GB" sz="1200" b="0" i="0" u="none" strike="noStrike" kern="1200" baseline="0" dirty="0" smtClean="0">
                <a:solidFill>
                  <a:schemeClr val="tx1"/>
                </a:solidFill>
                <a:latin typeface="Arial" charset="0"/>
                <a:ea typeface="+mn-ea"/>
                <a:cs typeface="+mn-cs"/>
              </a:rPr>
              <a:t>Understand cloud provider security policies and SLAs.</a:t>
            </a:r>
          </a:p>
          <a:p>
            <a:endParaRPr lang="en-GB" sz="1200" b="0" i="0" u="none" strike="noStrike" kern="1200" baseline="0" dirty="0" smtClean="0">
              <a:solidFill>
                <a:schemeClr val="tx1"/>
              </a:solidFill>
              <a:latin typeface="Arial" charset="0"/>
              <a:ea typeface="+mn-ea"/>
              <a:cs typeface="+mn-cs"/>
            </a:endParaRPr>
          </a:p>
          <a:p>
            <a:r>
              <a:rPr lang="en-US" sz="1200" kern="1200" dirty="0" smtClean="0">
                <a:solidFill>
                  <a:schemeClr val="tx1"/>
                </a:solidFill>
                <a:effectLst/>
                <a:latin typeface="Arial" charset="0"/>
                <a:ea typeface="+mn-ea"/>
                <a:cs typeface="+mn-cs"/>
              </a:rPr>
              <a:t>Amazon purges account hijacking threat from site </a:t>
            </a:r>
            <a:r>
              <a:rPr lang="en-US" sz="1200" kern="1200" dirty="0" smtClean="0">
                <a:solidFill>
                  <a:schemeClr val="tx1"/>
                </a:solidFill>
                <a:effectLst/>
                <a:latin typeface="Arial" charset="0"/>
                <a:ea typeface="+mn-ea"/>
                <a:cs typeface="+mn-cs"/>
                <a:hlinkClick r:id="rId3"/>
              </a:rPr>
              <a:t>http://www.theregister.co.uk/2010/04/20/amazon_website_treat/</a:t>
            </a:r>
            <a:endParaRPr lang="en-GB" sz="1200" kern="1200" dirty="0" smtClean="0">
              <a:solidFill>
                <a:schemeClr val="tx1"/>
              </a:solidFill>
              <a:effectLst/>
              <a:latin typeface="Arial" charset="0"/>
              <a:ea typeface="+mn-ea"/>
              <a:cs typeface="+mn-cs"/>
            </a:endParaRPr>
          </a:p>
          <a:p>
            <a:endParaRPr lang="en-GB" sz="1200" b="0" i="0" u="none" strike="noStrike" kern="1200" baseline="0" dirty="0" smtClean="0">
              <a:solidFill>
                <a:schemeClr val="tx1"/>
              </a:solidFill>
              <a:latin typeface="Arial" charset="0"/>
              <a:ea typeface="+mn-ea"/>
              <a:cs typeface="+mn-cs"/>
            </a:endParaRPr>
          </a:p>
          <a:p>
            <a:r>
              <a:rPr lang="en-US" sz="1200" kern="1200" dirty="0" smtClean="0">
                <a:solidFill>
                  <a:schemeClr val="tx1"/>
                </a:solidFill>
                <a:effectLst/>
                <a:latin typeface="Arial" charset="0"/>
                <a:ea typeface="+mn-ea"/>
                <a:cs typeface="+mn-cs"/>
              </a:rPr>
              <a:t>Zeus bot found using Amazon’s EC2 as C&amp;C Server </a:t>
            </a:r>
            <a:r>
              <a:rPr lang="en-US" sz="1200" u="sng" kern="1200" dirty="0" smtClean="0">
                <a:solidFill>
                  <a:schemeClr val="tx1"/>
                </a:solidFill>
                <a:effectLst/>
                <a:latin typeface="Arial" charset="0"/>
                <a:ea typeface="+mn-ea"/>
                <a:cs typeface="+mn-cs"/>
              </a:rPr>
              <a:t>http://www.theregister.co.uk/2009/12/09/amazon_ec2_bot_control_channel/</a:t>
            </a:r>
            <a:r>
              <a:rPr lang="en-US" sz="1200" u="sng" kern="1200" baseline="0" dirty="0" smtClean="0">
                <a:solidFill>
                  <a:schemeClr val="tx1"/>
                </a:solidFill>
                <a:effectLst/>
                <a:latin typeface="Arial" charset="0"/>
                <a:ea typeface="+mn-ea"/>
                <a:cs typeface="+mn-cs"/>
              </a:rPr>
              <a:t> </a:t>
            </a:r>
            <a:endParaRPr lang="en-GB" sz="1200" b="0" i="0" u="none" strike="noStrike" kern="1200" baseline="0" dirty="0" smtClean="0">
              <a:solidFill>
                <a:schemeClr val="tx1"/>
              </a:solidFill>
              <a:latin typeface="Arial" charset="0"/>
              <a:ea typeface="+mn-ea"/>
              <a:cs typeface="+mn-cs"/>
            </a:endParaRP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http://www.infoworld.com/d/cloud-computing/hackers-findhome-in-amazons-ec2-cloud-742</a:t>
            </a:r>
          </a:p>
          <a:p>
            <a:r>
              <a:rPr lang="en-GB" sz="1200" b="0" i="0" u="none" strike="noStrike" kern="1200" baseline="0" dirty="0" smtClean="0">
                <a:solidFill>
                  <a:schemeClr val="tx1"/>
                </a:solidFill>
                <a:latin typeface="Arial" charset="0"/>
                <a:ea typeface="+mn-ea"/>
                <a:cs typeface="+mn-cs"/>
              </a:rPr>
              <a:t>http://vmetc.com/2009/03/12/virtual-machine-sniffer-on-esxhosts/</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31</a:t>
            </a:fld>
            <a:endParaRPr lang="sv-SE"/>
          </a:p>
        </p:txBody>
      </p:sp>
    </p:spTree>
    <p:extLst>
      <p:ext uri="{BB962C8B-B14F-4D97-AF65-F5344CB8AC3E}">
        <p14:creationId xmlns:p14="http://schemas.microsoft.com/office/powerpoint/2010/main" val="3444778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Just ask Mat Honan, writer for Wired magazine: in the summer of 2012, attackers broke into Mat’s Apple, Gmail and Twitter accounts. They then used that access to erase all of his personal data in those accounts, including all of the baby pictures Mat had taken of his 18-month-old daughter.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Cloud Computing Users Are Losing Data, Symantec Finds </a:t>
            </a:r>
            <a:r>
              <a:rPr lang="en-US" sz="1200" kern="1200" dirty="0" smtClean="0">
                <a:solidFill>
                  <a:schemeClr val="tx1"/>
                </a:solidFill>
                <a:effectLst/>
                <a:latin typeface="Arial" charset="0"/>
                <a:ea typeface="+mn-ea"/>
                <a:cs typeface="+mn-cs"/>
                <a:hlinkClick r:id="rId3"/>
              </a:rPr>
              <a:t>http://news.investors.com/technology/011613-640851-cloud-computing-data-</a:t>
            </a:r>
            <a:r>
              <a:rPr lang="en-US" sz="1200" u="none" strike="noStrike" kern="1200" dirty="0" smtClean="0">
                <a:solidFill>
                  <a:schemeClr val="tx1"/>
                </a:solidFill>
                <a:effectLst/>
                <a:latin typeface="Arial" charset="0"/>
                <a:ea typeface="+mn-ea"/>
                <a:cs typeface="+mn-cs"/>
                <a:hlinkClick r:id="rId3"/>
              </a:rPr>
              <a:t> </a:t>
            </a:r>
            <a:r>
              <a:rPr lang="en-US" sz="1200" kern="1200" dirty="0" smtClean="0">
                <a:solidFill>
                  <a:schemeClr val="tx1"/>
                </a:solidFill>
                <a:effectLst/>
                <a:latin typeface="Arial" charset="0"/>
                <a:ea typeface="+mn-ea"/>
                <a:cs typeface="+mn-cs"/>
                <a:hlinkClick r:id="rId3"/>
              </a:rPr>
              <a:t>loss-high-in-symantec-study.htm</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Kill the Password: Why a String of Characters Can’t Protect Us Anymore </a:t>
            </a:r>
            <a:r>
              <a:rPr lang="en-US" sz="1200" kern="1200" dirty="0" smtClean="0">
                <a:solidFill>
                  <a:schemeClr val="tx1"/>
                </a:solidFill>
                <a:effectLst/>
                <a:latin typeface="Arial" charset="0"/>
                <a:ea typeface="+mn-ea"/>
                <a:cs typeface="+mn-cs"/>
                <a:hlinkClick r:id="rId4"/>
              </a:rPr>
              <a:t>http://www.wired.com/gadgetlab/2012/11/ff-mat-honan-password-hacker/</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32</a:t>
            </a:fld>
            <a:endParaRPr lang="sv-SE"/>
          </a:p>
        </p:txBody>
      </p:sp>
    </p:spTree>
    <p:extLst>
      <p:ext uri="{BB962C8B-B14F-4D97-AF65-F5344CB8AC3E}">
        <p14:creationId xmlns:p14="http://schemas.microsoft.com/office/powerpoint/2010/main" val="620342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Cross-VM Side Channels and Their Use to Extract Private Keys </a:t>
            </a:r>
            <a:r>
              <a:rPr lang="en-US" sz="1200" kern="1200" dirty="0" smtClean="0">
                <a:solidFill>
                  <a:schemeClr val="tx1"/>
                </a:solidFill>
                <a:effectLst/>
                <a:latin typeface="Arial" charset="0"/>
                <a:ea typeface="+mn-ea"/>
                <a:cs typeface="+mn-cs"/>
                <a:hlinkClick r:id="rId3"/>
              </a:rPr>
              <a:t>http://www.cs.unc.edu/~yinqian/papers/crossvm.pdf</a:t>
            </a:r>
            <a:r>
              <a:rPr lang="en-US" sz="1200" kern="1200" dirty="0" smtClean="0">
                <a:solidFill>
                  <a:schemeClr val="tx1"/>
                </a:solidFill>
                <a:effectLst/>
                <a:latin typeface="Arial" charset="0"/>
                <a:ea typeface="+mn-ea"/>
                <a:cs typeface="+mn-cs"/>
              </a:rPr>
              <a:t> The University of Wisconsin and RSA Corporation released a paper describing how a virtual machine could use side channel timing information to extract private cryptographic keys being used in other virtual machines on the same physical server.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Multi-Tenant Data Architecture </a:t>
            </a:r>
            <a:r>
              <a:rPr lang="en-US" sz="1200" kern="1200" dirty="0" smtClean="0">
                <a:solidFill>
                  <a:schemeClr val="tx1"/>
                </a:solidFill>
                <a:effectLst/>
                <a:latin typeface="Arial" charset="0"/>
                <a:ea typeface="+mn-ea"/>
                <a:cs typeface="+mn-cs"/>
                <a:hlinkClick r:id="rId4"/>
              </a:rPr>
              <a:t>http://msdn.microsoft.com/en-us/library/Aa479086</a:t>
            </a: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33</a:t>
            </a:fld>
            <a:endParaRPr lang="sv-SE"/>
          </a:p>
        </p:txBody>
      </p:sp>
    </p:spTree>
    <p:extLst>
      <p:ext uri="{BB962C8B-B14F-4D97-AF65-F5344CB8AC3E}">
        <p14:creationId xmlns:p14="http://schemas.microsoft.com/office/powerpoint/2010/main" val="249422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a:t>
            </a:fld>
            <a:endParaRPr lang="sv-SE"/>
          </a:p>
        </p:txBody>
      </p:sp>
    </p:spTree>
    <p:extLst>
      <p:ext uri="{BB962C8B-B14F-4D97-AF65-F5344CB8AC3E}">
        <p14:creationId xmlns:p14="http://schemas.microsoft.com/office/powerpoint/2010/main" val="153639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GB" sz="1200" kern="1200" dirty="0" smtClean="0">
                <a:solidFill>
                  <a:schemeClr val="tx1"/>
                </a:solidFill>
                <a:effectLst/>
                <a:latin typeface="Arial" charset="0"/>
                <a:ea typeface="+mn-ea"/>
                <a:cs typeface="+mn-cs"/>
              </a:rPr>
              <a:t>We are largely securing the ‘Environment’ NOT the ‘Data’</a:t>
            </a: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34</a:t>
            </a:fld>
            <a:endParaRPr lang="sv-SE"/>
          </a:p>
        </p:txBody>
      </p:sp>
    </p:spTree>
    <p:extLst>
      <p:ext uri="{BB962C8B-B14F-4D97-AF65-F5344CB8AC3E}">
        <p14:creationId xmlns:p14="http://schemas.microsoft.com/office/powerpoint/2010/main" val="2333535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GB" sz="1200" kern="1200" dirty="0" smtClean="0">
                <a:solidFill>
                  <a:schemeClr val="tx1"/>
                </a:solidFill>
                <a:effectLst/>
                <a:latin typeface="Arial" charset="0"/>
                <a:ea typeface="+mn-ea"/>
                <a:cs typeface="+mn-cs"/>
              </a:rPr>
              <a:t>Regulation, model clauses do not extend to agreements between processors and sub-processors. </a:t>
            </a: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35</a:t>
            </a:fld>
            <a:endParaRPr lang="sv-SE"/>
          </a:p>
        </p:txBody>
      </p:sp>
    </p:spTree>
    <p:extLst>
      <p:ext uri="{BB962C8B-B14F-4D97-AF65-F5344CB8AC3E}">
        <p14:creationId xmlns:p14="http://schemas.microsoft.com/office/powerpoint/2010/main" val="2569490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36</a:t>
            </a:fld>
            <a:endParaRPr lang="sv-SE"/>
          </a:p>
        </p:txBody>
      </p:sp>
    </p:spTree>
    <p:extLst>
      <p:ext uri="{BB962C8B-B14F-4D97-AF65-F5344CB8AC3E}">
        <p14:creationId xmlns:p14="http://schemas.microsoft.com/office/powerpoint/2010/main" val="779671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ctr" latinLnBrk="0" hangingPunct="0">
              <a:lnSpc>
                <a:spcPct val="100000"/>
              </a:lnSpc>
              <a:spcBef>
                <a:spcPct val="30000"/>
              </a:spcBef>
              <a:spcAft>
                <a:spcPct val="0"/>
              </a:spcAft>
              <a:buClrTx/>
              <a:buSzTx/>
              <a:buFontTx/>
              <a:buNone/>
              <a:tabLst/>
              <a:defRPr/>
            </a:pPr>
            <a:r>
              <a:rPr lang="en-GB" sz="1200" kern="1200" dirty="0" smtClean="0">
                <a:latin typeface="Arial" charset="0"/>
              </a:rPr>
              <a:t>Ever more challenged how we protect that which is of true value. No longer the network boundary, but protecting the DATA, wherever it goes, however it is being accessed, regardless of its form factor, prepared and ready to protect that with robust encryption, and architecture that enclaves and segments the network and or environment in which we hold our valued IP so if and when compromise have ability to pull back quickly and engage the threat to mitigate the damage that compromise could incur. </a:t>
            </a:r>
            <a:endParaRPr lang="en-GB" sz="1200" kern="1200" dirty="0" smtClean="0">
              <a:solidFill>
                <a:schemeClr val="tx1"/>
              </a:solidFill>
              <a:effectLst/>
              <a:latin typeface="Arial" charset="0"/>
              <a:ea typeface="+mn-ea"/>
              <a:cs typeface="+mn-cs"/>
            </a:endParaRPr>
          </a:p>
          <a:p>
            <a:pPr rtl="0" fontAlgn="ctr"/>
            <a:endParaRPr lang="en-GB" sz="1200" kern="1200" dirty="0" smtClean="0">
              <a:solidFill>
                <a:schemeClr val="tx1"/>
              </a:solidFill>
              <a:effectLst/>
              <a:latin typeface="Arial" charset="0"/>
              <a:ea typeface="+mn-ea"/>
              <a:cs typeface="+mn-cs"/>
            </a:endParaRPr>
          </a:p>
          <a:p>
            <a:pPr marL="0" marR="0" indent="0" algn="l" defTabSz="914400" rtl="0" eaLnBrk="0" fontAlgn="ctr"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Think of your organisation from the Threat actor. Most people can break into their own home in under 10 minutes, sobering, but demonstrates awareness of the target environment. This is how APT actors are approaching your organisation as a target. They may not even have to penetrate your organisation to compromise it.</a:t>
            </a:r>
          </a:p>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37</a:t>
            </a:fld>
            <a:endParaRPr lang="sv-SE"/>
          </a:p>
        </p:txBody>
      </p:sp>
    </p:spTree>
    <p:extLst>
      <p:ext uri="{BB962C8B-B14F-4D97-AF65-F5344CB8AC3E}">
        <p14:creationId xmlns:p14="http://schemas.microsoft.com/office/powerpoint/2010/main" val="2011748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39</a:t>
            </a:fld>
            <a:endParaRPr lang="sv-SE"/>
          </a:p>
        </p:txBody>
      </p:sp>
    </p:spTree>
    <p:extLst>
      <p:ext uri="{BB962C8B-B14F-4D97-AF65-F5344CB8AC3E}">
        <p14:creationId xmlns:p14="http://schemas.microsoft.com/office/powerpoint/2010/main" val="2041488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So many Compliance mandates. Focus on making right investments on security posture and compliance mandates should fall under that = Become secure to become compliant.</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Reuters reported 60 Ave regulatory changes PER business day. 16% increase, 20% increase every year since 2008 financial crisis.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40</a:t>
            </a:fld>
            <a:endParaRPr lang="sv-SE"/>
          </a:p>
        </p:txBody>
      </p:sp>
    </p:spTree>
    <p:extLst>
      <p:ext uri="{BB962C8B-B14F-4D97-AF65-F5344CB8AC3E}">
        <p14:creationId xmlns:p14="http://schemas.microsoft.com/office/powerpoint/2010/main" val="1688864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get me wrong Microsoft are doing</a:t>
            </a:r>
            <a:r>
              <a:rPr lang="en-GB" baseline="0" dirty="0" smtClean="0"/>
              <a:t> a fantastic job and with Office 365 and last month the game changed again.</a:t>
            </a:r>
          </a:p>
          <a:p>
            <a:endParaRPr lang="en-GB" baseline="0" dirty="0" smtClean="0"/>
          </a:p>
          <a:p>
            <a:r>
              <a:rPr lang="en-GB" baseline="0" dirty="0" smtClean="0"/>
              <a:t>If you have not taken a look at Office365 then you must. It will impact your business whether your an ISV, SI, infrastructure or Dynamics. </a:t>
            </a:r>
          </a:p>
          <a:p>
            <a:endParaRPr lang="en-GB" baseline="0" dirty="0" smtClean="0"/>
          </a:p>
          <a:p>
            <a:r>
              <a:rPr lang="en-GB" baseline="0" dirty="0" smtClean="0"/>
              <a:t>Which is why the next few slides are CLITICAL for you to understand. These are built on experience and real market lessons you will not get elsewhere.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41</a:t>
            </a:fld>
            <a:endParaRPr lang="sv-SE"/>
          </a:p>
        </p:txBody>
      </p:sp>
    </p:spTree>
    <p:extLst>
      <p:ext uri="{BB962C8B-B14F-4D97-AF65-F5344CB8AC3E}">
        <p14:creationId xmlns:p14="http://schemas.microsoft.com/office/powerpoint/2010/main" val="1592627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42</a:t>
            </a:fld>
            <a:endParaRPr lang="sv-SE"/>
          </a:p>
        </p:txBody>
      </p:sp>
    </p:spTree>
    <p:extLst>
      <p:ext uri="{BB962C8B-B14F-4D97-AF65-F5344CB8AC3E}">
        <p14:creationId xmlns:p14="http://schemas.microsoft.com/office/powerpoint/2010/main" val="2347481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43</a:t>
            </a:fld>
            <a:endParaRPr lang="sv-SE"/>
          </a:p>
        </p:txBody>
      </p:sp>
    </p:spTree>
    <p:extLst>
      <p:ext uri="{BB962C8B-B14F-4D97-AF65-F5344CB8AC3E}">
        <p14:creationId xmlns:p14="http://schemas.microsoft.com/office/powerpoint/2010/main" val="3128680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45</a:t>
            </a:fld>
            <a:endParaRPr lang="sv-SE"/>
          </a:p>
        </p:txBody>
      </p:sp>
    </p:spTree>
    <p:extLst>
      <p:ext uri="{BB962C8B-B14F-4D97-AF65-F5344CB8AC3E}">
        <p14:creationId xmlns:p14="http://schemas.microsoft.com/office/powerpoint/2010/main" val="112833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My job today</a:t>
            </a:r>
            <a:r>
              <a:rPr lang="en-US" baseline="0" dirty="0" smtClean="0"/>
              <a:t> is to keep you in the Green Zone.</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3/25/2013 12:22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215637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The state of the cloud is analogous with the postal system in the 1800’s. We have better infrastructure between datacentres than they had between countries but it's still too expensive to move large amounts of data around. It's also too slow to send important, time sensitive data around at volume.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51</a:t>
            </a:fld>
            <a:endParaRPr lang="sv-SE"/>
          </a:p>
        </p:txBody>
      </p:sp>
    </p:spTree>
    <p:extLst>
      <p:ext uri="{BB962C8B-B14F-4D97-AF65-F5344CB8AC3E}">
        <p14:creationId xmlns:p14="http://schemas.microsoft.com/office/powerpoint/2010/main" val="512956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JAVA example – Take application, creating a Role involves adding it to the service definition file, setting attributes in the service configuration file and providing a class to handle the Role lifecycle. The Role provides hooks to launch a Java application and ways to communicate with the Azure runtime. Instantiate a JVM</a:t>
            </a:r>
            <a:r>
              <a:rPr lang="en-GB" baseline="0" dirty="0" smtClean="0"/>
              <a:t> </a:t>
            </a:r>
            <a:r>
              <a:rPr lang="en-GB" dirty="0" smtClean="0"/>
              <a:t>Blob</a:t>
            </a:r>
            <a:r>
              <a:rPr lang="en-GB" baseline="0" dirty="0" smtClean="0"/>
              <a:t> storage at role initiation.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52</a:t>
            </a:fld>
            <a:endParaRPr lang="sv-SE"/>
          </a:p>
        </p:txBody>
      </p:sp>
    </p:spTree>
    <p:extLst>
      <p:ext uri="{BB962C8B-B14F-4D97-AF65-F5344CB8AC3E}">
        <p14:creationId xmlns:p14="http://schemas.microsoft.com/office/powerpoint/2010/main" val="388368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Segoe UI Light" pitchFamily="34" charset="0"/>
                <a:ea typeface="+mn-ea"/>
                <a:cs typeface="+mn-cs"/>
              </a:rPr>
              <a:t>Above and beyond the robust encryption features detailed above, customers can choose to use Active Directory Rights Management Services (ADRMS) in Office 365. These features provide customers flexibility to select items they want to encrypt. Encrypting data at rest with ADRMS is also available. Email encryption with non-federated users is available with Office 365 enabling ad-hoc, encryption services with any recipient. Office Professional Plus offers advanced security with native support for Cryptographic Agility by integrating with the Cryptographic Next Generation (CNG) interfaces for Windows. Administrators can specify cryptographic algorithms for encrypting and signing documents. </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53</a:t>
            </a:fld>
            <a:endParaRPr lang="sv-SE"/>
          </a:p>
        </p:txBody>
      </p:sp>
    </p:spTree>
    <p:extLst>
      <p:ext uri="{BB962C8B-B14F-4D97-AF65-F5344CB8AC3E}">
        <p14:creationId xmlns:p14="http://schemas.microsoft.com/office/powerpoint/2010/main" val="2288804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Segoe UI Light" pitchFamily="34" charset="0"/>
                <a:ea typeface="+mn-ea"/>
                <a:cs typeface="+mn-cs"/>
              </a:rPr>
              <a:t>Office 365 data and services are secured at the datacenter, network, logical, storage, and transit levels. In addition, it is critical for customers to be able to control who can access data and how they can use it. Office 365 is integrated with Active Directory, Azure Active Directory, and ADFS. This integration provides strong authentication and granular control over how IT professionals and users can access and use the service. Office 365 also conforms to standards such as WS-FED/SAML with ability to support multiple identity providers who implement these standards and are validated via the “Works with Office 365” program.</a:t>
            </a:r>
          </a:p>
          <a:p>
            <a:endParaRPr lang="en-US" sz="1200" kern="1200" dirty="0" smtClean="0">
              <a:solidFill>
                <a:schemeClr val="tx1"/>
              </a:solidFill>
              <a:effectLst/>
              <a:latin typeface="Segoe UI Light" pitchFamily="34" charset="0"/>
              <a:ea typeface="+mn-ea"/>
              <a:cs typeface="+mn-cs"/>
            </a:endParaRPr>
          </a:p>
          <a:p>
            <a:r>
              <a:rPr lang="en-US" sz="1200" b="1" kern="1200" dirty="0" smtClean="0">
                <a:solidFill>
                  <a:schemeClr val="tx1"/>
                </a:solidFill>
                <a:effectLst/>
                <a:latin typeface="Segoe UI Light" pitchFamily="34" charset="0"/>
                <a:ea typeface="+mn-ea"/>
                <a:cs typeface="+mn-cs"/>
              </a:rPr>
              <a:t>Customer End Federated identity and single sign on security provisions</a:t>
            </a:r>
          </a:p>
          <a:p>
            <a:r>
              <a:rPr lang="en-US" sz="1200" kern="1200" dirty="0" smtClean="0">
                <a:solidFill>
                  <a:schemeClr val="tx1"/>
                </a:solidFill>
                <a:effectLst/>
                <a:latin typeface="Segoe UI Light" pitchFamily="34" charset="0"/>
                <a:ea typeface="+mn-ea"/>
                <a:cs typeface="+mn-cs"/>
              </a:rPr>
              <a:t>Administrators can federate on-premises Active Directory Federation Services with the Office 365 services federation gateway. After Active Directory Federation Services is configured, all Office 365 users whose identities are based on the federated domain can use their existing corporate logon to authenticate to Office 365. This allows administrators to create additional authentication mechanisms such as:</a:t>
            </a:r>
          </a:p>
          <a:p>
            <a:pPr marL="171450" lvl="0" indent="-171450">
              <a:buFont typeface="Arial" panose="020B0604020202020204" pitchFamily="34" charset="0"/>
              <a:buChar char="•"/>
            </a:pPr>
            <a:r>
              <a:rPr lang="en-US" sz="1200" kern="1200" dirty="0" smtClean="0">
                <a:solidFill>
                  <a:schemeClr val="tx1"/>
                </a:solidFill>
                <a:effectLst/>
                <a:latin typeface="Segoe UI Light" pitchFamily="34" charset="0"/>
                <a:ea typeface="+mn-ea"/>
                <a:cs typeface="+mn-cs"/>
              </a:rPr>
              <a:t>Two-factor authentication </a:t>
            </a:r>
          </a:p>
          <a:p>
            <a:pPr marL="171450" lvl="0" indent="-171450">
              <a:buFont typeface="Arial" panose="020B0604020202020204" pitchFamily="34" charset="0"/>
              <a:buChar char="•"/>
            </a:pPr>
            <a:r>
              <a:rPr lang="en-US" sz="1200" kern="1200" dirty="0" smtClean="0">
                <a:solidFill>
                  <a:schemeClr val="tx1"/>
                </a:solidFill>
                <a:effectLst/>
                <a:latin typeface="Segoe UI Light" pitchFamily="34" charset="0"/>
                <a:ea typeface="+mn-ea"/>
                <a:cs typeface="+mn-cs"/>
              </a:rPr>
              <a:t>Client Based access control, allowing organizations to control how users to access information from specific devices or specific locations or combination of both (for example, limiting access from public computers or from public open Wi-Fi)</a:t>
            </a:r>
          </a:p>
          <a:p>
            <a:pPr marL="171450" lvl="0" indent="-171450">
              <a:buFont typeface="Arial" panose="020B0604020202020204" pitchFamily="34" charset="0"/>
              <a:buChar char="•"/>
            </a:pPr>
            <a:r>
              <a:rPr lang="en-US" sz="1200" kern="1200" dirty="0" smtClean="0">
                <a:solidFill>
                  <a:schemeClr val="tx1"/>
                </a:solidFill>
                <a:effectLst/>
                <a:latin typeface="Segoe UI Light" pitchFamily="34" charset="0"/>
                <a:ea typeface="+mn-ea"/>
                <a:cs typeface="+mn-cs"/>
              </a:rPr>
              <a:t>Role Based Access Control, similar to the access control procedure described above in ‘Automated Operations’ section for Microsoft personnel </a:t>
            </a:r>
          </a:p>
          <a:p>
            <a:endParaRPr lang="en-US" sz="1200" kern="1200" dirty="0" smtClean="0">
              <a:solidFill>
                <a:schemeClr val="tx1"/>
              </a:solidFill>
              <a:effectLst/>
              <a:latin typeface="Segoe UI Light" pitchFamily="34" charset="0"/>
              <a:ea typeface="+mn-ea"/>
              <a:cs typeface="+mn-cs"/>
            </a:endParaRPr>
          </a:p>
          <a:p>
            <a:r>
              <a:rPr lang="en-US" sz="1200" kern="1200" dirty="0" smtClean="0">
                <a:solidFill>
                  <a:schemeClr val="tx1"/>
                </a:solidFill>
                <a:effectLst/>
                <a:latin typeface="Segoe UI Light" pitchFamily="34" charset="0"/>
                <a:ea typeface="+mn-ea"/>
                <a:cs typeface="+mn-cs"/>
              </a:rPr>
              <a:t>With IM federation, Lync Online users can IM securely with users in other organizations that use Lync Online, on-premises Lync Server 2010, and even the Skype public IM network. All federated communications are encrypted between the IM systems using access proxy servers. </a:t>
            </a:r>
          </a:p>
          <a:p>
            <a:endParaRPr lang="en-US" sz="1200" b="1" kern="1200" dirty="0" smtClean="0">
              <a:solidFill>
                <a:schemeClr val="tx1"/>
              </a:solidFill>
              <a:effectLst/>
              <a:latin typeface="Segoe UI Light" pitchFamily="34" charset="0"/>
              <a:ea typeface="+mn-ea"/>
              <a:cs typeface="+mn-cs"/>
            </a:endParaRPr>
          </a:p>
          <a:p>
            <a:r>
              <a:rPr lang="en-US" sz="1200" b="1" kern="1200" dirty="0" smtClean="0">
                <a:solidFill>
                  <a:schemeClr val="tx1"/>
                </a:solidFill>
                <a:effectLst/>
                <a:latin typeface="Segoe UI Light" pitchFamily="34" charset="0"/>
                <a:ea typeface="+mn-ea"/>
                <a:cs typeface="+mn-cs"/>
              </a:rPr>
              <a:t>Phone Based two factor Authentication</a:t>
            </a:r>
          </a:p>
          <a:p>
            <a:r>
              <a:rPr lang="en-US" sz="1200" kern="1200" dirty="0" smtClean="0">
                <a:solidFill>
                  <a:schemeClr val="tx1"/>
                </a:solidFill>
                <a:effectLst/>
                <a:latin typeface="Segoe UI Light" pitchFamily="34" charset="0"/>
                <a:ea typeface="+mn-ea"/>
                <a:cs typeface="+mn-cs"/>
              </a:rPr>
              <a:t>Two-Factor Authentication enhances security in a multi-device, mobile, and cloud-centric world. Microsoft provides two-factor authentication that allows users to receive a PIN sent as a message to their phone and enter that PIN as a second password to log on to their services. </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55</a:t>
            </a:fld>
            <a:endParaRPr lang="sv-SE"/>
          </a:p>
        </p:txBody>
      </p:sp>
    </p:spTree>
    <p:extLst>
      <p:ext uri="{BB962C8B-B14F-4D97-AF65-F5344CB8AC3E}">
        <p14:creationId xmlns:p14="http://schemas.microsoft.com/office/powerpoint/2010/main" val="372337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Segoe UI Light" pitchFamily="34" charset="0"/>
                <a:ea typeface="+mn-ea"/>
                <a:cs typeface="+mn-cs"/>
              </a:rPr>
              <a:t>Office 365 delivers a range of compliance features including Data Loss Prevention (DLP), eDiscovery and auditing and reporting functionality.  Across these capabilities, the user experience is preserved and productivity is not impacted, leading to greater user acceptance. First lets talk about Data Loss Prevention.</a:t>
            </a:r>
          </a:p>
          <a:p>
            <a:endParaRPr lang="en-US" sz="1200" kern="1200" dirty="0" smtClean="0">
              <a:solidFill>
                <a:schemeClr val="tx1"/>
              </a:solidFill>
              <a:effectLst/>
              <a:latin typeface="Segoe UI Light" pitchFamily="34" charset="0"/>
              <a:ea typeface="+mn-ea"/>
              <a:cs typeface="+mn-cs"/>
            </a:endParaRPr>
          </a:p>
          <a:p>
            <a:r>
              <a:rPr lang="en-US" sz="1200" b="1" kern="1200" dirty="0" smtClean="0">
                <a:solidFill>
                  <a:schemeClr val="tx1"/>
                </a:solidFill>
                <a:effectLst/>
                <a:latin typeface="Segoe UI Light" pitchFamily="34" charset="0"/>
                <a:ea typeface="+mn-ea"/>
                <a:cs typeface="+mn-cs"/>
              </a:rPr>
              <a:t>Data Loss Prevention (DLP)</a:t>
            </a:r>
          </a:p>
          <a:p>
            <a:r>
              <a:rPr lang="en-US" sz="1200" kern="1200" dirty="0" smtClean="0">
                <a:solidFill>
                  <a:schemeClr val="tx1"/>
                </a:solidFill>
                <a:effectLst/>
                <a:latin typeface="Segoe UI Light" pitchFamily="34" charset="0"/>
                <a:ea typeface="+mn-ea"/>
                <a:cs typeface="+mn-cs"/>
              </a:rPr>
              <a:t>While viruses and targeted attacks can cause data breaches, user error is actually a much greater source of data risk for most organizations. Exchange provides Data Loss Prevention (DLP) technology that identifies, monitors, and protects sensitive data—and helps users understand and manage data risk. For example, DLP proactively identifies sensitive information such as social security or credit card numbers and alerts users via “</a:t>
            </a:r>
            <a:r>
              <a:rPr lang="en-US" sz="1200" kern="1200" dirty="0" err="1" smtClean="0">
                <a:solidFill>
                  <a:schemeClr val="tx1"/>
                </a:solidFill>
                <a:effectLst/>
                <a:latin typeface="Segoe UI Light" pitchFamily="34" charset="0"/>
                <a:ea typeface="+mn-ea"/>
                <a:cs typeface="+mn-cs"/>
              </a:rPr>
              <a:t>PolicyTips</a:t>
            </a:r>
            <a:r>
              <a:rPr lang="en-US" sz="1200" kern="1200" dirty="0" smtClean="0">
                <a:solidFill>
                  <a:schemeClr val="tx1"/>
                </a:solidFill>
                <a:effectLst/>
                <a:latin typeface="Segoe UI Light" pitchFamily="34" charset="0"/>
                <a:ea typeface="+mn-ea"/>
                <a:cs typeface="+mn-cs"/>
              </a:rPr>
              <a:t>” before they hit send.  Administrators have a full range of controls and can customize the level of restrictions for their organization.  For example, users can simply be warned about sensitive data before sending, sending sensitive data can require authorization or can be blocked from sending data completely. DLP features scan both email messages and attachments and comprehensive reporting about what data is being sent by whom is available to administrators. </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56</a:t>
            </a:fld>
            <a:endParaRPr lang="sv-SE"/>
          </a:p>
        </p:txBody>
      </p:sp>
    </p:spTree>
    <p:extLst>
      <p:ext uri="{BB962C8B-B14F-4D97-AF65-F5344CB8AC3E}">
        <p14:creationId xmlns:p14="http://schemas.microsoft.com/office/powerpoint/2010/main" val="1955806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57</a:t>
            </a:fld>
            <a:endParaRPr lang="sv-SE"/>
          </a:p>
        </p:txBody>
      </p:sp>
    </p:spTree>
    <p:extLst>
      <p:ext uri="{BB962C8B-B14F-4D97-AF65-F5344CB8AC3E}">
        <p14:creationId xmlns:p14="http://schemas.microsoft.com/office/powerpoint/2010/main" val="1567831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Danger with security is we all experience it and think we know how to deal with it.</a:t>
            </a:r>
          </a:p>
          <a:p>
            <a:endParaRPr lang="en-GB" dirty="0" smtClean="0"/>
          </a:p>
          <a:p>
            <a:r>
              <a:rPr lang="en-GB" dirty="0" smtClean="0"/>
              <a:t>Well</a:t>
            </a:r>
            <a:r>
              <a:rPr lang="en-GB" baseline="0" dirty="0" smtClean="0"/>
              <a:t> that may be true in our own competencies but security is hard to take in isolation. You tighten one are and it is compromised by the backdoor weaknesses of another.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58</a:t>
            </a:fld>
            <a:endParaRPr lang="sv-SE"/>
          </a:p>
        </p:txBody>
      </p:sp>
    </p:spTree>
    <p:extLst>
      <p:ext uri="{BB962C8B-B14F-4D97-AF65-F5344CB8AC3E}">
        <p14:creationId xmlns:p14="http://schemas.microsoft.com/office/powerpoint/2010/main" val="3428798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risk with an uneducated approach.</a:t>
            </a:r>
          </a:p>
          <a:p>
            <a:endParaRPr lang="en-GB" baseline="0" dirty="0" smtClean="0"/>
          </a:p>
          <a:p>
            <a:r>
              <a:rPr lang="en-GB" baseline="0" dirty="0" smtClean="0"/>
              <a:t>The Cloud is all about risk mitigation.</a:t>
            </a:r>
          </a:p>
          <a:p>
            <a:endParaRPr lang="en-GB" baseline="0" dirty="0" smtClean="0"/>
          </a:p>
          <a:p>
            <a:r>
              <a:rPr lang="en-GB" baseline="0" dirty="0" smtClean="0"/>
              <a:t>How secure is my data, how can I trust the provider etc…</a:t>
            </a:r>
          </a:p>
          <a:p>
            <a:endParaRPr lang="en-GB" baseline="0" dirty="0" smtClean="0"/>
          </a:p>
          <a:p>
            <a:r>
              <a:rPr lang="en-GB" baseline="0" dirty="0" smtClean="0"/>
              <a:t>But keep it in relative to the size of organisation you are dealing with.</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59</a:t>
            </a:fld>
            <a:endParaRPr lang="sv-SE"/>
          </a:p>
        </p:txBody>
      </p:sp>
    </p:spTree>
    <p:extLst>
      <p:ext uri="{BB962C8B-B14F-4D97-AF65-F5344CB8AC3E}">
        <p14:creationId xmlns:p14="http://schemas.microsoft.com/office/powerpoint/2010/main" val="1465774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Gartner – ‘Assessing the Security Risks of Cloud Computing’ report.</a:t>
            </a:r>
          </a:p>
          <a:p>
            <a:endParaRPr lang="en-GB" dirty="0" smtClean="0"/>
          </a:p>
          <a:p>
            <a:r>
              <a:rPr lang="en-GB" dirty="0" smtClean="0"/>
              <a:t>Here are seven of the specific security issues Gartner says customers should raise with vendors before selecting a cloud vendor.</a:t>
            </a:r>
          </a:p>
          <a:p>
            <a:endParaRPr lang="en-GB" dirty="0" smtClean="0"/>
          </a:p>
          <a:p>
            <a:pPr marL="228600" indent="-228600">
              <a:buAutoNum type="arabicPeriod"/>
            </a:pPr>
            <a:r>
              <a:rPr lang="en-GB" dirty="0" smtClean="0"/>
              <a:t>Privileged user access. Sensitive data processed outside the enterprise brings with it an inherent level of risk, because outsourced services bypass the "physical, logical and personnel controls" IT shops exert over in-house programs. Get as much information as you can about the people who manage your data. "Ask providers to supply specific information on the hiring and oversight of privileged administrators, and the controls over their access," Gartner says.</a:t>
            </a:r>
          </a:p>
          <a:p>
            <a:pPr marL="0" indent="0">
              <a:buNone/>
            </a:pPr>
            <a:endParaRPr lang="en-GB" dirty="0" smtClean="0"/>
          </a:p>
          <a:p>
            <a:r>
              <a:rPr lang="en-GB" dirty="0" smtClean="0"/>
              <a:t>2. Regulatory compliance. Customers are ultimately responsible for the security and integrity of their own data, even when it is held by a service provider. Traditional service providers are subjected to external audits and security certifications. Cloud computing providers who refuse to undergo this scrutiny are "signalling that customers can only use them for the most trivial functions," according to Gartner.</a:t>
            </a:r>
          </a:p>
          <a:p>
            <a:endParaRPr lang="en-GB" dirty="0" smtClean="0"/>
          </a:p>
          <a:p>
            <a:r>
              <a:rPr lang="en-GB" dirty="0" smtClean="0"/>
              <a:t>3. Data location. When you use the cloud, you probably won't know exactly where your data is hosted. In fact, you might not even know what country it will be stored in. Ask providers if they will commit to storing and processing data in specific jurisdictions, and whether they will make a contractual commitment to obey local privacy requirements on behalf of their customers, Gartner advises.</a:t>
            </a:r>
          </a:p>
          <a:p>
            <a:endParaRPr lang="en-GB" dirty="0" smtClean="0"/>
          </a:p>
          <a:p>
            <a:r>
              <a:rPr lang="en-GB" dirty="0" smtClean="0"/>
              <a:t>4. Data segregation. Data in the cloud is typically in a shared environment alongside data from other customers. </a:t>
            </a:r>
            <a:r>
              <a:rPr lang="en-GB" dirty="0" smtClean="0">
                <a:hlinkClick r:id="rId3"/>
              </a:rPr>
              <a:t>Encryption</a:t>
            </a:r>
            <a:r>
              <a:rPr lang="en-GB" dirty="0" smtClean="0"/>
              <a:t> is effective but isn't a cure-all. "Find out what is done to segregate data at rest," Gartner advises. The cloud provider should provide evidence that encryption schemes were designed and tested by experienced specialists. "Encryption accidents can make data totally unusable, and even normal encryption can complicate availability," Gartner says.</a:t>
            </a:r>
          </a:p>
          <a:p>
            <a:endParaRPr lang="en-GB" dirty="0" smtClean="0"/>
          </a:p>
          <a:p>
            <a:r>
              <a:rPr lang="en-GB" dirty="0" smtClean="0"/>
              <a:t>5. Recovery. Even if you don't know where your data is, a cloud provider should tell you what will happen to your data and service in case of a </a:t>
            </a:r>
            <a:r>
              <a:rPr lang="en-GB" dirty="0" smtClean="0">
                <a:hlinkClick r:id="rId4"/>
              </a:rPr>
              <a:t>disaster</a:t>
            </a:r>
            <a:r>
              <a:rPr lang="en-GB" dirty="0" smtClean="0"/>
              <a:t>. "Any offering that does not replicate the data and application infrastructure across multiple sites is vulnerable to a total failure," Gartner says. Ask your provider if it has "the ability to do a complete restoration, and how long it will take.“</a:t>
            </a:r>
          </a:p>
          <a:p>
            <a:endParaRPr lang="en-GB" dirty="0" smtClean="0"/>
          </a:p>
          <a:p>
            <a:r>
              <a:rPr lang="en-GB" dirty="0" smtClean="0"/>
              <a:t>6. Investigative support. Investigating inappropriate or illegal activity may be impossible in cloud computing, Gartner warns. "Cloud services are especially difficult to investigate, because logging and data for multiple customers may be co-located and may also be spread across an ever-changing set of hosts and data </a:t>
            </a:r>
            <a:r>
              <a:rPr lang="en-GB" dirty="0" err="1" smtClean="0"/>
              <a:t>centers</a:t>
            </a:r>
            <a:r>
              <a:rPr lang="en-GB" dirty="0" smtClean="0"/>
              <a:t>. If you cannot get a contractual commitment to support specific forms of investigation, along with evidence that the vendor has already successfully supported such activities, then your only safe assumption is that investigation and discovery requests will be impossible.“</a:t>
            </a:r>
          </a:p>
          <a:p>
            <a:endParaRPr lang="en-GB" dirty="0" smtClean="0"/>
          </a:p>
          <a:p>
            <a:r>
              <a:rPr lang="en-GB" dirty="0" smtClean="0"/>
              <a:t>7. Long-term viability. Ideally, your cloud computing provider will never go broke or get </a:t>
            </a:r>
            <a:r>
              <a:rPr lang="en-GB" dirty="0" smtClean="0">
                <a:hlinkClick r:id="rId5"/>
              </a:rPr>
              <a:t>acquired</a:t>
            </a:r>
            <a:r>
              <a:rPr lang="en-GB" dirty="0" smtClean="0"/>
              <a:t> and swallowed up by a larger company. But you must be sure your data will remain available even after such an event. "Ask potential providers how you would get your data back and if it would be in a format that you could import into a replacement application," Gartner says.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60</a:t>
            </a:fld>
            <a:endParaRPr lang="sv-SE"/>
          </a:p>
        </p:txBody>
      </p:sp>
    </p:spTree>
    <p:extLst>
      <p:ext uri="{BB962C8B-B14F-4D97-AF65-F5344CB8AC3E}">
        <p14:creationId xmlns:p14="http://schemas.microsoft.com/office/powerpoint/2010/main" val="1689172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Gartner – ‘Assessing the Security Risks of Cloud Computing’ report.</a:t>
            </a:r>
          </a:p>
          <a:p>
            <a:endParaRPr lang="en-GB" dirty="0" smtClean="0"/>
          </a:p>
          <a:p>
            <a:r>
              <a:rPr lang="en-GB" dirty="0" smtClean="0"/>
              <a:t>Here are seven of the specific security issues Gartner says customers should raise with vendors before selecting a cloud vendor.</a:t>
            </a:r>
          </a:p>
          <a:p>
            <a:endParaRPr lang="en-GB" dirty="0" smtClean="0"/>
          </a:p>
          <a:p>
            <a:pPr marL="228600" indent="-228600">
              <a:buAutoNum type="arabicPeriod"/>
            </a:pPr>
            <a:r>
              <a:rPr lang="en-GB" dirty="0" smtClean="0"/>
              <a:t>Privileged user access. Sensitive data processed outside the enterprise brings with it an inherent level of risk, because outsourced services bypass the "physical, logical and personnel controls" IT shops exert over in-house programs. Get as much information as you can about the people who manage your data. "Ask providers to supply specific information on the hiring and oversight of privileged administrators, and the controls over their access," Gartner says.</a:t>
            </a:r>
          </a:p>
          <a:p>
            <a:pPr marL="0" indent="0">
              <a:buNone/>
            </a:pPr>
            <a:endParaRPr lang="en-GB" dirty="0" smtClean="0"/>
          </a:p>
          <a:p>
            <a:r>
              <a:rPr lang="en-GB" dirty="0" smtClean="0"/>
              <a:t>2. Regulatory compliance. Customers are ultimately responsible for the security and integrity of their own data, even when it is held by a service provider. Traditional service providers are subjected to external audits and security certifications. Cloud computing providers who refuse to undergo this scrutiny are "signalling that customers can only use them for the most trivial functions," according to Gartner.</a:t>
            </a:r>
          </a:p>
          <a:p>
            <a:endParaRPr lang="en-GB" dirty="0" smtClean="0"/>
          </a:p>
          <a:p>
            <a:r>
              <a:rPr lang="en-GB" dirty="0" smtClean="0"/>
              <a:t>3. Data location. When you use the cloud, you probably won't know exactly where your data is hosted. In fact, you might not even know what country it will be stored in. Ask providers if they will commit to storing and processing data in specific jurisdictions, and whether they will make a contractual commitment to obey local privacy requirements on behalf of their customers, Gartner advises.</a:t>
            </a:r>
          </a:p>
          <a:p>
            <a:endParaRPr lang="en-GB" dirty="0" smtClean="0"/>
          </a:p>
          <a:p>
            <a:r>
              <a:rPr lang="en-GB" dirty="0" smtClean="0"/>
              <a:t>4. Data segregation. Data in the cloud is typically in a shared environment alongside data from other customers. </a:t>
            </a:r>
            <a:r>
              <a:rPr lang="en-GB" dirty="0" smtClean="0">
                <a:hlinkClick r:id="rId3"/>
              </a:rPr>
              <a:t>Encryption</a:t>
            </a:r>
            <a:r>
              <a:rPr lang="en-GB" dirty="0" smtClean="0"/>
              <a:t> is effective but isn't a cure-all. "Find out what is done to segregate data at rest," Gartner advises. The cloud provider should provide evidence that encryption schemes were designed and tested by experienced specialists. "Encryption accidents can make data totally unusable, and even normal encryption can complicate availability," Gartner says.</a:t>
            </a:r>
          </a:p>
          <a:p>
            <a:endParaRPr lang="en-GB" dirty="0" smtClean="0"/>
          </a:p>
          <a:p>
            <a:r>
              <a:rPr lang="en-GB" dirty="0" smtClean="0"/>
              <a:t>5. Recovery. Even if you don't know where your data is, a cloud provider should tell you what will happen to your data and service in case of a </a:t>
            </a:r>
            <a:r>
              <a:rPr lang="en-GB" dirty="0" smtClean="0">
                <a:hlinkClick r:id="rId4"/>
              </a:rPr>
              <a:t>disaster</a:t>
            </a:r>
            <a:r>
              <a:rPr lang="en-GB" dirty="0" smtClean="0"/>
              <a:t>. "Any offering that does not replicate the data and application infrastructure across multiple sites is vulnerable to a total failure," Gartner says. Ask your provider if it has "the ability to do a complete restoration, and how long it will take.“</a:t>
            </a:r>
          </a:p>
          <a:p>
            <a:endParaRPr lang="en-GB" dirty="0" smtClean="0"/>
          </a:p>
          <a:p>
            <a:r>
              <a:rPr lang="en-GB" dirty="0" smtClean="0"/>
              <a:t>6. Investigative support. Investigating inappropriate or illegal activity may be impossible in cloud computing, Gartner warns. "Cloud services are especially difficult to investigate, because logging and data for multiple customers may be co-located and may also be spread across an ever-changing set of hosts and data </a:t>
            </a:r>
            <a:r>
              <a:rPr lang="en-GB" dirty="0" err="1" smtClean="0"/>
              <a:t>centers</a:t>
            </a:r>
            <a:r>
              <a:rPr lang="en-GB" dirty="0" smtClean="0"/>
              <a:t>. If you cannot get a contractual commitment to support specific forms of investigation, along with evidence that the vendor has already successfully supported such activities, then your only safe assumption is that investigation and discovery requests will be impossible.“</a:t>
            </a:r>
          </a:p>
          <a:p>
            <a:endParaRPr lang="en-GB" dirty="0" smtClean="0"/>
          </a:p>
          <a:p>
            <a:r>
              <a:rPr lang="en-GB" dirty="0" smtClean="0"/>
              <a:t>7. Long-term viability. Ideally, your cloud computing provider will never go broke or get </a:t>
            </a:r>
            <a:r>
              <a:rPr lang="en-GB" dirty="0" smtClean="0">
                <a:hlinkClick r:id="rId5"/>
              </a:rPr>
              <a:t>acquired</a:t>
            </a:r>
            <a:r>
              <a:rPr lang="en-GB" dirty="0" smtClean="0"/>
              <a:t> and swallowed up by a larger company. But you must be sure your data will remain available even after such an event. "Ask potential providers how you would get your data back and if it would be in a format that you could import into a replacement application," Gartner says.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61</a:t>
            </a:fld>
            <a:endParaRPr lang="sv-SE"/>
          </a:p>
        </p:txBody>
      </p:sp>
    </p:spTree>
    <p:extLst>
      <p:ext uri="{BB962C8B-B14F-4D97-AF65-F5344CB8AC3E}">
        <p14:creationId xmlns:p14="http://schemas.microsoft.com/office/powerpoint/2010/main" val="2357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is on the ‘Shared’ and ‘on-demand’ form of cloud computing. Bespoke and dedicated ‘Private Clouds’ are proprietary</a:t>
            </a:r>
            <a:r>
              <a:rPr lang="en-GB" baseline="0" dirty="0" smtClean="0"/>
              <a:t> and beyond containment for trending effectively as each tends to be unique.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a:t>
            </a:fld>
            <a:endParaRPr lang="sv-SE"/>
          </a:p>
        </p:txBody>
      </p:sp>
    </p:spTree>
    <p:extLst>
      <p:ext uri="{BB962C8B-B14F-4D97-AF65-F5344CB8AC3E}">
        <p14:creationId xmlns:p14="http://schemas.microsoft.com/office/powerpoint/2010/main" val="1017988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Gartner – ‘Assessing the Security Risks of Cloud Computing’ report.</a:t>
            </a:r>
          </a:p>
          <a:p>
            <a:endParaRPr lang="en-GB" dirty="0" smtClean="0"/>
          </a:p>
          <a:p>
            <a:r>
              <a:rPr lang="en-GB" dirty="0" smtClean="0"/>
              <a:t>Here are seven of the specific security issues Gartner says customers should raise with vendors before selecting a cloud vendor.</a:t>
            </a:r>
          </a:p>
          <a:p>
            <a:endParaRPr lang="en-GB" dirty="0" smtClean="0"/>
          </a:p>
          <a:p>
            <a:pPr marL="228600" indent="-228600">
              <a:buAutoNum type="arabicPeriod"/>
            </a:pPr>
            <a:r>
              <a:rPr lang="en-GB" dirty="0" smtClean="0"/>
              <a:t>Privileged user access. Sensitive data processed outside the enterprise brings with it an inherent level of risk, because outsourced services bypass the "physical, logical and personnel controls" IT shops exert over in-house programs. Get as much information as you can about the people who manage your data. "Ask providers to supply specific information on the hiring and oversight of privileged administrators, and the controls over their access," Gartner says.</a:t>
            </a:r>
          </a:p>
          <a:p>
            <a:pPr marL="0" indent="0">
              <a:buNone/>
            </a:pPr>
            <a:endParaRPr lang="en-GB" dirty="0" smtClean="0"/>
          </a:p>
          <a:p>
            <a:r>
              <a:rPr lang="en-GB" dirty="0" smtClean="0"/>
              <a:t>2. Regulatory compliance. Customers are ultimately responsible for the security and integrity of their own data, even when it is held by a service provider. Traditional service providers are subjected to external audits and security certifications. Cloud computing providers who refuse to undergo this scrutiny are "signalling that customers can only use them for the most trivial functions," according to Gartner.</a:t>
            </a:r>
          </a:p>
          <a:p>
            <a:endParaRPr lang="en-GB" dirty="0" smtClean="0"/>
          </a:p>
          <a:p>
            <a:r>
              <a:rPr lang="en-GB" dirty="0" smtClean="0"/>
              <a:t>3. Data location. When you use the cloud, you probably won't know exactly where your data is hosted. In fact, you might not even know what country it will be stored in. Ask providers if they will commit to storing and processing data in specific jurisdictions, and whether they will make a contractual commitment to obey local privacy requirements on behalf of their customers, Gartner advises.</a:t>
            </a:r>
          </a:p>
          <a:p>
            <a:endParaRPr lang="en-GB" dirty="0" smtClean="0"/>
          </a:p>
          <a:p>
            <a:r>
              <a:rPr lang="en-GB" dirty="0" smtClean="0"/>
              <a:t>4. Data segregation. Data in the cloud is typically in a shared environment alongside data from other customers. </a:t>
            </a:r>
            <a:r>
              <a:rPr lang="en-GB" dirty="0" smtClean="0">
                <a:hlinkClick r:id="rId3"/>
              </a:rPr>
              <a:t>Encryption</a:t>
            </a:r>
            <a:r>
              <a:rPr lang="en-GB" dirty="0" smtClean="0"/>
              <a:t> is effective but isn't a cure-all. "Find out what is done to segregate data at rest," Gartner advises. The cloud provider should provide evidence that encryption schemes were designed and tested by experienced specialists. "Encryption accidents can make data totally unusable, and even normal encryption can complicate availability," Gartner says.</a:t>
            </a:r>
          </a:p>
          <a:p>
            <a:endParaRPr lang="en-GB" dirty="0" smtClean="0"/>
          </a:p>
          <a:p>
            <a:r>
              <a:rPr lang="en-GB" dirty="0" smtClean="0"/>
              <a:t>5. Recovery. Even if you don't know where your data is, a cloud provider should tell you what will happen to your data and service in case of a </a:t>
            </a:r>
            <a:r>
              <a:rPr lang="en-GB" dirty="0" smtClean="0">
                <a:hlinkClick r:id="rId4"/>
              </a:rPr>
              <a:t>disaster</a:t>
            </a:r>
            <a:r>
              <a:rPr lang="en-GB" dirty="0" smtClean="0"/>
              <a:t>. "Any offering that does not replicate the data and application infrastructure across multiple sites is vulnerable to a total failure," Gartner says. Ask your provider if it has "the ability to do a complete restoration, and how long it will take.“</a:t>
            </a:r>
          </a:p>
          <a:p>
            <a:endParaRPr lang="en-GB" dirty="0" smtClean="0"/>
          </a:p>
          <a:p>
            <a:r>
              <a:rPr lang="en-GB" dirty="0" smtClean="0"/>
              <a:t>6. Investigative support. Investigating inappropriate or illegal activity may be impossible in cloud computing, Gartner warns. "Cloud services are especially difficult to investigate, because logging and data for multiple customers may be co-located and may also be spread across an ever-changing set of hosts and data </a:t>
            </a:r>
            <a:r>
              <a:rPr lang="en-GB" dirty="0" err="1" smtClean="0"/>
              <a:t>centers</a:t>
            </a:r>
            <a:r>
              <a:rPr lang="en-GB" dirty="0" smtClean="0"/>
              <a:t>. If you cannot get a contractual commitment to support specific forms of investigation, along with evidence that the vendor has already successfully supported such activities, then your only safe assumption is that investigation and discovery requests will be impossible.“</a:t>
            </a:r>
          </a:p>
          <a:p>
            <a:endParaRPr lang="en-GB" dirty="0" smtClean="0"/>
          </a:p>
          <a:p>
            <a:r>
              <a:rPr lang="en-GB" dirty="0" smtClean="0"/>
              <a:t>7. Long-term viability. Ideally, your cloud computing provider will never go broke or get </a:t>
            </a:r>
            <a:r>
              <a:rPr lang="en-GB" dirty="0" smtClean="0">
                <a:hlinkClick r:id="rId5"/>
              </a:rPr>
              <a:t>acquired</a:t>
            </a:r>
            <a:r>
              <a:rPr lang="en-GB" dirty="0" smtClean="0"/>
              <a:t> and swallowed up by a larger company. But you must be sure your data will remain available even after such an event. "Ask potential providers how you would get your data back and if it would be in a format that you could import into a replacement application," Gartner says.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62</a:t>
            </a:fld>
            <a:endParaRPr lang="sv-SE"/>
          </a:p>
        </p:txBody>
      </p:sp>
    </p:spTree>
    <p:extLst>
      <p:ext uri="{BB962C8B-B14F-4D97-AF65-F5344CB8AC3E}">
        <p14:creationId xmlns:p14="http://schemas.microsoft.com/office/powerpoint/2010/main" val="620095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only realise the true value of Cloud if you can engage the ‘Service Tail’. To do</a:t>
            </a:r>
            <a:r>
              <a:rPr lang="en-GB" baseline="0" dirty="0" smtClean="0"/>
              <a:t> so you have to achieve the holy grail of DEEP trust.</a:t>
            </a:r>
          </a:p>
          <a:p>
            <a:endParaRPr lang="en-GB" baseline="0" dirty="0" smtClean="0"/>
          </a:p>
          <a:p>
            <a:r>
              <a:rPr lang="en-GB" baseline="0" dirty="0" smtClean="0"/>
              <a:t>Trust not just in technical competency but in an understanding of your customers business and objectives. </a:t>
            </a:r>
          </a:p>
          <a:p>
            <a:endParaRPr lang="en-GB" baseline="0" dirty="0" smtClean="0"/>
          </a:p>
          <a:p>
            <a:r>
              <a:rPr lang="en-GB" baseline="0" dirty="0" smtClean="0"/>
              <a:t>Sometimes the truth can hurt but honesty is the key to the door. An open and frank engagement forms a sound platform for successful delivery, and there is nothing like success to foster trust.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63</a:t>
            </a:fld>
            <a:endParaRPr lang="sv-SE"/>
          </a:p>
        </p:txBody>
      </p:sp>
    </p:spTree>
    <p:extLst>
      <p:ext uri="{BB962C8B-B14F-4D97-AF65-F5344CB8AC3E}">
        <p14:creationId xmlns:p14="http://schemas.microsoft.com/office/powerpoint/2010/main" val="178791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spcAft>
                <a:spcPts val="333"/>
              </a:spcAft>
              <a:defRPr/>
            </a:pPr>
            <a:r>
              <a:rPr lang="en-US" dirty="0" smtClean="0"/>
              <a:t>Microsoft provides transparency</a:t>
            </a:r>
            <a:r>
              <a:rPr lang="en-US" baseline="0" dirty="0" smtClean="0"/>
              <a:t> for customers to evaluate service to meet their regulatory and compliance needs… The customer is responsible to evaluate the service and decides how to meet requirements. </a:t>
            </a:r>
            <a:endParaRPr lang="en-US" dirty="0" smtClean="0"/>
          </a:p>
          <a:p>
            <a:pPr defTabSz="914313">
              <a:spcAft>
                <a:spcPts val="333"/>
              </a:spcAft>
              <a:defRPr/>
            </a:pPr>
            <a:endParaRPr lang="en-US" dirty="0" smtClean="0"/>
          </a:p>
          <a:p>
            <a:pPr defTabSz="914313">
              <a:spcAft>
                <a:spcPts val="333"/>
              </a:spcAft>
              <a:defRPr/>
            </a:pPr>
            <a:r>
              <a:rPr lang="en-US" dirty="0" smtClean="0"/>
              <a:t>Customers almost always start with insisting that</a:t>
            </a:r>
            <a:r>
              <a:rPr lang="en-US" baseline="0" dirty="0" smtClean="0"/>
              <a:t> they need to perform audits of Microsoft themselves. First, customer audits do not scale. We provide services to thousands of customers and we could not scale to handle audits by each customer. We also believe that our customers gain more value through the independent third parties that we leverage to produce in depth and comprehensive audits of our services. With ISO 27001 we believe that our customers get both the depth and breadth perspective on our environment and practices. In addition, we also believe that this leads to better security both through interaction with top talent from companies like Deloitte and BSI but also by limiting the details of our practices to as few as people as possible.</a:t>
            </a:r>
            <a:endParaRPr lang="en-US" dirty="0" smtClean="0"/>
          </a:p>
          <a:p>
            <a:endParaRPr lang="en-US" dirty="0" smtClean="0"/>
          </a:p>
          <a:p>
            <a:endParaRPr lang="en-US" dirty="0" smtClean="0"/>
          </a:p>
          <a:p>
            <a:pPr defTabSz="1218870">
              <a:defRPr/>
            </a:pPr>
            <a:r>
              <a:rPr lang="en-US" dirty="0" smtClean="0"/>
              <a:t>The internal Microsoft compliance team is responsible for auditing, monitoring, managing, and closing audit issues. Therefore, the team periodically conducts assessments of people, processes, and technology controls to assess operational effectiveness.</a:t>
            </a:r>
          </a:p>
          <a:p>
            <a:endParaRPr lang="en-US" dirty="0" smtClean="0"/>
          </a:p>
          <a:p>
            <a:r>
              <a:rPr lang="en-US" b="1" dirty="0" smtClean="0"/>
              <a:t>Independent Certification</a:t>
            </a:r>
          </a:p>
          <a:p>
            <a:endParaRPr lang="en-US" b="1" dirty="0" smtClean="0"/>
          </a:p>
          <a:p>
            <a:r>
              <a:rPr lang="en-US" dirty="0" smtClean="0"/>
              <a:t>In addition to internal assessment as described above, the Microsoft Online Services organization undergoes various independent third-party compliance audits to provide a greater level of assurance to our customers. Such independent, objective audits may also help satisfy customers’ legal, regulatory, and compliance obligations.</a:t>
            </a:r>
          </a:p>
          <a:p>
            <a:endParaRPr lang="en-US" b="1" dirty="0" smtClean="0"/>
          </a:p>
          <a:p>
            <a:r>
              <a:rPr lang="en-US" b="1" dirty="0" smtClean="0"/>
              <a:t>Demonstrating Compliance</a:t>
            </a:r>
          </a:p>
          <a:p>
            <a:endParaRPr lang="en-US" b="1" dirty="0" smtClean="0"/>
          </a:p>
          <a:p>
            <a:r>
              <a:rPr lang="en-US" dirty="0" smtClean="0">
                <a:effectLst/>
              </a:rPr>
              <a:t>There are a number of ways to demonstrate standards compliance. </a:t>
            </a:r>
            <a:r>
              <a:rPr lang="en-US" dirty="0" smtClean="0"/>
              <a:t>The Microsoft strategy is to undergo independent unbiased third-party compliance audits and certifications of Online Services to validate control design and operational effectiveness, from service development to physical deployment of infrastructure and operations. This third-party assurance enables our customers not only to be confident about the security of the Business Productivity Online Suite services, but in some cases it also enables them to satisfy their own legal, regulatory, and compliance obligations. </a:t>
            </a:r>
          </a:p>
          <a:p>
            <a:endParaRPr lang="en-US" dirty="0" smtClean="0"/>
          </a:p>
          <a:p>
            <a:r>
              <a:rPr lang="en-US" dirty="0" smtClean="0"/>
              <a:t>These third-party audits also save customers money by eliminating the need for customers to conduct their own audits, while at the same time providing a better control validation of Business Productivity Online Suite services via an independent third-party entity.</a:t>
            </a:r>
          </a:p>
          <a:p>
            <a:endParaRPr lang="en-US" dirty="0" smtClean="0"/>
          </a:p>
          <a:p>
            <a:r>
              <a:rPr lang="en-US" b="1" dirty="0" smtClean="0"/>
              <a:t>Can Microsoft Make Me Compliant?</a:t>
            </a:r>
            <a:endParaRPr lang="en-US" dirty="0" smtClean="0"/>
          </a:p>
          <a:p>
            <a:r>
              <a:rPr lang="en-US" dirty="0" smtClean="0"/>
              <a:t>Microsoft uses a framework-based approach to managing compliance-related controls, which enables our staff to plan, deliver, operate, and manage a customer’s compliance requirements.</a:t>
            </a:r>
          </a:p>
          <a:p>
            <a:endParaRPr lang="en-US" dirty="0" smtClean="0"/>
          </a:p>
          <a:p>
            <a:r>
              <a:rPr lang="en-US" dirty="0" smtClean="0"/>
              <a:t>Microsoft Online Services undergoes multiple third-party compliance audits annually to provide customers with a greater level of confidence. These independent audits can help customers satisfy legal, regulatory, and compliance obligations and can save them money through reduction in their audit costs.</a:t>
            </a:r>
          </a:p>
          <a:p>
            <a:endParaRPr lang="en-US" dirty="0" smtClean="0"/>
          </a:p>
          <a:p>
            <a:r>
              <a:rPr lang="en-US" dirty="0" smtClean="0"/>
              <a:t>Even though Microsoft Online Services certified to meet exacting standards– customers are responsible to ensure their own compliance with applicable policies, practices, and regulations. Microsoft does not claim and</a:t>
            </a:r>
            <a:r>
              <a:rPr lang="en-US" baseline="0" dirty="0" smtClean="0"/>
              <a:t> </a:t>
            </a:r>
            <a:r>
              <a:rPr lang="en-US" dirty="0" smtClean="0"/>
              <a:t>is not responsible for providing these certifications or to comply/not comply with these certifications on behalf of the customer.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2F0EF5-4770-4EDF-BDEA-504E8036E44D}" type="slidenum">
              <a:rPr lang="en-US" smtClean="0"/>
              <a:t>64</a:t>
            </a:fld>
            <a:endParaRPr lang="en-US" dirty="0"/>
          </a:p>
        </p:txBody>
      </p:sp>
    </p:spTree>
    <p:extLst>
      <p:ext uri="{BB962C8B-B14F-4D97-AF65-F5344CB8AC3E}">
        <p14:creationId xmlns:p14="http://schemas.microsoft.com/office/powerpoint/2010/main" val="2730103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follow this process you will not go wrong.</a:t>
            </a:r>
          </a:p>
          <a:p>
            <a:endParaRPr lang="en-GB" dirty="0" smtClean="0"/>
          </a:p>
          <a:p>
            <a:r>
              <a:rPr lang="en-GB" dirty="0" smtClean="0"/>
              <a:t>Use the tool, and impress the client</a:t>
            </a:r>
            <a:r>
              <a:rPr lang="en-GB" baseline="0" dirty="0" smtClean="0"/>
              <a:t>, its billable and gets everyone onto a baseline for discussion.</a:t>
            </a:r>
          </a:p>
          <a:p>
            <a:endParaRPr lang="en-GB" baseline="0" dirty="0" smtClean="0"/>
          </a:p>
          <a:p>
            <a:r>
              <a:rPr lang="en-GB" baseline="0" dirty="0" smtClean="0"/>
              <a:t>Identify what your strengths are and stick to them. Partner to do the rest and enjoy building a trusted network of partner companies that can help you accelerate into future projects with conviction and the confidence of customers (back to the key trust point).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65</a:t>
            </a:fld>
            <a:endParaRPr lang="sv-SE"/>
          </a:p>
        </p:txBody>
      </p:sp>
    </p:spTree>
    <p:extLst>
      <p:ext uri="{BB962C8B-B14F-4D97-AF65-F5344CB8AC3E}">
        <p14:creationId xmlns:p14="http://schemas.microsoft.com/office/powerpoint/2010/main" val="2121273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Microsoft Security Assessment Tool is not a cloud specific tool. What it does is provide a valuable base lining</a:t>
            </a:r>
            <a:r>
              <a:rPr lang="en-GB" baseline="0" dirty="0" smtClean="0"/>
              <a:t> exercise for organisations BEFORE they move to the cloud.</a:t>
            </a:r>
            <a:r>
              <a:rPr lang="en-GB" dirty="0" smtClean="0"/>
              <a:t>  </a:t>
            </a:r>
          </a:p>
          <a:p>
            <a:endParaRPr lang="en-GB" dirty="0" smtClean="0"/>
          </a:p>
          <a:p>
            <a:r>
              <a:rPr lang="en-GB" dirty="0" smtClean="0"/>
              <a:t>When</a:t>
            </a:r>
            <a:r>
              <a:rPr lang="en-GB" baseline="0" dirty="0" smtClean="0"/>
              <a:t> you start talking cloud to clients and the security barriers start going up, it is useful to have a direct comparison with what the organisation is currently operating under. Often Cloud can deliver better than existing security and if not then it provides a clear demarcation line for negotiation with the cloud provider.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66</a:t>
            </a:fld>
            <a:endParaRPr lang="sv-SE"/>
          </a:p>
        </p:txBody>
      </p:sp>
    </p:spTree>
    <p:extLst>
      <p:ext uri="{BB962C8B-B14F-4D97-AF65-F5344CB8AC3E}">
        <p14:creationId xmlns:p14="http://schemas.microsoft.com/office/powerpoint/2010/main" val="3367417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still need to ride the bike!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68</a:t>
            </a:fld>
            <a:endParaRPr lang="sv-SE"/>
          </a:p>
        </p:txBody>
      </p:sp>
    </p:spTree>
    <p:extLst>
      <p:ext uri="{BB962C8B-B14F-4D97-AF65-F5344CB8AC3E}">
        <p14:creationId xmlns:p14="http://schemas.microsoft.com/office/powerpoint/2010/main" val="13889199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Coud</a:t>
            </a:r>
            <a:r>
              <a:rPr lang="en-GB" dirty="0" smtClean="0"/>
              <a:t>, MPN and its competencies give you greater visibility of  who can really do what.</a:t>
            </a:r>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69</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70</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526149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71</a:t>
            </a:fld>
            <a:endParaRPr lang="sv-SE"/>
          </a:p>
        </p:txBody>
      </p:sp>
    </p:spTree>
    <p:extLst>
      <p:ext uri="{BB962C8B-B14F-4D97-AF65-F5344CB8AC3E}">
        <p14:creationId xmlns:p14="http://schemas.microsoft.com/office/powerpoint/2010/main" val="395693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7</a:t>
            </a:fld>
            <a:endParaRPr lang="sv-SE"/>
          </a:p>
        </p:txBody>
      </p:sp>
    </p:spTree>
    <p:extLst>
      <p:ext uri="{BB962C8B-B14F-4D97-AF65-F5344CB8AC3E}">
        <p14:creationId xmlns:p14="http://schemas.microsoft.com/office/powerpoint/2010/main" val="71562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don’t need to be an Einstein</a:t>
            </a:r>
            <a:r>
              <a:rPr lang="en-GB" baseline="0" dirty="0" smtClean="0"/>
              <a:t> to realise the benefits that Cloud Computing offers and the change it is manifesting not just on the way we view technology but the strategic impacts it is having deep into organisational strategic thinking.</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8</a:t>
            </a:fld>
            <a:endParaRPr lang="sv-SE"/>
          </a:p>
        </p:txBody>
      </p:sp>
    </p:spTree>
    <p:extLst>
      <p:ext uri="{BB962C8B-B14F-4D97-AF65-F5344CB8AC3E}">
        <p14:creationId xmlns:p14="http://schemas.microsoft.com/office/powerpoint/2010/main" val="40971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Security threats are a top of mind challenge for today’s organizations. </a:t>
            </a:r>
          </a:p>
          <a:p>
            <a:pPr lvl="0"/>
            <a:endParaRPr lang="en-US" dirty="0" smtClean="0"/>
          </a:p>
          <a:p>
            <a:pPr marL="174913" indent="-174913">
              <a:buFont typeface="Arial" pitchFamily="34" charset="0"/>
              <a:buChar char="•"/>
            </a:pPr>
            <a:r>
              <a:rPr lang="en-US" dirty="0" smtClean="0"/>
              <a:t>Security attacks continue to be top news today, namely because when an organization is attacked, it usually means customers’ data have been compromised.</a:t>
            </a:r>
          </a:p>
          <a:p>
            <a:pPr marL="174913" indent="-174913">
              <a:buFont typeface="Arial" pitchFamily="34" charset="0"/>
              <a:buChar char="•"/>
            </a:pPr>
            <a:r>
              <a:rPr lang="en-US" dirty="0" smtClean="0"/>
              <a:t>Threat landscape and attacker motivations have evolved over the past 20+ years. In the past, hackers were motivated by personal fame and bragging rights. Today, Cyber attacks have become big business. We now find experts and specialists that focus on large hacking efforts gaining access to sensitive data that they can sell on the black market. We are also seeing </a:t>
            </a:r>
            <a:r>
              <a:rPr lang="en-US" dirty="0" err="1" smtClean="0"/>
              <a:t>CyberSpy</a:t>
            </a:r>
            <a:r>
              <a:rPr lang="en-US" dirty="0" smtClean="0"/>
              <a:t> Specialist with national interests at stake.  </a:t>
            </a:r>
          </a:p>
          <a:p>
            <a:pPr marL="174913" indent="-174913">
              <a:buFont typeface="Arial" pitchFamily="34" charset="0"/>
              <a:buChar char="•"/>
            </a:pPr>
            <a:r>
              <a:rPr lang="en-US" dirty="0" smtClean="0"/>
              <a:t>And their attacks are getting more sophisticated with attackers targeting every layer in the stack –  including users.</a:t>
            </a:r>
          </a:p>
          <a:p>
            <a:endParaRPr lang="en-US" dirty="0"/>
          </a:p>
        </p:txBody>
      </p:sp>
      <p:sp>
        <p:nvSpPr>
          <p:cNvPr id="4" name="Slide Number Placeholder 3"/>
          <p:cNvSpPr>
            <a:spLocks noGrp="1"/>
          </p:cNvSpPr>
          <p:nvPr>
            <p:ph type="sldNum" sz="quarter" idx="10"/>
          </p:nvPr>
        </p:nvSpPr>
        <p:spPr/>
        <p:txBody>
          <a:bodyPr/>
          <a:lstStyle/>
          <a:p>
            <a:fld id="{0287B097-C514-4728-9B07-57166CD2BB33}" type="slidenum">
              <a:rPr lang="en-US" smtClean="0">
                <a:solidFill>
                  <a:prstClr val="black"/>
                </a:solidFill>
              </a:rPr>
              <a:pPr/>
              <a:t>9</a:t>
            </a:fld>
            <a:endParaRPr lang="en-US">
              <a:solidFill>
                <a:prstClr val="black"/>
              </a:solidFill>
            </a:endParaRPr>
          </a:p>
        </p:txBody>
      </p:sp>
      <p:sp>
        <p:nvSpPr>
          <p:cNvPr id="7" name="TextBox 6"/>
          <p:cNvSpPr txBox="1"/>
          <p:nvPr/>
        </p:nvSpPr>
        <p:spPr>
          <a:xfrm>
            <a:off x="4495801" y="152400"/>
            <a:ext cx="1898801" cy="263476"/>
          </a:xfrm>
          <a:prstGeom prst="rect">
            <a:avLst/>
          </a:prstGeom>
          <a:noFill/>
        </p:spPr>
        <p:txBody>
          <a:bodyPr wrap="none" lIns="93287" tIns="46644" rIns="93287" bIns="46644" rtlCol="0">
            <a:spAutoFit/>
          </a:bodyPr>
          <a:lstStyle/>
          <a:p>
            <a:pPr defTabSz="932793"/>
            <a:r>
              <a:rPr lang="en-US" sz="1100" dirty="0">
                <a:solidFill>
                  <a:prstClr val="black"/>
                </a:solidFill>
              </a:rPr>
              <a:t>NDA   - Microsoft Confidential</a:t>
            </a:r>
          </a:p>
        </p:txBody>
      </p:sp>
      <p:sp>
        <p:nvSpPr>
          <p:cNvPr id="8" name="TextBox 7"/>
          <p:cNvSpPr txBox="1"/>
          <p:nvPr/>
        </p:nvSpPr>
        <p:spPr>
          <a:xfrm>
            <a:off x="304801" y="152400"/>
            <a:ext cx="2216195" cy="263476"/>
          </a:xfrm>
          <a:prstGeom prst="rect">
            <a:avLst/>
          </a:prstGeom>
          <a:noFill/>
        </p:spPr>
        <p:txBody>
          <a:bodyPr wrap="none" lIns="93287" tIns="46644" rIns="93287" bIns="46644" rtlCol="0">
            <a:spAutoFit/>
          </a:bodyPr>
          <a:lstStyle/>
          <a:p>
            <a:pPr defTabSz="932793"/>
            <a:r>
              <a:rPr lang="en-US" sz="1100" dirty="0">
                <a:solidFill>
                  <a:prstClr val="black"/>
                </a:solidFill>
              </a:rPr>
              <a:t>Microsoft Security Strategy Briefing</a:t>
            </a:r>
          </a:p>
        </p:txBody>
      </p:sp>
    </p:spTree>
    <p:extLst>
      <p:ext uri="{BB962C8B-B14F-4D97-AF65-F5344CB8AC3E}">
        <p14:creationId xmlns:p14="http://schemas.microsoft.com/office/powerpoint/2010/main" val="14793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FACT – Security IS the principle up front and central issue on customers minds.</a:t>
            </a:r>
          </a:p>
          <a:p>
            <a:endParaRPr lang="en-GB" baseline="0" dirty="0" smtClean="0"/>
          </a:p>
          <a:p>
            <a:r>
              <a:rPr lang="en-GB" baseline="0" dirty="0" smtClean="0"/>
              <a:t>All the other issues are largely diffused once the Security issue has been addressed.</a:t>
            </a:r>
          </a:p>
          <a:p>
            <a:endParaRPr lang="en-GB" baseline="0" dirty="0" smtClean="0"/>
          </a:p>
          <a:p>
            <a:r>
              <a:rPr lang="en-GB" baseline="0" dirty="0" smtClean="0"/>
              <a:t>But what does it actually mean in our customers </a:t>
            </a:r>
            <a:endParaRPr lang="en-GB"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10</a:t>
            </a:fld>
            <a:endParaRPr lang="sv-SE"/>
          </a:p>
        </p:txBody>
      </p:sp>
    </p:spTree>
    <p:extLst>
      <p:ext uri="{BB962C8B-B14F-4D97-AF65-F5344CB8AC3E}">
        <p14:creationId xmlns:p14="http://schemas.microsoft.com/office/powerpoint/2010/main" val="118312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6567445-64F6-4ECD-9BC8-0A953C4FA525}"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010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1F98350-1EF5-45B4-A479-29AF73E2AD27}"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29694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49375"/>
            <a:ext cx="6019800"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08135E9D-B328-4CAC-B65F-D579B927CF8F}"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95725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2279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64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686873-3E65-4025-B20F-78625709802C}" type="datetimeFigureOut">
              <a:rPr lang="en-US"/>
              <a:pPr>
                <a:defRPr/>
              </a:pPr>
              <a:t>3/25/2013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C151138-A74A-45CF-93A7-7BB1A6BFA6B0}" type="slidenum">
              <a:rPr lang="en-US"/>
              <a:pPr>
                <a:defRPr/>
              </a:pPr>
              <a:t>‹#›</a:t>
            </a:fld>
            <a:endParaRPr lang="en-US"/>
          </a:p>
        </p:txBody>
      </p:sp>
    </p:spTree>
    <p:extLst>
      <p:ext uri="{BB962C8B-B14F-4D97-AF65-F5344CB8AC3E}">
        <p14:creationId xmlns:p14="http://schemas.microsoft.com/office/powerpoint/2010/main" val="170279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35D07A-4EEF-4FDB-8CB3-3F3C7F5782DB}" type="datetimeFigureOut">
              <a:rPr lang="en-US"/>
              <a:pPr>
                <a:defRPr/>
              </a:pPr>
              <a:t>3/25/2013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23B8B3-B9E6-4D62-BF8C-F37479A892F7}" type="slidenum">
              <a:rPr lang="en-US"/>
              <a:pPr>
                <a:defRPr/>
              </a:pPr>
              <a:t>‹#›</a:t>
            </a:fld>
            <a:endParaRPr lang="en-US"/>
          </a:p>
        </p:txBody>
      </p:sp>
    </p:spTree>
    <p:extLst>
      <p:ext uri="{BB962C8B-B14F-4D97-AF65-F5344CB8AC3E}">
        <p14:creationId xmlns:p14="http://schemas.microsoft.com/office/powerpoint/2010/main" val="107721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05DE5D-171D-4B98-9A6E-9A4F2B359389}" type="datetimeFigureOut">
              <a:rPr lang="en-US"/>
              <a:pPr>
                <a:defRPr/>
              </a:pPr>
              <a:t>3/25/2013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C76C70-3A7B-4528-BC74-FDBC7D09135F}" type="slidenum">
              <a:rPr lang="en-US"/>
              <a:pPr>
                <a:defRPr/>
              </a:pPr>
              <a:t>‹#›</a:t>
            </a:fld>
            <a:endParaRPr lang="en-US"/>
          </a:p>
        </p:txBody>
      </p:sp>
    </p:spTree>
    <p:extLst>
      <p:ext uri="{BB962C8B-B14F-4D97-AF65-F5344CB8AC3E}">
        <p14:creationId xmlns:p14="http://schemas.microsoft.com/office/powerpoint/2010/main" val="3321986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4C8211-1DA3-4157-BE31-6BF5BCAC9AF7}" type="datetimeFigureOut">
              <a:rPr lang="en-US"/>
              <a:pPr>
                <a:defRPr/>
              </a:pPr>
              <a:t>3/25/2013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761057D-7B95-4A5B-BDCD-A9C301FB9623}" type="slidenum">
              <a:rPr lang="en-US"/>
              <a:pPr>
                <a:defRPr/>
              </a:pPr>
              <a:t>‹#›</a:t>
            </a:fld>
            <a:endParaRPr lang="en-US"/>
          </a:p>
        </p:txBody>
      </p:sp>
    </p:spTree>
    <p:extLst>
      <p:ext uri="{BB962C8B-B14F-4D97-AF65-F5344CB8AC3E}">
        <p14:creationId xmlns:p14="http://schemas.microsoft.com/office/powerpoint/2010/main" val="114270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20B933-37B5-4E19-A056-5771BAA93B77}" type="datetimeFigureOut">
              <a:rPr lang="en-US"/>
              <a:pPr>
                <a:defRPr/>
              </a:pPr>
              <a:t>3/25/2013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94CBB31-68F6-40E0-AC5B-974A01C1286B}" type="slidenum">
              <a:rPr lang="en-US"/>
              <a:pPr>
                <a:defRPr/>
              </a:pPr>
              <a:t>‹#›</a:t>
            </a:fld>
            <a:endParaRPr lang="en-US"/>
          </a:p>
        </p:txBody>
      </p:sp>
    </p:spTree>
    <p:extLst>
      <p:ext uri="{BB962C8B-B14F-4D97-AF65-F5344CB8AC3E}">
        <p14:creationId xmlns:p14="http://schemas.microsoft.com/office/powerpoint/2010/main" val="285321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97A6D8-FCDD-47FF-A04F-2A97D48DD415}" type="datetimeFigureOut">
              <a:rPr lang="en-US"/>
              <a:pPr>
                <a:defRPr/>
              </a:pPr>
              <a:t>3/25/2013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79CAD5-7194-403D-8C04-37F172C89321}" type="slidenum">
              <a:rPr lang="en-US"/>
              <a:pPr>
                <a:defRPr/>
              </a:pPr>
              <a:t>‹#›</a:t>
            </a:fld>
            <a:endParaRPr lang="en-US"/>
          </a:p>
        </p:txBody>
      </p:sp>
    </p:spTree>
    <p:extLst>
      <p:ext uri="{BB962C8B-B14F-4D97-AF65-F5344CB8AC3E}">
        <p14:creationId xmlns:p14="http://schemas.microsoft.com/office/powerpoint/2010/main" val="162448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DAAE8B-D796-4BF7-AE1E-854FB783E6AA}" type="datetimeFigureOut">
              <a:rPr lang="en-US"/>
              <a:pPr>
                <a:defRPr/>
              </a:pPr>
              <a:t>3/25/2013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BF671A-9BC0-48A0-B1AE-E57429E02C0D}" type="slidenum">
              <a:rPr lang="en-US"/>
              <a:pPr>
                <a:defRPr/>
              </a:pPr>
              <a:t>‹#›</a:t>
            </a:fld>
            <a:endParaRPr lang="en-US"/>
          </a:p>
        </p:txBody>
      </p:sp>
    </p:spTree>
    <p:extLst>
      <p:ext uri="{BB962C8B-B14F-4D97-AF65-F5344CB8AC3E}">
        <p14:creationId xmlns:p14="http://schemas.microsoft.com/office/powerpoint/2010/main" val="154046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7F199573-A31D-46F1-93F4-385C0565F803}"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1807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AB9EB1-6E35-4FC1-B08F-7ADD1C05825C}" type="datetimeFigureOut">
              <a:rPr lang="en-US"/>
              <a:pPr>
                <a:defRPr/>
              </a:pPr>
              <a:t>3/25/2013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5F762EA-A038-4EA8-8A35-1A3628D1320F}" type="slidenum">
              <a:rPr lang="en-US"/>
              <a:pPr>
                <a:defRPr/>
              </a:pPr>
              <a:t>‹#›</a:t>
            </a:fld>
            <a:endParaRPr lang="en-US"/>
          </a:p>
        </p:txBody>
      </p:sp>
    </p:spTree>
    <p:extLst>
      <p:ext uri="{BB962C8B-B14F-4D97-AF65-F5344CB8AC3E}">
        <p14:creationId xmlns:p14="http://schemas.microsoft.com/office/powerpoint/2010/main" val="321088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A9609F-D773-4BAF-A8BC-CC9F0517773C}" type="datetimeFigureOut">
              <a:rPr lang="en-US"/>
              <a:pPr>
                <a:defRPr/>
              </a:pPr>
              <a:t>3/25/2013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E84D51B-D908-4686-AE18-FE2EE04691DC}" type="slidenum">
              <a:rPr lang="en-US"/>
              <a:pPr>
                <a:defRPr/>
              </a:pPr>
              <a:t>‹#›</a:t>
            </a:fld>
            <a:endParaRPr lang="en-US"/>
          </a:p>
        </p:txBody>
      </p:sp>
    </p:spTree>
    <p:extLst>
      <p:ext uri="{BB962C8B-B14F-4D97-AF65-F5344CB8AC3E}">
        <p14:creationId xmlns:p14="http://schemas.microsoft.com/office/powerpoint/2010/main" val="327085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106805-0CC9-420C-83B1-9B064A73BF9A}" type="datetimeFigureOut">
              <a:rPr lang="en-US"/>
              <a:pPr>
                <a:defRPr/>
              </a:pPr>
              <a:t>3/25/2013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B002F98-6D0B-4E6F-93DC-D3FD4F94139A}" type="slidenum">
              <a:rPr lang="en-US"/>
              <a:pPr>
                <a:defRPr/>
              </a:pPr>
              <a:t>‹#›</a:t>
            </a:fld>
            <a:endParaRPr lang="en-US"/>
          </a:p>
        </p:txBody>
      </p:sp>
    </p:spTree>
    <p:extLst>
      <p:ext uri="{BB962C8B-B14F-4D97-AF65-F5344CB8AC3E}">
        <p14:creationId xmlns:p14="http://schemas.microsoft.com/office/powerpoint/2010/main" val="3175508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F43A5A-6603-4940-9665-9FA4017FBE04}" type="datetimeFigureOut">
              <a:rPr lang="en-US"/>
              <a:pPr>
                <a:defRPr/>
              </a:pPr>
              <a:t>3/25/2013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95E660-D9F9-430C-A9CE-A0E1A8EAE3E2}" type="slidenum">
              <a:rPr lang="en-US"/>
              <a:pPr>
                <a:defRPr/>
              </a:pPr>
              <a:t>‹#›</a:t>
            </a:fld>
            <a:endParaRPr lang="en-US"/>
          </a:p>
        </p:txBody>
      </p:sp>
    </p:spTree>
    <p:extLst>
      <p:ext uri="{BB962C8B-B14F-4D97-AF65-F5344CB8AC3E}">
        <p14:creationId xmlns:p14="http://schemas.microsoft.com/office/powerpoint/2010/main" val="1460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3931940E-B49A-4C53-8CCE-E6426755E6E1}"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2209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B327E5A-5271-4FA2-A116-438B23719136}"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71935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25392DAE-4A53-497C-AC93-739879E4E06A}" type="slidenum">
              <a:rPr lang="sv-SE"/>
              <a:pPr>
                <a:defRPr/>
              </a:pPr>
              <a:t>‹#›</a:t>
            </a:fld>
            <a:endParaRPr lang="sv-SE"/>
          </a:p>
        </p:txBody>
      </p:sp>
      <p:sp>
        <p:nvSpPr>
          <p:cNvPr id="9"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84986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1AE68990-8F15-4FE6-AF84-0B0A6662A57A}" type="slidenum">
              <a:rPr lang="sv-SE"/>
              <a:pPr>
                <a:defRPr/>
              </a:pPr>
              <a:t>‹#›</a:t>
            </a:fld>
            <a:endParaRPr lang="sv-SE"/>
          </a:p>
        </p:txBody>
      </p:sp>
      <p:sp>
        <p:nvSpPr>
          <p:cNvPr id="5"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8341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BFAE974-F1BD-4D9F-ACD7-1090E43A2F1F}" type="slidenum">
              <a:rPr lang="sv-SE"/>
              <a:pPr>
                <a:defRPr/>
              </a:pPr>
              <a:t>‹#›</a:t>
            </a:fld>
            <a:endParaRPr lang="sv-SE"/>
          </a:p>
        </p:txBody>
      </p:sp>
      <p:sp>
        <p:nvSpPr>
          <p:cNvPr id="4"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6531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FA9DB2D-7AD5-4DF9-9021-CD57072E1B1E}"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9022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21F8FAD0-0167-43CD-B059-15D3674ACB87}"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56892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4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7FB070-6E4E-4F9F-92A1-8E74C352691E}" type="slidenum">
              <a:rPr lang="sv-SE"/>
              <a:pPr>
                <a:defRPr/>
              </a:pPr>
              <a:t>‹#›</a:t>
            </a:fld>
            <a:endParaRPr lang="sv-SE"/>
          </a:p>
        </p:txBody>
      </p:sp>
      <p:sp>
        <p:nvSpPr>
          <p:cNvPr id="1031" name="Rectangle 7"/>
          <p:cNvSpPr>
            <a:spLocks noGrp="1" noChangeArrowheads="1"/>
          </p:cNvSpPr>
          <p:nvPr>
            <p:ph type="ftr" sz="quarter" idx="3"/>
          </p:nvPr>
        </p:nvSpPr>
        <p:spPr bwMode="auto">
          <a:xfrm>
            <a:off x="2916238" y="6453188"/>
            <a:ext cx="3455987"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pPr>
              <a:defRPr/>
            </a:pPr>
            <a:r>
              <a:rPr lang="en-US"/>
              <a:t>International Association of Microsoft Channel Partners (IAMCP)</a:t>
            </a:r>
            <a:endParaRPr lang="sv-SE"/>
          </a:p>
        </p:txBody>
      </p:sp>
      <p:pic>
        <p:nvPicPr>
          <p:cNvPr id="2" name="Picture 8" descr="C:\Users\lsutton\AppData\Local\Microsoft\Windows\Temporary Internet Files\Content.Outlook\JYUA5CQO\logo_IAMCP_for_print 0512_l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188913"/>
            <a:ext cx="41116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61" r:id="rId2"/>
    <p:sldLayoutId id="214748396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74"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942A7F83-FCC5-4F29-9A10-3B8A75CBD6A1}" type="datetimeFigureOut">
              <a:rPr lang="en-US"/>
              <a:pPr>
                <a:defRPr/>
              </a:pPr>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9352AC43-9BF4-46E2-9EE9-7C77CB7DF927}" type="slidenum">
              <a:rPr lang="en-US"/>
              <a:pPr>
                <a:defRPr/>
              </a:pPr>
              <a:t>‹#›</a:t>
            </a:fld>
            <a:endParaRPr lang="en-US"/>
          </a:p>
        </p:txBody>
      </p:sp>
      <p:pic>
        <p:nvPicPr>
          <p:cNvPr id="9" name="Picture 8" descr="logo_IAMCP_for_print 0512_lg.jpg"/>
          <p:cNvPicPr>
            <a:picLocks noChangeAspect="1"/>
          </p:cNvPicPr>
          <p:nvPr userDrawn="1"/>
        </p:nvPicPr>
        <p:blipFill>
          <a:blip r:embed="rId13" cstate="print"/>
          <a:stretch>
            <a:fillRect/>
          </a:stretch>
        </p:blipFill>
        <p:spPr>
          <a:xfrm>
            <a:off x="6444208" y="5877272"/>
            <a:ext cx="2524436" cy="7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esecurityplanet.com/hackers/state-sponsored-hacker-group-stealing-1tb-of-data-a-da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notes2self.net/"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twitter.com/notes2sel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34.png"/><Relationship Id="rId4" Type="http://schemas.openxmlformats.org/officeDocument/2006/relationships/diagramLayout" Target="../diagrams/layout10.xml"/><Relationship Id="rId9"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trust.office365.com/"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mailto:info@iamcp-uk.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twitter.com/IAMCPOrg" TargetMode="External"/><Relationship Id="rId4" Type="http://schemas.openxmlformats.org/officeDocument/2006/relationships/hyperlink" Target="http://www.twitter.com/IAMCP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file:///\\localhost\upload.wikimedia.org\wikipedia\commons\b\be\Los_Angeles_Times.svg" TargetMode="External"/><Relationship Id="rId1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3.wdp"/><Relationship Id="rId17" Type="http://schemas.openxmlformats.org/officeDocument/2006/relationships/hyperlink" Target="http://www.computerworld.com/s/article/9214757/RSA_warns_SecurID_customers_after_company_is_hacked" TargetMode="External"/><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hyperlink" Target="file:///\\localhost\upload.wikimedia.org\wikipedia\commons\0\07\PC_World_logo.svg" TargetMode="External"/><Relationship Id="rId10" Type="http://schemas.microsoft.com/office/2007/relationships/hdphoto" Target="../media/hdphoto2.wdp"/><Relationship Id="rId19" Type="http://schemas.microsoft.com/office/2007/relationships/hdphoto" Target="../media/hdphoto4.wdp"/><Relationship Id="rId4" Type="http://schemas.openxmlformats.org/officeDocument/2006/relationships/hyperlink" Target="http://www.computerworld.com/s/article/9215467/Expect_targeted_attacks_after_massive_Epsilon_email_breach_say_experts?taxonomyId=17" TargetMode="External"/><Relationship Id="rId9" Type="http://schemas.openxmlformats.org/officeDocument/2006/relationships/image" Target="../media/image15.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395536" y="1484784"/>
            <a:ext cx="8229600" cy="2292897"/>
          </a:xfrm>
        </p:spPr>
        <p:txBody>
          <a:bodyPr/>
          <a:lstStyle/>
          <a:p>
            <a:pPr algn="ctr" eaLnBrk="1" hangingPunct="1"/>
            <a:r>
              <a:rPr lang="en-GB" sz="4000" dirty="0"/>
              <a:t>Myth Busting </a:t>
            </a:r>
            <a:r>
              <a:rPr lang="en-GB" sz="4000" dirty="0" smtClean="0"/>
              <a:t/>
            </a:r>
            <a:br>
              <a:rPr lang="en-GB" sz="4000" dirty="0" smtClean="0"/>
            </a:br>
            <a:r>
              <a:rPr lang="en-GB" sz="4000" dirty="0" smtClean="0"/>
              <a:t>Data </a:t>
            </a:r>
            <a:r>
              <a:rPr lang="en-GB" sz="4000" dirty="0"/>
              <a:t>Security </a:t>
            </a:r>
            <a:r>
              <a:rPr lang="en-GB" sz="4000" dirty="0" smtClean="0"/>
              <a:t>&amp; </a:t>
            </a:r>
            <a:r>
              <a:rPr lang="en-GB" sz="4000" dirty="0"/>
              <a:t>Cloud</a:t>
            </a:r>
            <a:endParaRPr lang="en-US" sz="4000" dirty="0" smtClean="0"/>
          </a:p>
        </p:txBody>
      </p:sp>
      <p:pic>
        <p:nvPicPr>
          <p:cNvPr id="10242" name="Picture 2" descr="C:\Users\Nigel\Pictures\Presentations\cloud pad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73016"/>
            <a:ext cx="28384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519995" y="5445224"/>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9" y="1412776"/>
            <a:ext cx="9119901" cy="5040560"/>
          </a:xfrm>
          <a:prstGeom prst="rect">
            <a:avLst/>
          </a:prstGeom>
        </p:spPr>
      </p:pic>
      <p:sp>
        <p:nvSpPr>
          <p:cNvPr id="6" name="Title 1"/>
          <p:cNvSpPr>
            <a:spLocks noGrp="1"/>
          </p:cNvSpPr>
          <p:nvPr>
            <p:ph type="title"/>
          </p:nvPr>
        </p:nvSpPr>
        <p:spPr>
          <a:xfrm>
            <a:off x="4499992" y="0"/>
            <a:ext cx="4644008" cy="1143000"/>
          </a:xfrm>
        </p:spPr>
        <p:txBody>
          <a:bodyPr/>
          <a:lstStyle/>
          <a:p>
            <a:pPr algn="ctr"/>
            <a:r>
              <a:rPr lang="en-GB" dirty="0" smtClean="0"/>
              <a:t>IDC Survey</a:t>
            </a:r>
            <a:endParaRPr lang="en-GB" dirty="0"/>
          </a:p>
        </p:txBody>
      </p:sp>
    </p:spTree>
    <p:extLst>
      <p:ext uri="{BB962C8B-B14F-4D97-AF65-F5344CB8AC3E}">
        <p14:creationId xmlns:p14="http://schemas.microsoft.com/office/powerpoint/2010/main" val="237696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0"/>
            <a:ext cx="4644008" cy="1143000"/>
          </a:xfrm>
        </p:spPr>
        <p:txBody>
          <a:bodyPr/>
          <a:lstStyle/>
          <a:p>
            <a:r>
              <a:rPr lang="en-GB" dirty="0" smtClean="0"/>
              <a:t>Security or insecure!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045978"/>
              </p:ext>
            </p:extLst>
          </p:nvPr>
        </p:nvGraphicFramePr>
        <p:xfrm>
          <a:off x="395536" y="1412776"/>
          <a:ext cx="7992888" cy="471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3130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192" y="0"/>
            <a:ext cx="4186808" cy="1143000"/>
          </a:xfrm>
        </p:spPr>
        <p:txBody>
          <a:bodyPr/>
          <a:lstStyle/>
          <a:p>
            <a:r>
              <a:rPr lang="en-GB" dirty="0" smtClean="0"/>
              <a:t>The Mobile Effect</a:t>
            </a:r>
            <a:endParaRPr lang="en-GB" dirty="0"/>
          </a:p>
        </p:txBody>
      </p:sp>
      <p:sp>
        <p:nvSpPr>
          <p:cNvPr id="3" name="Content Placeholder 2"/>
          <p:cNvSpPr>
            <a:spLocks noGrp="1"/>
          </p:cNvSpPr>
          <p:nvPr>
            <p:ph idx="1"/>
          </p:nvPr>
        </p:nvSpPr>
        <p:spPr>
          <a:xfrm>
            <a:off x="457200" y="1772817"/>
            <a:ext cx="8686800" cy="1728192"/>
          </a:xfrm>
        </p:spPr>
        <p:txBody>
          <a:bodyPr/>
          <a:lstStyle/>
          <a:p>
            <a:r>
              <a:rPr lang="en-GB" dirty="0" smtClean="0"/>
              <a:t>Cloud is a form of mobile computing</a:t>
            </a:r>
          </a:p>
          <a:p>
            <a:r>
              <a:rPr lang="en-GB" dirty="0" smtClean="0"/>
              <a:t>But then there is Mobile as well…BYOD</a:t>
            </a:r>
          </a:p>
          <a:p>
            <a:r>
              <a:rPr lang="en-GB" dirty="0" smtClean="0"/>
              <a:t>24x7x365 from anywhere, anytime, anyways</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6" name="Diagram 5"/>
          <p:cNvGraphicFramePr/>
          <p:nvPr>
            <p:extLst/>
          </p:nvPr>
        </p:nvGraphicFramePr>
        <p:xfrm>
          <a:off x="971600" y="3573016"/>
          <a:ext cx="705678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05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688" y="3287"/>
            <a:ext cx="2242592" cy="1143000"/>
          </a:xfrm>
        </p:spPr>
        <p:txBody>
          <a:bodyPr/>
          <a:lstStyle/>
          <a:p>
            <a:r>
              <a:rPr lang="en-GB" dirty="0" smtClean="0"/>
              <a:t>Security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7521740"/>
              </p:ext>
            </p:extLst>
          </p:nvPr>
        </p:nvGraphicFramePr>
        <p:xfrm>
          <a:off x="533639" y="659829"/>
          <a:ext cx="8579296" cy="564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84466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9375"/>
            <a:ext cx="8820472" cy="1143000"/>
          </a:xfrm>
        </p:spPr>
        <p:txBody>
          <a:bodyPr/>
          <a:lstStyle/>
          <a:p>
            <a:r>
              <a:rPr lang="en-GB" dirty="0"/>
              <a:t>NIST </a:t>
            </a:r>
            <a:r>
              <a:rPr lang="en-GB" dirty="0" smtClean="0"/>
              <a:t>(</a:t>
            </a:r>
            <a:r>
              <a:rPr lang="en-GB" dirty="0"/>
              <a:t>The National Institute of Standards and </a:t>
            </a:r>
            <a:r>
              <a:rPr lang="en-GB" dirty="0" smtClean="0"/>
              <a:t>Technology)</a:t>
            </a:r>
            <a:endParaRPr lang="en-GB" dirty="0"/>
          </a:p>
        </p:txBody>
      </p:sp>
      <p:sp>
        <p:nvSpPr>
          <p:cNvPr id="3" name="Content Placeholder 2"/>
          <p:cNvSpPr>
            <a:spLocks noGrp="1"/>
          </p:cNvSpPr>
          <p:nvPr>
            <p:ph idx="1"/>
          </p:nvPr>
        </p:nvSpPr>
        <p:spPr>
          <a:xfrm>
            <a:off x="467544" y="2564904"/>
            <a:ext cx="8229600" cy="3744416"/>
          </a:xfrm>
        </p:spPr>
        <p:txBody>
          <a:bodyPr/>
          <a:lstStyle/>
          <a:p>
            <a:r>
              <a:rPr lang="en-GB" dirty="0" smtClean="0"/>
              <a:t>Despite </a:t>
            </a:r>
            <a:r>
              <a:rPr lang="en-GB" dirty="0"/>
              <a:t>concerns about security and privacy, the NIST concludes </a:t>
            </a:r>
            <a:r>
              <a:rPr lang="en-GB" dirty="0" smtClean="0"/>
              <a:t>that:</a:t>
            </a:r>
          </a:p>
          <a:p>
            <a:pPr marL="0" indent="0">
              <a:buNone/>
            </a:pPr>
            <a:r>
              <a:rPr lang="en-GB" dirty="0" smtClean="0"/>
              <a:t> </a:t>
            </a:r>
          </a:p>
          <a:p>
            <a:pPr marL="0" indent="0" algn="ctr">
              <a:buNone/>
            </a:pPr>
            <a:r>
              <a:rPr lang="en-GB" i="1" dirty="0" smtClean="0"/>
              <a:t>"</a:t>
            </a:r>
            <a:r>
              <a:rPr lang="en-GB" i="1" dirty="0"/>
              <a:t>public cloud computing is a compelling computing paradigm that agencies need to incorporate as part </a:t>
            </a:r>
            <a:r>
              <a:rPr lang="en-GB" i="1" dirty="0" smtClean="0"/>
              <a:t>of </a:t>
            </a:r>
            <a:r>
              <a:rPr lang="en-GB" i="1" dirty="0"/>
              <a:t>their information technology solution set."</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531415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pPr algn="ctr"/>
            <a:r>
              <a:rPr lang="en-GB" i="0" dirty="0" smtClean="0"/>
              <a:t>Myth #1: </a:t>
            </a:r>
            <a:br>
              <a:rPr lang="en-GB" i="0" dirty="0" smtClean="0"/>
            </a:br>
            <a:r>
              <a:rPr lang="en-GB" b="0" i="0" dirty="0" smtClean="0"/>
              <a:t>Security Problem</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7" name="Diagram 6"/>
          <p:cNvGraphicFramePr/>
          <p:nvPr>
            <p:extLst>
              <p:ext uri="{D42A27DB-BD31-4B8C-83A1-F6EECF244321}">
                <p14:modId xmlns:p14="http://schemas.microsoft.com/office/powerpoint/2010/main" val="2721270619"/>
              </p:ext>
            </p:extLst>
          </p:nvPr>
        </p:nvGraphicFramePr>
        <p:xfrm>
          <a:off x="539552" y="2852936"/>
          <a:ext cx="8229600"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792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6" name="Rectangle 5"/>
          <p:cNvSpPr/>
          <p:nvPr/>
        </p:nvSpPr>
        <p:spPr>
          <a:xfrm>
            <a:off x="0" y="0"/>
            <a:ext cx="9144000" cy="68580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32656"/>
            <a:ext cx="5544616" cy="6037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565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150" name="Picture 6" descr="C:\Users\Nigel\Pictures\Presentations\don_t_panic_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319202"/>
            <a:ext cx="3325867" cy="29460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Nigel\Pictures\Presentations\don't_panic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42" y="1916832"/>
            <a:ext cx="2687506" cy="453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00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anim calcmode="lin" valueType="num">
                                      <p:cBhvr>
                                        <p:cTn id="8" dur="500" fill="hold"/>
                                        <p:tgtEl>
                                          <p:spTgt spid="6150"/>
                                        </p:tgtEl>
                                        <p:attrNameLst>
                                          <p:attrName>ppt_w</p:attrName>
                                        </p:attrNameLst>
                                      </p:cBhvr>
                                      <p:tavLst>
                                        <p:tav tm="0" fmla="#ppt_w*sin(2.5*pi*$)">
                                          <p:val>
                                            <p:fltVal val="0"/>
                                          </p:val>
                                        </p:tav>
                                        <p:tav tm="100000">
                                          <p:val>
                                            <p:fltVal val="1"/>
                                          </p:val>
                                        </p:tav>
                                      </p:tavLst>
                                    </p:anim>
                                    <p:anim calcmode="lin" valueType="num">
                                      <p:cBhvr>
                                        <p:cTn id="9" dur="5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0"/>
            <a:ext cx="3491880" cy="1143000"/>
          </a:xfrm>
        </p:spPr>
        <p:txBody>
          <a:bodyPr/>
          <a:lstStyle/>
          <a:p>
            <a:r>
              <a:rPr lang="en-GB" dirty="0" smtClean="0"/>
              <a:t>References</a:t>
            </a:r>
            <a:endParaRPr lang="en-GB" dirty="0"/>
          </a:p>
        </p:txBody>
      </p:sp>
      <p:sp>
        <p:nvSpPr>
          <p:cNvPr id="3" name="Content Placeholder 2"/>
          <p:cNvSpPr>
            <a:spLocks noGrp="1"/>
          </p:cNvSpPr>
          <p:nvPr>
            <p:ph idx="1"/>
          </p:nvPr>
        </p:nvSpPr>
        <p:spPr>
          <a:xfrm>
            <a:off x="395536" y="1988840"/>
            <a:ext cx="7992888" cy="4137323"/>
          </a:xfrm>
        </p:spPr>
        <p:txBody>
          <a:bodyPr/>
          <a:lstStyle/>
          <a:p>
            <a:r>
              <a:rPr lang="en-GB" i="1" dirty="0" smtClean="0"/>
              <a:t>CSA (Cloud Security Alliance) – Top Threats Working Group ‘Notorious Nine’</a:t>
            </a:r>
          </a:p>
          <a:p>
            <a:endParaRPr lang="en-GB" i="1" dirty="0"/>
          </a:p>
          <a:p>
            <a:r>
              <a:rPr lang="en-GB" i="1" dirty="0" smtClean="0"/>
              <a:t>Gartner report  -‘Assessing </a:t>
            </a:r>
            <a:r>
              <a:rPr lang="en-GB" i="1" dirty="0"/>
              <a:t>the Security Risks of Cloud Computing</a:t>
            </a:r>
            <a:r>
              <a:rPr lang="en-GB" i="1" dirty="0" smtClean="0"/>
              <a:t>’</a:t>
            </a:r>
          </a:p>
          <a:p>
            <a:pPr marL="0" indent="0">
              <a:buNone/>
            </a:pPr>
            <a:endParaRPr lang="en-GB" i="1" dirty="0" smtClean="0"/>
          </a:p>
          <a:p>
            <a:pPr marL="0" indent="0">
              <a:buNone/>
            </a:pPr>
            <a:endParaRPr lang="en-GB" i="1"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146322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0"/>
            <a:ext cx="3491880" cy="1143000"/>
          </a:xfrm>
        </p:spPr>
        <p:txBody>
          <a:bodyPr/>
          <a:lstStyle/>
          <a:p>
            <a:r>
              <a:rPr lang="en-GB" dirty="0" smtClean="0"/>
              <a:t>Perceptions</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0" y="-10111"/>
            <a:ext cx="9129192" cy="6868111"/>
          </a:xfrm>
          <a:prstGeom prst="rect">
            <a:avLst/>
          </a:prstGeom>
        </p:spPr>
      </p:pic>
    </p:spTree>
    <p:extLst>
      <p:ext uri="{BB962C8B-B14F-4D97-AF65-F5344CB8AC3E}">
        <p14:creationId xmlns:p14="http://schemas.microsoft.com/office/powerpoint/2010/main" val="378587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7"/>
          <p:cNvSpPr>
            <a:spLocks noChangeArrowheads="1"/>
          </p:cNvSpPr>
          <p:nvPr/>
        </p:nvSpPr>
        <p:spPr bwMode="gray">
          <a:xfrm>
            <a:off x="323528" y="1268760"/>
            <a:ext cx="864096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b="1" noProof="1" smtClean="0">
                <a:solidFill>
                  <a:srgbClr val="002060"/>
                </a:solidFill>
              </a:rPr>
              <a:t>UniTech - Executive </a:t>
            </a:r>
            <a:r>
              <a:rPr lang="en-GB" sz="1400" b="1" noProof="1">
                <a:solidFill>
                  <a:srgbClr val="002060"/>
                </a:solidFill>
              </a:rPr>
              <a:t>Chairman</a:t>
            </a:r>
            <a:endParaRPr lang="en-GB" sz="1400" noProof="1">
              <a:solidFill>
                <a:srgbClr val="002060"/>
              </a:solidFill>
            </a:endParaRPr>
          </a:p>
          <a:p>
            <a:pPr algn="r" defTabSz="801688"/>
            <a:endParaRPr lang="en-GB" sz="1400" noProof="1">
              <a:solidFill>
                <a:srgbClr val="002060"/>
              </a:solidFill>
            </a:endParaRPr>
          </a:p>
          <a:p>
            <a:pPr algn="r" defTabSz="801688"/>
            <a:r>
              <a:rPr lang="en-GB" sz="1400" noProof="1" smtClean="0">
                <a:solidFill>
                  <a:srgbClr val="002060"/>
                </a:solidFill>
              </a:rPr>
              <a:t>BCS Chartered </a:t>
            </a:r>
            <a:r>
              <a:rPr lang="en-GB" sz="1400" noProof="1">
                <a:solidFill>
                  <a:srgbClr val="002060"/>
                </a:solidFill>
              </a:rPr>
              <a:t>IT Professional (CITP</a:t>
            </a:r>
            <a:r>
              <a:rPr lang="en-GB" sz="1400" noProof="1" smtClean="0">
                <a:solidFill>
                  <a:srgbClr val="002060"/>
                </a:solidFill>
              </a:rPr>
              <a:t>)</a:t>
            </a:r>
          </a:p>
          <a:p>
            <a:pPr algn="r" defTabSz="801688"/>
            <a:r>
              <a:rPr lang="en-GB" sz="1400" noProof="1" smtClean="0">
                <a:solidFill>
                  <a:srgbClr val="002060"/>
                </a:solidFill>
              </a:rPr>
              <a:t>Microsoft </a:t>
            </a:r>
            <a:r>
              <a:rPr lang="en-GB" sz="1400" noProof="1">
                <a:solidFill>
                  <a:srgbClr val="002060"/>
                </a:solidFill>
              </a:rPr>
              <a:t>Buisness Value </a:t>
            </a:r>
            <a:r>
              <a:rPr lang="en-GB" sz="1400" noProof="1" smtClean="0">
                <a:solidFill>
                  <a:srgbClr val="002060"/>
                </a:solidFill>
              </a:rPr>
              <a:t>Planning (MBVP)</a:t>
            </a:r>
          </a:p>
          <a:p>
            <a:pPr algn="r" defTabSz="801688"/>
            <a:r>
              <a:rPr lang="en-GB" sz="1400" noProof="1">
                <a:solidFill>
                  <a:srgbClr val="002060"/>
                </a:solidFill>
              </a:rPr>
              <a:t>Certified Information Systems Auditor (CISA</a:t>
            </a:r>
            <a:r>
              <a:rPr lang="en-GB" sz="1400" noProof="1" smtClean="0">
                <a:solidFill>
                  <a:srgbClr val="002060"/>
                </a:solidFill>
              </a:rPr>
              <a:t>)</a:t>
            </a:r>
          </a:p>
          <a:p>
            <a:pPr algn="r" defTabSz="801688"/>
            <a:r>
              <a:rPr lang="en-GB" sz="1400" noProof="1">
                <a:solidFill>
                  <a:srgbClr val="002060"/>
                </a:solidFill>
              </a:rPr>
              <a:t>Certified Information Systems Security Professional(CISSP)</a:t>
            </a:r>
          </a:p>
          <a:p>
            <a:pPr algn="r" defTabSz="801688"/>
            <a:r>
              <a:rPr lang="en-GB" sz="1400" noProof="1" smtClean="0">
                <a:solidFill>
                  <a:srgbClr val="002060"/>
                </a:solidFill>
              </a:rPr>
              <a:t>Microsoft Certified Inromation Technology Professional (MCITP)</a:t>
            </a:r>
            <a:endParaRPr lang="en-GB" sz="1400" noProof="1">
              <a:solidFill>
                <a:srgbClr val="002060"/>
              </a:solidFill>
            </a:endParaRPr>
          </a:p>
          <a:p>
            <a:pPr algn="r" defTabSz="801688"/>
            <a:endParaRPr lang="en-GB" sz="1400" noProof="1" smtClean="0">
              <a:solidFill>
                <a:srgbClr val="002060"/>
              </a:solidFill>
            </a:endParaRPr>
          </a:p>
          <a:p>
            <a:pPr algn="r" defTabSz="801688"/>
            <a:r>
              <a:rPr lang="en-GB" i="1" noProof="1" smtClean="0">
                <a:solidFill>
                  <a:srgbClr val="002060"/>
                </a:solidFill>
              </a:rPr>
              <a:t>Strategic </a:t>
            </a:r>
            <a:r>
              <a:rPr lang="en-GB" i="1" noProof="1">
                <a:solidFill>
                  <a:srgbClr val="002060"/>
                </a:solidFill>
              </a:rPr>
              <a:t>Business Planning &amp; Audit.</a:t>
            </a:r>
          </a:p>
          <a:p>
            <a:pPr marL="285750" indent="-285750" defTabSz="801688">
              <a:buFont typeface="Arial" pitchFamily="34" charset="0"/>
              <a:buChar char="•"/>
            </a:pPr>
            <a:endParaRPr lang="en-GB" noProof="1" smtClean="0">
              <a:solidFill>
                <a:srgbClr val="002060"/>
              </a:solidFill>
            </a:endParaRPr>
          </a:p>
          <a:p>
            <a:pPr marL="285750" indent="-285750" defTabSz="801688">
              <a:buFont typeface="Arial" pitchFamily="34" charset="0"/>
              <a:buChar char="•"/>
            </a:pPr>
            <a:r>
              <a:rPr lang="en-GB" noProof="1" smtClean="0">
                <a:solidFill>
                  <a:srgbClr val="002060"/>
                </a:solidFill>
              </a:rPr>
              <a:t>Insititute </a:t>
            </a:r>
            <a:r>
              <a:rPr lang="en-GB" noProof="1">
                <a:solidFill>
                  <a:srgbClr val="002060"/>
                </a:solidFill>
              </a:rPr>
              <a:t>of Information Security </a:t>
            </a:r>
            <a:r>
              <a:rPr lang="en-GB" noProof="1" smtClean="0">
                <a:solidFill>
                  <a:srgbClr val="002060"/>
                </a:solidFill>
              </a:rPr>
              <a:t>Professionals (IISP)</a:t>
            </a:r>
            <a:endParaRPr lang="en-GB" noProof="1">
              <a:solidFill>
                <a:srgbClr val="002060"/>
              </a:solidFill>
            </a:endParaRPr>
          </a:p>
          <a:p>
            <a:pPr marL="285750" indent="-285750" defTabSz="801688">
              <a:buFont typeface="Arial" pitchFamily="34" charset="0"/>
              <a:buChar char="•"/>
            </a:pPr>
            <a:r>
              <a:rPr lang="en-GB" noProof="1">
                <a:solidFill>
                  <a:srgbClr val="002060"/>
                </a:solidFill>
              </a:rPr>
              <a:t>Information Security Audit &amp; Control </a:t>
            </a:r>
            <a:r>
              <a:rPr lang="en-GB" noProof="1" smtClean="0">
                <a:solidFill>
                  <a:srgbClr val="002060"/>
                </a:solidFill>
              </a:rPr>
              <a:t>Association (ISACA)</a:t>
            </a:r>
          </a:p>
          <a:p>
            <a:pPr marL="285750" indent="-285750" defTabSz="801688">
              <a:buFont typeface="Arial" pitchFamily="34" charset="0"/>
              <a:buChar char="•"/>
            </a:pPr>
            <a:r>
              <a:rPr lang="en-GB" noProof="1">
                <a:solidFill>
                  <a:srgbClr val="002060"/>
                </a:solidFill>
              </a:rPr>
              <a:t>International Information Systems Security Certification Consortium or (ISC)</a:t>
            </a:r>
            <a:r>
              <a:rPr lang="en-GB" sz="1200" noProof="1">
                <a:solidFill>
                  <a:srgbClr val="002060"/>
                </a:solidFill>
              </a:rPr>
              <a:t>2</a:t>
            </a:r>
            <a:r>
              <a:rPr lang="en-GB" noProof="1">
                <a:solidFill>
                  <a:srgbClr val="002060"/>
                </a:solidFill>
              </a:rPr>
              <a:t> </a:t>
            </a:r>
            <a:endParaRPr lang="en-GB" noProof="1" smtClean="0">
              <a:solidFill>
                <a:srgbClr val="002060"/>
              </a:solidFill>
            </a:endParaRPr>
          </a:p>
          <a:p>
            <a:pPr marL="285750" indent="-285750" defTabSz="801688">
              <a:buFont typeface="Arial" pitchFamily="34" charset="0"/>
              <a:buChar char="•"/>
            </a:pPr>
            <a:r>
              <a:rPr lang="en-GB" noProof="1">
                <a:solidFill>
                  <a:srgbClr val="002060"/>
                </a:solidFill>
              </a:rPr>
              <a:t>Cloud Security </a:t>
            </a:r>
            <a:r>
              <a:rPr lang="en-GB" noProof="1" smtClean="0">
                <a:solidFill>
                  <a:srgbClr val="002060"/>
                </a:solidFill>
              </a:rPr>
              <a:t>Alliance - UK </a:t>
            </a:r>
            <a:r>
              <a:rPr lang="en-GB" noProof="1">
                <a:solidFill>
                  <a:srgbClr val="002060"/>
                </a:solidFill>
              </a:rPr>
              <a:t>&amp; Ireland</a:t>
            </a:r>
          </a:p>
          <a:p>
            <a:pPr defTabSz="801688"/>
            <a:endParaRPr lang="en-GB" sz="1000" i="1" noProof="1" smtClean="0">
              <a:solidFill>
                <a:srgbClr val="002060"/>
              </a:solidFill>
            </a:endParaRPr>
          </a:p>
          <a:p>
            <a:pPr marL="285750" indent="-285750" defTabSz="801688">
              <a:buFont typeface="Arial" pitchFamily="34" charset="0"/>
              <a:buChar char="•"/>
            </a:pPr>
            <a:r>
              <a:rPr lang="en-GB" noProof="1">
                <a:solidFill>
                  <a:srgbClr val="002060"/>
                </a:solidFill>
              </a:rPr>
              <a:t>EuroCloud</a:t>
            </a:r>
          </a:p>
          <a:p>
            <a:pPr marL="285750" indent="-285750" defTabSz="801688">
              <a:buFont typeface="Arial" pitchFamily="34" charset="0"/>
              <a:buChar char="•"/>
            </a:pPr>
            <a:r>
              <a:rPr lang="en-GB" noProof="1">
                <a:solidFill>
                  <a:srgbClr val="002060"/>
                </a:solidFill>
              </a:rPr>
              <a:t>Voices for </a:t>
            </a:r>
            <a:r>
              <a:rPr lang="en-GB" noProof="1" smtClean="0">
                <a:solidFill>
                  <a:srgbClr val="002060"/>
                </a:solidFill>
              </a:rPr>
              <a:t>Innovation</a:t>
            </a:r>
          </a:p>
          <a:p>
            <a:pPr defTabSz="801688"/>
            <a:endParaRPr lang="en-GB" sz="1000" noProof="1">
              <a:solidFill>
                <a:srgbClr val="002060"/>
              </a:solidFill>
            </a:endParaRPr>
          </a:p>
          <a:p>
            <a:pPr marL="285750" indent="-285750" defTabSz="801688">
              <a:buFont typeface="Arial" pitchFamily="34" charset="0"/>
              <a:buChar char="•"/>
            </a:pPr>
            <a:r>
              <a:rPr lang="en-GB" noProof="1" smtClean="0">
                <a:solidFill>
                  <a:srgbClr val="002060"/>
                </a:solidFill>
              </a:rPr>
              <a:t>Microsoft </a:t>
            </a:r>
            <a:r>
              <a:rPr lang="en-GB" noProof="1">
                <a:solidFill>
                  <a:srgbClr val="002060"/>
                </a:solidFill>
              </a:rPr>
              <a:t>Partner Advisory </a:t>
            </a:r>
            <a:r>
              <a:rPr lang="en-GB" noProof="1" smtClean="0">
                <a:solidFill>
                  <a:srgbClr val="002060"/>
                </a:solidFill>
              </a:rPr>
              <a:t>Council</a:t>
            </a:r>
            <a:endParaRPr lang="en-GB" noProof="1">
              <a:solidFill>
                <a:srgbClr val="002060"/>
              </a:solidFill>
            </a:endParaRPr>
          </a:p>
          <a:p>
            <a:pPr marL="285750" indent="-285750" defTabSz="801688">
              <a:buFont typeface="Arial" pitchFamily="34" charset="0"/>
              <a:buChar char="•"/>
            </a:pPr>
            <a:r>
              <a:rPr lang="en-GB" noProof="1">
                <a:solidFill>
                  <a:srgbClr val="002060"/>
                </a:solidFill>
              </a:rPr>
              <a:t>Microsoft Executive Partner </a:t>
            </a:r>
            <a:r>
              <a:rPr lang="en-GB" noProof="1" smtClean="0">
                <a:solidFill>
                  <a:srgbClr val="002060"/>
                </a:solidFill>
              </a:rPr>
              <a:t>Board</a:t>
            </a:r>
          </a:p>
          <a:p>
            <a:pPr marL="285750" indent="-285750" defTabSz="801688">
              <a:buFont typeface="Arial" pitchFamily="34" charset="0"/>
              <a:buChar char="•"/>
            </a:pPr>
            <a:r>
              <a:rPr lang="en-GB" noProof="1" smtClean="0">
                <a:solidFill>
                  <a:srgbClr val="002060"/>
                </a:solidFill>
              </a:rPr>
              <a:t>IAMCP UK &amp; International </a:t>
            </a:r>
            <a:r>
              <a:rPr lang="en-GB" noProof="1">
                <a:solidFill>
                  <a:srgbClr val="002060"/>
                </a:solidFill>
              </a:rPr>
              <a:t>Board </a:t>
            </a:r>
            <a:r>
              <a:rPr lang="en-GB" noProof="1" smtClean="0">
                <a:solidFill>
                  <a:srgbClr val="002060"/>
                </a:solidFill>
              </a:rPr>
              <a:t>Member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2" y="1467960"/>
            <a:ext cx="1820386" cy="2033048"/>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386214" y="249570"/>
            <a:ext cx="3384376" cy="792089"/>
          </a:xfrm>
        </p:spPr>
        <p:txBody>
          <a:bodyPr/>
          <a:lstStyle/>
          <a:p>
            <a:r>
              <a:rPr lang="en-GB" dirty="0" smtClean="0"/>
              <a:t>Nigel Gibbons</a:t>
            </a:r>
            <a:endParaRPr lang="en-GB" dirty="0"/>
          </a:p>
        </p:txBody>
      </p:sp>
    </p:spTree>
    <p:extLst>
      <p:ext uri="{BB962C8B-B14F-4D97-AF65-F5344CB8AC3E}">
        <p14:creationId xmlns:p14="http://schemas.microsoft.com/office/powerpoint/2010/main" val="1278105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Shared Technology Vulnerabilities</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#9</a:t>
            </a:r>
            <a:endParaRPr lang="en-GB" kern="0" dirty="0"/>
          </a:p>
        </p:txBody>
      </p:sp>
      <p:sp>
        <p:nvSpPr>
          <p:cNvPr id="7" name="Content Placeholder 2"/>
          <p:cNvSpPr>
            <a:spLocks noGrp="1"/>
          </p:cNvSpPr>
          <p:nvPr>
            <p:ph idx="1"/>
          </p:nvPr>
        </p:nvSpPr>
        <p:spPr>
          <a:xfrm>
            <a:off x="395536" y="2204864"/>
            <a:ext cx="8229600" cy="4248324"/>
          </a:xfrm>
        </p:spPr>
        <p:txBody>
          <a:bodyPr/>
          <a:lstStyle/>
          <a:p>
            <a:r>
              <a:rPr lang="en-GB" dirty="0"/>
              <a:t>M</a:t>
            </a:r>
            <a:r>
              <a:rPr lang="en-GB" dirty="0" smtClean="0"/>
              <a:t>ulti-tenant architecture challenge hardware technologies &amp; hypervisors</a:t>
            </a:r>
          </a:p>
          <a:p>
            <a:r>
              <a:rPr lang="en-GB" dirty="0"/>
              <a:t>I</a:t>
            </a:r>
            <a:r>
              <a:rPr lang="en-GB" dirty="0" smtClean="0"/>
              <a:t>nappropriate </a:t>
            </a:r>
            <a:r>
              <a:rPr lang="en-GB" dirty="0"/>
              <a:t>levels of control or influence on </a:t>
            </a:r>
            <a:r>
              <a:rPr lang="en-GB" dirty="0" smtClean="0"/>
              <a:t>the underlying </a:t>
            </a:r>
            <a:r>
              <a:rPr lang="en-GB" dirty="0"/>
              <a:t>platform</a:t>
            </a:r>
            <a:endParaRPr lang="en-GB" dirty="0" smtClean="0"/>
          </a:p>
          <a:p>
            <a:r>
              <a:rPr lang="en-GB" dirty="0" smtClean="0"/>
              <a:t>Examples:</a:t>
            </a:r>
          </a:p>
          <a:p>
            <a:pPr lvl="1"/>
            <a:r>
              <a:rPr lang="en-GB" dirty="0"/>
              <a:t>Joanna </a:t>
            </a:r>
            <a:r>
              <a:rPr lang="en-GB" dirty="0" err="1"/>
              <a:t>Rutkowska’s</a:t>
            </a:r>
            <a:r>
              <a:rPr lang="en-GB" dirty="0"/>
              <a:t> Red &amp;</a:t>
            </a:r>
            <a:r>
              <a:rPr lang="en-GB" dirty="0" smtClean="0"/>
              <a:t> </a:t>
            </a:r>
            <a:r>
              <a:rPr lang="en-GB" dirty="0"/>
              <a:t>Blue Pill </a:t>
            </a:r>
            <a:r>
              <a:rPr lang="en-GB" dirty="0" smtClean="0"/>
              <a:t>exploits</a:t>
            </a:r>
          </a:p>
          <a:p>
            <a:pPr lvl="1"/>
            <a:r>
              <a:rPr lang="en-GB" dirty="0" err="1"/>
              <a:t>Kortchinksy’s</a:t>
            </a:r>
            <a:r>
              <a:rPr lang="en-GB" dirty="0"/>
              <a:t> </a:t>
            </a:r>
            <a:r>
              <a:rPr lang="en-GB" dirty="0" err="1"/>
              <a:t>CloudBurst</a:t>
            </a:r>
            <a:r>
              <a:rPr lang="en-GB" dirty="0"/>
              <a:t> </a:t>
            </a:r>
            <a:r>
              <a:rPr lang="en-GB" dirty="0" smtClean="0"/>
              <a:t>presentations</a:t>
            </a:r>
            <a:endParaRPr lang="en-GB" dirty="0"/>
          </a:p>
        </p:txBody>
      </p:sp>
      <p:pic>
        <p:nvPicPr>
          <p:cNvPr id="24" name="Picture 23"/>
          <p:cNvPicPr>
            <a:picLocks noChangeAspect="1"/>
          </p:cNvPicPr>
          <p:nvPr/>
        </p:nvPicPr>
        <p:blipFill>
          <a:blip r:embed="rId3"/>
          <a:stretch>
            <a:fillRect/>
          </a:stretch>
        </p:blipFill>
        <p:spPr>
          <a:xfrm>
            <a:off x="4723027" y="212468"/>
            <a:ext cx="1865198" cy="1179698"/>
          </a:xfrm>
          <a:prstGeom prst="rect">
            <a:avLst/>
          </a:prstGeom>
          <a:ln>
            <a:noFill/>
          </a:ln>
          <a:effectLst>
            <a:softEdge rad="112500"/>
          </a:effectLst>
        </p:spPr>
      </p:pic>
    </p:spTree>
    <p:extLst>
      <p:ext uri="{BB962C8B-B14F-4D97-AF65-F5344CB8AC3E}">
        <p14:creationId xmlns:p14="http://schemas.microsoft.com/office/powerpoint/2010/main" val="31985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Insufficient due diligence</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#8</a:t>
            </a:r>
            <a:endParaRPr lang="en-GB" kern="0" dirty="0"/>
          </a:p>
        </p:txBody>
      </p:sp>
      <p:sp>
        <p:nvSpPr>
          <p:cNvPr id="8" name="Content Placeholder 2"/>
          <p:cNvSpPr>
            <a:spLocks noGrp="1"/>
          </p:cNvSpPr>
          <p:nvPr>
            <p:ph idx="1"/>
          </p:nvPr>
        </p:nvSpPr>
        <p:spPr>
          <a:xfrm>
            <a:off x="457200" y="2186088"/>
            <a:ext cx="8686800" cy="3940076"/>
          </a:xfrm>
        </p:spPr>
        <p:txBody>
          <a:bodyPr/>
          <a:lstStyle/>
          <a:p>
            <a:r>
              <a:rPr lang="en-GB" dirty="0" smtClean="0"/>
              <a:t>Too many ‘Gold Rush’ CSP’s </a:t>
            </a:r>
            <a:r>
              <a:rPr lang="en-GB" i="1" dirty="0" smtClean="0"/>
              <a:t>&amp; Customers</a:t>
            </a:r>
          </a:p>
          <a:p>
            <a:r>
              <a:rPr lang="en-GB" dirty="0" smtClean="0"/>
              <a:t>When </a:t>
            </a:r>
            <a:r>
              <a:rPr lang="en-GB" dirty="0"/>
              <a:t>adopting a </a:t>
            </a:r>
            <a:r>
              <a:rPr lang="en-GB" dirty="0" smtClean="0"/>
              <a:t>cloud service</a:t>
            </a:r>
            <a:r>
              <a:rPr lang="en-GB" dirty="0"/>
              <a:t>, </a:t>
            </a:r>
            <a:r>
              <a:rPr lang="en-GB" dirty="0" smtClean="0"/>
              <a:t>features and functionality </a:t>
            </a:r>
            <a:r>
              <a:rPr lang="en-GB" dirty="0"/>
              <a:t>may be </a:t>
            </a:r>
            <a:r>
              <a:rPr lang="en-GB" dirty="0" smtClean="0"/>
              <a:t>well advertised,</a:t>
            </a:r>
          </a:p>
          <a:p>
            <a:r>
              <a:rPr lang="en-GB" dirty="0" smtClean="0"/>
              <a:t>What about:</a:t>
            </a:r>
            <a:endParaRPr lang="en-GB" dirty="0"/>
          </a:p>
          <a:p>
            <a:pPr lvl="1"/>
            <a:r>
              <a:rPr lang="en-GB" dirty="0"/>
              <a:t>details </a:t>
            </a:r>
            <a:r>
              <a:rPr lang="en-GB" dirty="0" smtClean="0"/>
              <a:t>of internal </a:t>
            </a:r>
            <a:r>
              <a:rPr lang="en-GB" dirty="0"/>
              <a:t>security </a:t>
            </a:r>
            <a:r>
              <a:rPr lang="en-GB" dirty="0" smtClean="0"/>
              <a:t>procedures,</a:t>
            </a:r>
          </a:p>
          <a:p>
            <a:pPr lvl="1"/>
            <a:r>
              <a:rPr lang="en-GB" dirty="0" smtClean="0"/>
              <a:t>configuration hardening,</a:t>
            </a:r>
          </a:p>
          <a:p>
            <a:pPr lvl="1"/>
            <a:r>
              <a:rPr lang="en-GB" dirty="0" smtClean="0"/>
              <a:t>patching</a:t>
            </a:r>
            <a:r>
              <a:rPr lang="en-GB" dirty="0"/>
              <a:t>, auditing, </a:t>
            </a:r>
            <a:r>
              <a:rPr lang="en-GB" dirty="0" smtClean="0"/>
              <a:t>and logging</a:t>
            </a:r>
            <a:endParaRPr lang="en-GB" dirty="0"/>
          </a:p>
          <a:p>
            <a:pPr lvl="1"/>
            <a:r>
              <a:rPr lang="en-GB" dirty="0" smtClean="0"/>
              <a:t>Compliance?</a:t>
            </a:r>
            <a:endParaRPr lang="en-GB" dirty="0"/>
          </a:p>
        </p:txBody>
      </p:sp>
      <p:pic>
        <p:nvPicPr>
          <p:cNvPr id="20" name="Picture 19"/>
          <p:cNvPicPr>
            <a:picLocks noChangeAspect="1"/>
          </p:cNvPicPr>
          <p:nvPr/>
        </p:nvPicPr>
        <p:blipFill>
          <a:blip r:embed="rId3"/>
          <a:stretch>
            <a:fillRect/>
          </a:stretch>
        </p:blipFill>
        <p:spPr>
          <a:xfrm>
            <a:off x="4723027" y="194255"/>
            <a:ext cx="1865198" cy="1179698"/>
          </a:xfrm>
          <a:prstGeom prst="rect">
            <a:avLst/>
          </a:prstGeom>
          <a:ln>
            <a:noFill/>
          </a:ln>
          <a:effectLst>
            <a:softEdge rad="112500"/>
          </a:effectLst>
        </p:spPr>
      </p:pic>
    </p:spTree>
    <p:extLst>
      <p:ext uri="{BB962C8B-B14F-4D97-AF65-F5344CB8AC3E}">
        <p14:creationId xmlns:p14="http://schemas.microsoft.com/office/powerpoint/2010/main" val="27334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pPr algn="ctr"/>
            <a:r>
              <a:rPr lang="en-GB" i="0" dirty="0" smtClean="0"/>
              <a:t>Myth #2: </a:t>
            </a:r>
            <a:br>
              <a:rPr lang="en-GB" i="0" dirty="0" smtClean="0"/>
            </a:br>
            <a:r>
              <a:rPr lang="en-GB" b="0" i="0" dirty="0" smtClean="0"/>
              <a:t>Technology Problem</a:t>
            </a:r>
            <a:endParaRPr lang="en-GB" dirty="0"/>
          </a:p>
        </p:txBody>
      </p:sp>
      <p:sp>
        <p:nvSpPr>
          <p:cNvPr id="3" name="Content Placeholder 2"/>
          <p:cNvSpPr>
            <a:spLocks noGrp="1"/>
          </p:cNvSpPr>
          <p:nvPr>
            <p:ph idx="1"/>
          </p:nvPr>
        </p:nvSpPr>
        <p:spPr>
          <a:xfrm>
            <a:off x="529431" y="1700808"/>
            <a:ext cx="8229600" cy="1440160"/>
          </a:xfrm>
        </p:spPr>
        <p:txBody>
          <a:bodyPr/>
          <a:lstStyle/>
          <a:p>
            <a:pPr marL="0" indent="0">
              <a:buNone/>
            </a:pPr>
            <a:r>
              <a:rPr lang="en-GB" i="1" dirty="0" smtClean="0">
                <a:solidFill>
                  <a:srgbClr val="00B050"/>
                </a:solidFill>
              </a:rPr>
              <a:t>The tendency for businesses to bypass IT departments and information officers.</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7" name="Diagram 6"/>
          <p:cNvGraphicFramePr/>
          <p:nvPr/>
        </p:nvGraphicFramePr>
        <p:xfrm>
          <a:off x="529431" y="3284984"/>
          <a:ext cx="8229600"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bwMode="auto">
          <a:xfrm>
            <a:off x="755576" y="5013176"/>
            <a:ext cx="756084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b="1" i="1" kern="0" dirty="0" smtClean="0"/>
              <a:t>Resource</a:t>
            </a:r>
            <a:r>
              <a:rPr lang="en-GB" i="1" kern="0" dirty="0" smtClean="0"/>
              <a:t> – CSA: Security as a Service Implementation Guide</a:t>
            </a:r>
          </a:p>
        </p:txBody>
      </p:sp>
    </p:spTree>
    <p:extLst>
      <p:ext uri="{BB962C8B-B14F-4D97-AF65-F5344CB8AC3E}">
        <p14:creationId xmlns:p14="http://schemas.microsoft.com/office/powerpoint/2010/main" val="4156818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3" name="Content Placeholder 2"/>
          <p:cNvSpPr>
            <a:spLocks noGrp="1"/>
          </p:cNvSpPr>
          <p:nvPr>
            <p:ph idx="1"/>
          </p:nvPr>
        </p:nvSpPr>
        <p:spPr>
          <a:xfrm>
            <a:off x="529431" y="2204864"/>
            <a:ext cx="8229600" cy="3560763"/>
          </a:xfrm>
        </p:spPr>
        <p:txBody>
          <a:bodyPr/>
          <a:lstStyle/>
          <a:p>
            <a:pPr fontAlgn="ctr"/>
            <a:r>
              <a:rPr lang="en-GB" dirty="0" smtClean="0"/>
              <a:t>IT experience is not lost</a:t>
            </a:r>
          </a:p>
          <a:p>
            <a:pPr fontAlgn="ctr"/>
            <a:r>
              <a:rPr lang="en-GB" dirty="0" smtClean="0"/>
              <a:t>New set of skill technical skills</a:t>
            </a:r>
          </a:p>
          <a:p>
            <a:pPr lvl="1" fontAlgn="ctr"/>
            <a:r>
              <a:rPr lang="en-GB" dirty="0" smtClean="0"/>
              <a:t>Developers</a:t>
            </a:r>
          </a:p>
          <a:p>
            <a:pPr lvl="1" fontAlgn="ctr"/>
            <a:r>
              <a:rPr lang="en-GB" dirty="0" smtClean="0"/>
              <a:t>Infrastructure</a:t>
            </a:r>
          </a:p>
          <a:p>
            <a:pPr lvl="1" fontAlgn="ctr"/>
            <a:r>
              <a:rPr lang="en-GB" dirty="0" smtClean="0"/>
              <a:t>Architects</a:t>
            </a:r>
          </a:p>
          <a:p>
            <a:pPr fontAlgn="ctr"/>
            <a:r>
              <a:rPr lang="en-GB" dirty="0" smtClean="0"/>
              <a:t>New set of business skills</a:t>
            </a:r>
          </a:p>
          <a:p>
            <a:pPr lvl="1" fontAlgn="ctr"/>
            <a:r>
              <a:rPr lang="en-GB" dirty="0" smtClean="0"/>
              <a:t>Partnership</a:t>
            </a:r>
          </a:p>
          <a:p>
            <a:pPr lvl="1" fontAlgn="ctr"/>
            <a:r>
              <a:rPr lang="en-GB" dirty="0" smtClean="0"/>
              <a:t>Strategic</a:t>
            </a:r>
          </a:p>
          <a:p>
            <a:pPr lvl="1" fontAlgn="ctr"/>
            <a:endParaRPr lang="en-GB" dirty="0"/>
          </a:p>
          <a:p>
            <a:endParaRPr lang="en-GB" dirty="0"/>
          </a:p>
        </p:txBody>
      </p:sp>
      <p:sp>
        <p:nvSpPr>
          <p:cNvPr id="6" name="Title 5"/>
          <p:cNvSpPr>
            <a:spLocks noGrp="1"/>
          </p:cNvSpPr>
          <p:nvPr>
            <p:ph type="title"/>
          </p:nvPr>
        </p:nvSpPr>
        <p:spPr>
          <a:xfrm>
            <a:off x="457200" y="1196752"/>
            <a:ext cx="8507288" cy="1143000"/>
          </a:xfrm>
        </p:spPr>
        <p:txBody>
          <a:bodyPr/>
          <a:lstStyle/>
          <a:p>
            <a:r>
              <a:rPr lang="en-GB" i="0" dirty="0" smtClean="0">
                <a:solidFill>
                  <a:srgbClr val="00B050"/>
                </a:solidFill>
              </a:rPr>
              <a:t>New IT generation new skills</a:t>
            </a:r>
            <a:endParaRPr lang="en-GB" dirty="0">
              <a:solidFill>
                <a:srgbClr val="00B050"/>
              </a:solidFill>
            </a:endParaRPr>
          </a:p>
        </p:txBody>
      </p:sp>
      <p:sp>
        <p:nvSpPr>
          <p:cNvPr id="9" name="Title 1"/>
          <p:cNvSpPr txBox="1">
            <a:spLocks/>
          </p:cNvSpPr>
          <p:nvPr/>
        </p:nvSpPr>
        <p:spPr bwMode="auto">
          <a:xfrm>
            <a:off x="4885039" y="206375"/>
            <a:ext cx="42588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Myth #3: </a:t>
            </a:r>
            <a:br>
              <a:rPr lang="en-GB" i="0" kern="0" dirty="0" smtClean="0"/>
            </a:br>
            <a:r>
              <a:rPr lang="en-GB" b="0" i="0" kern="0" dirty="0" smtClean="0"/>
              <a:t>Reuse old Skills</a:t>
            </a:r>
            <a:endParaRPr lang="en-GB" kern="0" dirty="0"/>
          </a:p>
        </p:txBody>
      </p:sp>
    </p:spTree>
    <p:extLst>
      <p:ext uri="{BB962C8B-B14F-4D97-AF65-F5344CB8AC3E}">
        <p14:creationId xmlns:p14="http://schemas.microsoft.com/office/powerpoint/2010/main" val="563439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231" y="53900"/>
            <a:ext cx="4464496" cy="1143000"/>
          </a:xfrm>
        </p:spPr>
        <p:txBody>
          <a:bodyPr/>
          <a:lstStyle/>
          <a:p>
            <a:r>
              <a:rPr lang="en-GB" i="0" dirty="0" smtClean="0"/>
              <a:t>Opportunity Knocks</a:t>
            </a:r>
            <a:endParaRPr lang="en-GB" dirty="0"/>
          </a:p>
        </p:txBody>
      </p:sp>
      <p:sp>
        <p:nvSpPr>
          <p:cNvPr id="3" name="Content Placeholder 2"/>
          <p:cNvSpPr>
            <a:spLocks noGrp="1"/>
          </p:cNvSpPr>
          <p:nvPr>
            <p:ph idx="1"/>
          </p:nvPr>
        </p:nvSpPr>
        <p:spPr>
          <a:xfrm>
            <a:off x="529431" y="2708920"/>
            <a:ext cx="8229600" cy="3096344"/>
          </a:xfrm>
        </p:spPr>
        <p:txBody>
          <a:bodyPr/>
          <a:lstStyle/>
          <a:p>
            <a:pPr marL="0" indent="0" algn="ctr">
              <a:buNone/>
            </a:pPr>
            <a:r>
              <a:rPr lang="en-GB" i="1" dirty="0" smtClean="0"/>
              <a:t>Where a </a:t>
            </a:r>
            <a:r>
              <a:rPr lang="en-GB" i="1" dirty="0"/>
              <a:t>business does not have </a:t>
            </a:r>
            <a:r>
              <a:rPr lang="en-GB" i="1" dirty="0" smtClean="0"/>
              <a:t>structured IT resources then </a:t>
            </a:r>
            <a:r>
              <a:rPr lang="en-GB" i="1" dirty="0"/>
              <a:t>it is the </a:t>
            </a:r>
            <a:r>
              <a:rPr lang="en-GB" b="1" i="1" dirty="0"/>
              <a:t>‘Trusted’ </a:t>
            </a:r>
            <a:r>
              <a:rPr lang="en-GB" i="1" dirty="0"/>
              <a:t>technology partner who MUST fill this role. </a:t>
            </a:r>
            <a:endParaRPr lang="en-GB" i="1" dirty="0" smtClean="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85442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Abuse of Cloud Services</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#7</a:t>
            </a:r>
            <a:endParaRPr lang="en-GB" kern="0" dirty="0"/>
          </a:p>
        </p:txBody>
      </p:sp>
      <p:sp>
        <p:nvSpPr>
          <p:cNvPr id="9" name="Content Placeholder 2"/>
          <p:cNvSpPr>
            <a:spLocks noGrp="1"/>
          </p:cNvSpPr>
          <p:nvPr>
            <p:ph idx="1"/>
          </p:nvPr>
        </p:nvSpPr>
        <p:spPr>
          <a:xfrm>
            <a:off x="457200" y="2348880"/>
            <a:ext cx="8686800" cy="3960440"/>
          </a:xfrm>
        </p:spPr>
        <p:txBody>
          <a:bodyPr/>
          <a:lstStyle/>
          <a:p>
            <a:r>
              <a:rPr lang="en-GB" dirty="0" smtClean="0"/>
              <a:t>Criminals leverage cloud compute resources</a:t>
            </a:r>
          </a:p>
          <a:p>
            <a:r>
              <a:rPr lang="en-GB" dirty="0" smtClean="0"/>
              <a:t>Cloud providers Targeted</a:t>
            </a:r>
          </a:p>
          <a:p>
            <a:r>
              <a:rPr lang="en-GB" dirty="0" err="1"/>
              <a:t>IaaS</a:t>
            </a:r>
            <a:r>
              <a:rPr lang="en-GB" dirty="0"/>
              <a:t> </a:t>
            </a:r>
            <a:r>
              <a:rPr lang="en-GB" dirty="0" smtClean="0"/>
              <a:t>offerings have hosted:</a:t>
            </a:r>
          </a:p>
          <a:p>
            <a:pPr lvl="1"/>
            <a:r>
              <a:rPr lang="en-GB" dirty="0"/>
              <a:t>Zeus botnet, </a:t>
            </a:r>
            <a:endParaRPr lang="en-GB" dirty="0" smtClean="0"/>
          </a:p>
          <a:p>
            <a:pPr lvl="1"/>
            <a:r>
              <a:rPr lang="en-GB" dirty="0" err="1" smtClean="0"/>
              <a:t>InfoStealer</a:t>
            </a:r>
            <a:r>
              <a:rPr lang="en-GB" dirty="0" smtClean="0"/>
              <a:t> </a:t>
            </a:r>
            <a:r>
              <a:rPr lang="en-GB" dirty="0" err="1"/>
              <a:t>trojan</a:t>
            </a:r>
            <a:r>
              <a:rPr lang="en-GB" dirty="0"/>
              <a:t> </a:t>
            </a:r>
            <a:r>
              <a:rPr lang="en-GB" dirty="0" smtClean="0"/>
              <a:t>horses</a:t>
            </a:r>
          </a:p>
          <a:p>
            <a:pPr lvl="1"/>
            <a:r>
              <a:rPr lang="en-GB" dirty="0"/>
              <a:t>botnets </a:t>
            </a:r>
            <a:r>
              <a:rPr lang="en-GB" dirty="0" smtClean="0"/>
              <a:t>command &amp; control</a:t>
            </a:r>
          </a:p>
          <a:p>
            <a:r>
              <a:rPr lang="en-GB" dirty="0" smtClean="0"/>
              <a:t>Impact = </a:t>
            </a:r>
            <a:r>
              <a:rPr lang="en-GB" dirty="0" err="1" smtClean="0"/>
              <a:t>IaaS</a:t>
            </a:r>
            <a:r>
              <a:rPr lang="en-GB" dirty="0" smtClean="0"/>
              <a:t> blacklisting</a:t>
            </a:r>
            <a:endParaRPr lang="en-GB" dirty="0"/>
          </a:p>
        </p:txBody>
      </p:sp>
      <p:pic>
        <p:nvPicPr>
          <p:cNvPr id="16" name="Picture 15"/>
          <p:cNvPicPr>
            <a:picLocks noChangeAspect="1"/>
          </p:cNvPicPr>
          <p:nvPr/>
        </p:nvPicPr>
        <p:blipFill>
          <a:blip r:embed="rId3"/>
          <a:stretch>
            <a:fillRect/>
          </a:stretch>
        </p:blipFill>
        <p:spPr>
          <a:xfrm>
            <a:off x="4723026" y="188949"/>
            <a:ext cx="1834727" cy="1160426"/>
          </a:xfrm>
          <a:prstGeom prst="rect">
            <a:avLst/>
          </a:prstGeom>
          <a:ln>
            <a:noFill/>
          </a:ln>
          <a:effectLst>
            <a:softEdge rad="112500"/>
          </a:effectLst>
        </p:spPr>
      </p:pic>
    </p:spTree>
    <p:extLst>
      <p:ext uri="{BB962C8B-B14F-4D97-AF65-F5344CB8AC3E}">
        <p14:creationId xmlns:p14="http://schemas.microsoft.com/office/powerpoint/2010/main" val="386045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Malicious Insiders</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#6</a:t>
            </a:r>
            <a:endParaRPr lang="en-GB" kern="0" dirty="0"/>
          </a:p>
        </p:txBody>
      </p:sp>
      <p:sp>
        <p:nvSpPr>
          <p:cNvPr id="8" name="Content Placeholder 2"/>
          <p:cNvSpPr>
            <a:spLocks noGrp="1"/>
          </p:cNvSpPr>
          <p:nvPr>
            <p:ph idx="1"/>
          </p:nvPr>
        </p:nvSpPr>
        <p:spPr>
          <a:xfrm>
            <a:off x="467544" y="2420888"/>
            <a:ext cx="8517632" cy="3776787"/>
          </a:xfrm>
        </p:spPr>
        <p:txBody>
          <a:bodyPr/>
          <a:lstStyle/>
          <a:p>
            <a:r>
              <a:rPr lang="en-GB" dirty="0" smtClean="0"/>
              <a:t>Level of access means impact considerable</a:t>
            </a:r>
          </a:p>
          <a:p>
            <a:r>
              <a:rPr lang="en-GB" dirty="0" smtClean="0"/>
              <a:t>Lack of hiring standards</a:t>
            </a:r>
          </a:p>
          <a:p>
            <a:r>
              <a:rPr lang="en-GB" dirty="0" smtClean="0"/>
              <a:t>Legislative friction (Monitoring / Disciplinary)</a:t>
            </a:r>
          </a:p>
          <a:p>
            <a:r>
              <a:rPr lang="en-GB" dirty="0" smtClean="0"/>
              <a:t>Impact:</a:t>
            </a:r>
          </a:p>
          <a:p>
            <a:pPr lvl="1"/>
            <a:r>
              <a:rPr lang="en-GB" dirty="0"/>
              <a:t>Brand damage, </a:t>
            </a:r>
            <a:endParaRPr lang="en-GB" dirty="0" smtClean="0"/>
          </a:p>
          <a:p>
            <a:pPr lvl="1"/>
            <a:r>
              <a:rPr lang="en-GB" dirty="0" smtClean="0"/>
              <a:t>Financial</a:t>
            </a:r>
            <a:r>
              <a:rPr lang="en-GB" dirty="0"/>
              <a:t> </a:t>
            </a:r>
            <a:r>
              <a:rPr lang="en-GB" dirty="0" smtClean="0"/>
              <a:t>loss</a:t>
            </a:r>
          </a:p>
          <a:p>
            <a:pPr lvl="1"/>
            <a:r>
              <a:rPr lang="en-GB" dirty="0" smtClean="0"/>
              <a:t>Productivity downtime</a:t>
            </a:r>
            <a:endParaRPr lang="en-GB" dirty="0"/>
          </a:p>
        </p:txBody>
      </p:sp>
      <p:pic>
        <p:nvPicPr>
          <p:cNvPr id="13" name="Picture 12"/>
          <p:cNvPicPr>
            <a:picLocks noChangeAspect="1"/>
          </p:cNvPicPr>
          <p:nvPr/>
        </p:nvPicPr>
        <p:blipFill>
          <a:blip r:embed="rId3"/>
          <a:stretch>
            <a:fillRect/>
          </a:stretch>
        </p:blipFill>
        <p:spPr>
          <a:xfrm>
            <a:off x="4726361" y="184758"/>
            <a:ext cx="1933872" cy="1190076"/>
          </a:xfrm>
          <a:prstGeom prst="rect">
            <a:avLst/>
          </a:prstGeom>
          <a:ln>
            <a:noFill/>
          </a:ln>
          <a:effectLst>
            <a:softEdge rad="112500"/>
          </a:effectLst>
        </p:spPr>
      </p:pic>
    </p:spTree>
    <p:extLst>
      <p:ext uri="{BB962C8B-B14F-4D97-AF65-F5344CB8AC3E}">
        <p14:creationId xmlns:p14="http://schemas.microsoft.com/office/powerpoint/2010/main" val="21698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CERN defines an insider threat </a:t>
            </a:r>
            <a:r>
              <a:rPr lang="en-GB" dirty="0" smtClean="0"/>
              <a:t>as:</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4"/>
          <p:cNvSpPr/>
          <p:nvPr/>
        </p:nvSpPr>
        <p:spPr>
          <a:xfrm>
            <a:off x="450086" y="2492896"/>
            <a:ext cx="8236714" cy="3539430"/>
          </a:xfrm>
          <a:prstGeom prst="rect">
            <a:avLst/>
          </a:prstGeom>
        </p:spPr>
        <p:txBody>
          <a:bodyPr wrap="square">
            <a:spAutoFit/>
          </a:bodyPr>
          <a:lstStyle/>
          <a:p>
            <a:pPr algn="just"/>
            <a:r>
              <a:rPr lang="en-US" sz="2800" i="1" dirty="0"/>
              <a:t>“A malicious insider threat to an organization is a current or former employee, contractor, or other business partner who has or had authorized access to an organization's network, system, or data and intentionally exceeded or misused that access in a manner that negatively affected the confidentiality, integrity, or availability of the organization's information or information systems.”</a:t>
            </a:r>
            <a:endParaRPr lang="en-GB" sz="2800" dirty="0"/>
          </a:p>
        </p:txBody>
      </p:sp>
    </p:spTree>
    <p:extLst>
      <p:ext uri="{BB962C8B-B14F-4D97-AF65-F5344CB8AC3E}">
        <p14:creationId xmlns:p14="http://schemas.microsoft.com/office/powerpoint/2010/main" val="3768073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Denial of Service</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#5</a:t>
            </a:r>
            <a:endParaRPr lang="en-GB" kern="0" dirty="0"/>
          </a:p>
        </p:txBody>
      </p:sp>
      <p:sp>
        <p:nvSpPr>
          <p:cNvPr id="8" name="Content Placeholder 2"/>
          <p:cNvSpPr>
            <a:spLocks noGrp="1"/>
          </p:cNvSpPr>
          <p:nvPr>
            <p:ph idx="1"/>
          </p:nvPr>
        </p:nvSpPr>
        <p:spPr>
          <a:xfrm>
            <a:off x="467544" y="2186088"/>
            <a:ext cx="8517632" cy="4011588"/>
          </a:xfrm>
        </p:spPr>
        <p:txBody>
          <a:bodyPr/>
          <a:lstStyle/>
          <a:p>
            <a:r>
              <a:rPr lang="en-GB" dirty="0" smtClean="0"/>
              <a:t>Prevention of use of a Cloud Service:</a:t>
            </a:r>
          </a:p>
          <a:p>
            <a:pPr lvl="1"/>
            <a:r>
              <a:rPr lang="en-GB" dirty="0"/>
              <a:t>Bandwidth (such as SYN </a:t>
            </a:r>
            <a:r>
              <a:rPr lang="en-GB" dirty="0" smtClean="0"/>
              <a:t>floods)</a:t>
            </a:r>
          </a:p>
          <a:p>
            <a:pPr lvl="1"/>
            <a:r>
              <a:rPr lang="en-GB" dirty="0" smtClean="0"/>
              <a:t>CPU</a:t>
            </a:r>
          </a:p>
          <a:p>
            <a:pPr lvl="1"/>
            <a:r>
              <a:rPr lang="en-GB" dirty="0" smtClean="0"/>
              <a:t>Storage</a:t>
            </a:r>
          </a:p>
          <a:p>
            <a:r>
              <a:rPr lang="en-GB" dirty="0" smtClean="0"/>
              <a:t>Incur unsustainable </a:t>
            </a:r>
            <a:r>
              <a:rPr lang="en-GB" dirty="0" err="1" smtClean="0"/>
              <a:t>expence</a:t>
            </a:r>
            <a:r>
              <a:rPr lang="en-GB" dirty="0" smtClean="0"/>
              <a:t>!</a:t>
            </a:r>
          </a:p>
          <a:p>
            <a:r>
              <a:rPr lang="en-US" dirty="0"/>
              <a:t>Asymmetric application-level </a:t>
            </a:r>
            <a:r>
              <a:rPr lang="en-US" dirty="0" smtClean="0"/>
              <a:t>attacks:</a:t>
            </a:r>
          </a:p>
          <a:p>
            <a:pPr lvl="1"/>
            <a:r>
              <a:rPr lang="en-US" dirty="0" smtClean="0"/>
              <a:t>Web Apps poor at differentiating hits.</a:t>
            </a:r>
          </a:p>
          <a:p>
            <a:pPr lvl="1"/>
            <a:r>
              <a:rPr lang="en-US" dirty="0" smtClean="0"/>
              <a:t>Not a new attack vector</a:t>
            </a:r>
          </a:p>
        </p:txBody>
      </p:sp>
      <p:pic>
        <p:nvPicPr>
          <p:cNvPr id="3" name="Picture 2"/>
          <p:cNvPicPr>
            <a:picLocks noChangeAspect="1"/>
          </p:cNvPicPr>
          <p:nvPr/>
        </p:nvPicPr>
        <p:blipFill>
          <a:blip r:embed="rId3"/>
          <a:stretch>
            <a:fillRect/>
          </a:stretch>
        </p:blipFill>
        <p:spPr>
          <a:xfrm>
            <a:off x="4582235" y="184757"/>
            <a:ext cx="2005989" cy="1191592"/>
          </a:xfrm>
          <a:prstGeom prst="rect">
            <a:avLst/>
          </a:prstGeom>
          <a:ln>
            <a:noFill/>
          </a:ln>
          <a:effectLst>
            <a:softEdge rad="112500"/>
          </a:effectLst>
        </p:spPr>
      </p:pic>
    </p:spTree>
    <p:extLst>
      <p:ext uri="{BB962C8B-B14F-4D97-AF65-F5344CB8AC3E}">
        <p14:creationId xmlns:p14="http://schemas.microsoft.com/office/powerpoint/2010/main" val="25070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DOS Facts</a:t>
            </a:r>
            <a:endParaRPr lang="en-GB" dirty="0"/>
          </a:p>
        </p:txBody>
      </p:sp>
      <p:sp>
        <p:nvSpPr>
          <p:cNvPr id="3" name="Content Placeholder 2"/>
          <p:cNvSpPr>
            <a:spLocks noGrp="1"/>
          </p:cNvSpPr>
          <p:nvPr>
            <p:ph idx="1"/>
          </p:nvPr>
        </p:nvSpPr>
        <p:spPr>
          <a:xfrm>
            <a:off x="457200" y="2420888"/>
            <a:ext cx="8229600" cy="3560763"/>
          </a:xfrm>
        </p:spPr>
        <p:txBody>
          <a:bodyPr/>
          <a:lstStyle/>
          <a:p>
            <a:r>
              <a:rPr lang="en-GB" sz="2800" dirty="0"/>
              <a:t>94 percent of data </a:t>
            </a:r>
            <a:r>
              <a:rPr lang="en-GB" sz="2800" dirty="0" smtClean="0"/>
              <a:t>centre </a:t>
            </a:r>
            <a:r>
              <a:rPr lang="en-GB" sz="2800" dirty="0"/>
              <a:t>managers reported some type of security attacks</a:t>
            </a:r>
          </a:p>
          <a:p>
            <a:r>
              <a:rPr lang="en-GB" sz="2800" dirty="0"/>
              <a:t>76 percent had to deal with distributed denial-of-service (</a:t>
            </a:r>
            <a:r>
              <a:rPr lang="en-GB" sz="2800" dirty="0" err="1"/>
              <a:t>DDoS</a:t>
            </a:r>
            <a:r>
              <a:rPr lang="en-GB" sz="2800" dirty="0"/>
              <a:t>) attacks on their customers</a:t>
            </a:r>
          </a:p>
          <a:p>
            <a:r>
              <a:rPr lang="en-GB" sz="2800" dirty="0"/>
              <a:t>43 percent had partial or total infrastructure outages due to </a:t>
            </a:r>
            <a:r>
              <a:rPr lang="en-GB" sz="2800" dirty="0" err="1"/>
              <a:t>DDoS</a:t>
            </a:r>
            <a:endParaRPr lang="en-GB" sz="2800" dirty="0"/>
          </a:p>
          <a:p>
            <a:r>
              <a:rPr lang="en-GB" sz="2800" dirty="0"/>
              <a:t>14 percent had to deal with attacks targeting a cloud service</a:t>
            </a:r>
          </a:p>
          <a:p>
            <a:endParaRPr lang="en-GB" sz="2800"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36374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01" y="0"/>
            <a:ext cx="2458616" cy="1143000"/>
          </a:xfrm>
        </p:spPr>
        <p:txBody>
          <a:bodyPr/>
          <a:lstStyle/>
          <a:p>
            <a:r>
              <a:rPr lang="en-GB" dirty="0" smtClean="0"/>
              <a:t>Overview</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1612674"/>
              </p:ext>
            </p:extLst>
          </p:nvPr>
        </p:nvGraphicFramePr>
        <p:xfrm>
          <a:off x="457200" y="1628800"/>
          <a:ext cx="8507288"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6176" y="4077072"/>
            <a:ext cx="1760984" cy="924516"/>
          </a:xfrm>
          <a:prstGeom prst="rect">
            <a:avLst/>
          </a:prstGeom>
          <a:ln>
            <a:noFill/>
          </a:ln>
          <a:effectLst>
            <a:softEdge rad="112500"/>
          </a:effectLst>
        </p:spPr>
      </p:pic>
      <p:sp>
        <p:nvSpPr>
          <p:cNvPr id="7" name="Rectangle 6"/>
          <p:cNvSpPr/>
          <p:nvPr/>
        </p:nvSpPr>
        <p:spPr>
          <a:xfrm>
            <a:off x="6876256" y="6313959"/>
            <a:ext cx="2448272" cy="215444"/>
          </a:xfrm>
          <a:prstGeom prst="rect">
            <a:avLst/>
          </a:prstGeom>
        </p:spPr>
        <p:txBody>
          <a:bodyPr wrap="square">
            <a:spAutoFit/>
          </a:bodyPr>
          <a:lstStyle/>
          <a:p>
            <a:r>
              <a:rPr lang="en-GB" sz="800" i="1" dirty="0">
                <a:solidFill>
                  <a:schemeClr val="tx1">
                    <a:lumMod val="50000"/>
                    <a:lumOff val="50000"/>
                  </a:schemeClr>
                </a:solidFill>
              </a:rPr>
              <a:t>Coffee Seed by </a:t>
            </a:r>
            <a:r>
              <a:rPr lang="en-GB" sz="800" i="1" dirty="0" err="1">
                <a:solidFill>
                  <a:schemeClr val="tx1">
                    <a:lumMod val="50000"/>
                    <a:lumOff val="50000"/>
                  </a:schemeClr>
                </a:solidFill>
              </a:rPr>
              <a:t>arztsamui</a:t>
            </a:r>
            <a:r>
              <a:rPr lang="en-GB" sz="800" i="1" dirty="0">
                <a:solidFill>
                  <a:schemeClr val="tx1">
                    <a:lumMod val="50000"/>
                    <a:lumOff val="50000"/>
                  </a:schemeClr>
                </a:solidFill>
              </a:rPr>
              <a:t> freedigitalphotos.net</a:t>
            </a:r>
          </a:p>
        </p:txBody>
      </p:sp>
    </p:spTree>
    <p:extLst>
      <p:ext uri="{BB962C8B-B14F-4D97-AF65-F5344CB8AC3E}">
        <p14:creationId xmlns:p14="http://schemas.microsoft.com/office/powerpoint/2010/main" val="6474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75"/>
            <a:ext cx="8686800" cy="1143000"/>
          </a:xfrm>
        </p:spPr>
        <p:txBody>
          <a:bodyPr/>
          <a:lstStyle/>
          <a:p>
            <a:r>
              <a:rPr lang="en-GB" dirty="0">
                <a:solidFill>
                  <a:srgbClr val="FF0000"/>
                </a:solidFill>
              </a:rPr>
              <a:t>Insecure Interfaces </a:t>
            </a:r>
            <a:r>
              <a:rPr lang="en-GB" dirty="0" smtClean="0">
                <a:solidFill>
                  <a:srgbClr val="FF0000"/>
                </a:solidFill>
              </a:rPr>
              <a:t>&amp; APIs</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#4</a:t>
            </a:r>
            <a:endParaRPr lang="en-GB" kern="0" dirty="0"/>
          </a:p>
        </p:txBody>
      </p:sp>
      <p:pic>
        <p:nvPicPr>
          <p:cNvPr id="6" name="Picture 5"/>
          <p:cNvPicPr>
            <a:picLocks noChangeAspect="1"/>
          </p:cNvPicPr>
          <p:nvPr/>
        </p:nvPicPr>
        <p:blipFill>
          <a:blip r:embed="rId3"/>
          <a:stretch>
            <a:fillRect/>
          </a:stretch>
        </p:blipFill>
        <p:spPr>
          <a:xfrm>
            <a:off x="4702115" y="326231"/>
            <a:ext cx="1958117" cy="1221731"/>
          </a:xfrm>
          <a:prstGeom prst="rect">
            <a:avLst/>
          </a:prstGeom>
          <a:ln>
            <a:noFill/>
          </a:ln>
          <a:effectLst>
            <a:softEdge rad="112500"/>
          </a:effectLst>
        </p:spPr>
      </p:pic>
      <p:sp>
        <p:nvSpPr>
          <p:cNvPr id="9" name="Content Placeholder 2"/>
          <p:cNvSpPr>
            <a:spLocks noGrp="1"/>
          </p:cNvSpPr>
          <p:nvPr>
            <p:ph idx="1"/>
          </p:nvPr>
        </p:nvSpPr>
        <p:spPr>
          <a:xfrm>
            <a:off x="457200" y="2204864"/>
            <a:ext cx="8229600" cy="4176464"/>
          </a:xfrm>
        </p:spPr>
        <p:txBody>
          <a:bodyPr/>
          <a:lstStyle/>
          <a:p>
            <a:r>
              <a:rPr lang="en-GB" dirty="0" smtClean="0"/>
              <a:t>Exposed software </a:t>
            </a:r>
            <a:r>
              <a:rPr lang="en-GB" dirty="0"/>
              <a:t>interfaces or </a:t>
            </a:r>
            <a:r>
              <a:rPr lang="en-GB" dirty="0" smtClean="0"/>
              <a:t>APIs</a:t>
            </a:r>
          </a:p>
          <a:p>
            <a:r>
              <a:rPr lang="en-GB" dirty="0" smtClean="0"/>
              <a:t>Security </a:t>
            </a:r>
            <a:r>
              <a:rPr lang="en-GB" dirty="0"/>
              <a:t>and availability </a:t>
            </a:r>
            <a:r>
              <a:rPr lang="en-GB" dirty="0" smtClean="0"/>
              <a:t>of services dependent </a:t>
            </a:r>
            <a:r>
              <a:rPr lang="en-GB" dirty="0"/>
              <a:t>upon the security of </a:t>
            </a:r>
            <a:r>
              <a:rPr lang="en-GB" dirty="0" smtClean="0"/>
              <a:t>these.</a:t>
            </a:r>
          </a:p>
          <a:p>
            <a:r>
              <a:rPr lang="en-GB" dirty="0" smtClean="0"/>
              <a:t>Exposures:</a:t>
            </a:r>
          </a:p>
          <a:p>
            <a:pPr lvl="1"/>
            <a:r>
              <a:rPr lang="en-GB" dirty="0"/>
              <a:t>unknown service or </a:t>
            </a:r>
            <a:r>
              <a:rPr lang="en-GB" dirty="0" smtClean="0"/>
              <a:t>API dependencies</a:t>
            </a:r>
          </a:p>
          <a:p>
            <a:pPr lvl="1"/>
            <a:r>
              <a:rPr lang="en-GB" dirty="0" smtClean="0"/>
              <a:t>API security Key weakness</a:t>
            </a:r>
          </a:p>
          <a:p>
            <a:pPr lvl="1"/>
            <a:r>
              <a:rPr lang="en-GB" dirty="0" smtClean="0"/>
              <a:t>clear-text authentication</a:t>
            </a:r>
            <a:endParaRPr lang="en-GB" dirty="0"/>
          </a:p>
          <a:p>
            <a:pPr lvl="1"/>
            <a:r>
              <a:rPr lang="en-GB" dirty="0" smtClean="0"/>
              <a:t>Data unencrypted to process</a:t>
            </a:r>
          </a:p>
        </p:txBody>
      </p:sp>
    </p:spTree>
    <p:extLst>
      <p:ext uri="{BB962C8B-B14F-4D97-AF65-F5344CB8AC3E}">
        <p14:creationId xmlns:p14="http://schemas.microsoft.com/office/powerpoint/2010/main" val="321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75"/>
            <a:ext cx="8686800" cy="1143000"/>
          </a:xfrm>
        </p:spPr>
        <p:txBody>
          <a:bodyPr/>
          <a:lstStyle/>
          <a:p>
            <a:r>
              <a:rPr lang="en-GB" dirty="0">
                <a:solidFill>
                  <a:srgbClr val="FF0000"/>
                </a:solidFill>
              </a:rPr>
              <a:t>Account or </a:t>
            </a:r>
            <a:r>
              <a:rPr lang="en-GB" dirty="0" smtClean="0">
                <a:solidFill>
                  <a:srgbClr val="FF0000"/>
                </a:solidFill>
              </a:rPr>
              <a:t>Service Traffic </a:t>
            </a:r>
            <a:r>
              <a:rPr lang="en-GB" dirty="0">
                <a:solidFill>
                  <a:srgbClr val="FF0000"/>
                </a:solidFill>
              </a:rPr>
              <a:t>Hijacking</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#3</a:t>
            </a:r>
            <a:endParaRPr lang="en-GB" kern="0" dirty="0"/>
          </a:p>
        </p:txBody>
      </p:sp>
      <p:pic>
        <p:nvPicPr>
          <p:cNvPr id="7" name="Picture 6"/>
          <p:cNvPicPr>
            <a:picLocks noChangeAspect="1"/>
          </p:cNvPicPr>
          <p:nvPr/>
        </p:nvPicPr>
        <p:blipFill>
          <a:blip r:embed="rId3"/>
          <a:stretch>
            <a:fillRect/>
          </a:stretch>
        </p:blipFill>
        <p:spPr>
          <a:xfrm>
            <a:off x="4659911" y="213558"/>
            <a:ext cx="1928314" cy="1170174"/>
          </a:xfrm>
          <a:prstGeom prst="rect">
            <a:avLst/>
          </a:prstGeom>
          <a:ln>
            <a:noFill/>
          </a:ln>
          <a:effectLst>
            <a:softEdge rad="112500"/>
          </a:effectLst>
        </p:spPr>
      </p:pic>
      <p:sp>
        <p:nvSpPr>
          <p:cNvPr id="10" name="Content Placeholder 2"/>
          <p:cNvSpPr>
            <a:spLocks noGrp="1"/>
          </p:cNvSpPr>
          <p:nvPr>
            <p:ph idx="1"/>
          </p:nvPr>
        </p:nvSpPr>
        <p:spPr>
          <a:xfrm>
            <a:off x="457200" y="2276872"/>
            <a:ext cx="8229600" cy="3849291"/>
          </a:xfrm>
        </p:spPr>
        <p:txBody>
          <a:bodyPr/>
          <a:lstStyle/>
          <a:p>
            <a:r>
              <a:rPr lang="en-GB" dirty="0" smtClean="0"/>
              <a:t>Reuse of Credentials </a:t>
            </a:r>
            <a:r>
              <a:rPr lang="en-GB" dirty="0"/>
              <a:t>and </a:t>
            </a:r>
            <a:r>
              <a:rPr lang="en-GB" dirty="0" smtClean="0"/>
              <a:t>passwords</a:t>
            </a:r>
          </a:p>
          <a:p>
            <a:r>
              <a:rPr lang="en-GB" dirty="0"/>
              <a:t>E</a:t>
            </a:r>
            <a:r>
              <a:rPr lang="en-GB" dirty="0" smtClean="0"/>
              <a:t>avesdrop on </a:t>
            </a:r>
            <a:r>
              <a:rPr lang="en-GB" dirty="0"/>
              <a:t>activities </a:t>
            </a:r>
            <a:r>
              <a:rPr lang="en-GB" dirty="0" smtClean="0"/>
              <a:t>and transactions:</a:t>
            </a:r>
          </a:p>
          <a:p>
            <a:pPr lvl="1"/>
            <a:r>
              <a:rPr lang="en-GB" dirty="0" smtClean="0"/>
              <a:t>manipulate </a:t>
            </a:r>
            <a:r>
              <a:rPr lang="en-GB" dirty="0"/>
              <a:t>data, </a:t>
            </a:r>
            <a:endParaRPr lang="en-GB" dirty="0" smtClean="0"/>
          </a:p>
          <a:p>
            <a:pPr lvl="1"/>
            <a:r>
              <a:rPr lang="en-GB" dirty="0" smtClean="0"/>
              <a:t>return </a:t>
            </a:r>
            <a:r>
              <a:rPr lang="en-GB" dirty="0"/>
              <a:t>falsified information, </a:t>
            </a:r>
            <a:endParaRPr lang="en-GB" dirty="0" smtClean="0"/>
          </a:p>
          <a:p>
            <a:pPr lvl="1"/>
            <a:r>
              <a:rPr lang="en-GB" dirty="0" smtClean="0"/>
              <a:t>Redirect clients </a:t>
            </a:r>
            <a:r>
              <a:rPr lang="en-GB" dirty="0"/>
              <a:t>to illegitimate </a:t>
            </a:r>
            <a:r>
              <a:rPr lang="en-GB" dirty="0" smtClean="0"/>
              <a:t>sites</a:t>
            </a:r>
          </a:p>
          <a:p>
            <a:r>
              <a:rPr lang="en-GB" dirty="0" smtClean="0"/>
              <a:t>Prohibit Sharing accounts</a:t>
            </a:r>
          </a:p>
          <a:p>
            <a:r>
              <a:rPr lang="en-GB" dirty="0" smtClean="0"/>
              <a:t>2 Factor Authentication</a:t>
            </a:r>
            <a:endParaRPr lang="en-GB" dirty="0"/>
          </a:p>
        </p:txBody>
      </p:sp>
    </p:spTree>
    <p:extLst>
      <p:ext uri="{BB962C8B-B14F-4D97-AF65-F5344CB8AC3E}">
        <p14:creationId xmlns:p14="http://schemas.microsoft.com/office/powerpoint/2010/main" val="11758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75"/>
            <a:ext cx="8686800" cy="1143000"/>
          </a:xfrm>
        </p:spPr>
        <p:txBody>
          <a:bodyPr/>
          <a:lstStyle/>
          <a:p>
            <a:r>
              <a:rPr lang="en-GB" dirty="0" smtClean="0">
                <a:solidFill>
                  <a:srgbClr val="FF0000"/>
                </a:solidFill>
              </a:rPr>
              <a:t>Data Loss</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#1</a:t>
            </a:r>
            <a:endParaRPr lang="en-GB" kern="0" dirty="0"/>
          </a:p>
        </p:txBody>
      </p:sp>
      <p:sp>
        <p:nvSpPr>
          <p:cNvPr id="15" name="Content Placeholder 2"/>
          <p:cNvSpPr>
            <a:spLocks noGrp="1"/>
          </p:cNvSpPr>
          <p:nvPr>
            <p:ph idx="1"/>
          </p:nvPr>
        </p:nvSpPr>
        <p:spPr>
          <a:xfrm>
            <a:off x="457200" y="2276872"/>
            <a:ext cx="8229600" cy="3240360"/>
          </a:xfrm>
        </p:spPr>
        <p:txBody>
          <a:bodyPr/>
          <a:lstStyle/>
          <a:p>
            <a:r>
              <a:rPr lang="en-GB" dirty="0"/>
              <a:t>Deletion or alteration </a:t>
            </a:r>
            <a:r>
              <a:rPr lang="en-GB" dirty="0" smtClean="0"/>
              <a:t>of records / Loss </a:t>
            </a:r>
            <a:r>
              <a:rPr lang="en-GB" dirty="0"/>
              <a:t>of an encoding key, </a:t>
            </a:r>
            <a:r>
              <a:rPr lang="en-GB" b="1" i="1" dirty="0"/>
              <a:t>without</a:t>
            </a:r>
            <a:r>
              <a:rPr lang="en-GB" dirty="0"/>
              <a:t> a backup</a:t>
            </a:r>
            <a:endParaRPr lang="en-GB" dirty="0" smtClean="0"/>
          </a:p>
          <a:p>
            <a:r>
              <a:rPr lang="en-GB" dirty="0"/>
              <a:t>J</a:t>
            </a:r>
            <a:r>
              <a:rPr lang="en-GB" dirty="0" smtClean="0"/>
              <a:t>urisdiction </a:t>
            </a:r>
            <a:r>
              <a:rPr lang="en-GB" dirty="0"/>
              <a:t>and political issues</a:t>
            </a:r>
            <a:endParaRPr lang="en-GB" dirty="0" smtClean="0"/>
          </a:p>
          <a:p>
            <a:r>
              <a:rPr lang="en-GB" dirty="0" smtClean="0"/>
              <a:t>Impact:</a:t>
            </a:r>
          </a:p>
          <a:p>
            <a:pPr lvl="1"/>
            <a:r>
              <a:rPr lang="en-GB" dirty="0"/>
              <a:t>Loss of core </a:t>
            </a:r>
            <a:r>
              <a:rPr lang="en-GB" dirty="0" smtClean="0"/>
              <a:t>intellectual property</a:t>
            </a:r>
          </a:p>
          <a:p>
            <a:pPr lvl="1"/>
            <a:r>
              <a:rPr lang="en-GB" dirty="0"/>
              <a:t>C</a:t>
            </a:r>
            <a:r>
              <a:rPr lang="en-GB" dirty="0" smtClean="0"/>
              <a:t>ompliance </a:t>
            </a:r>
            <a:r>
              <a:rPr lang="en-GB" dirty="0"/>
              <a:t>violations</a:t>
            </a:r>
          </a:p>
        </p:txBody>
      </p:sp>
      <p:sp>
        <p:nvSpPr>
          <p:cNvPr id="14" name="Rectangle 13"/>
          <p:cNvSpPr/>
          <p:nvPr/>
        </p:nvSpPr>
        <p:spPr>
          <a:xfrm>
            <a:off x="240783" y="5585100"/>
            <a:ext cx="8964488" cy="800219"/>
          </a:xfrm>
          <a:prstGeom prst="rect">
            <a:avLst/>
          </a:prstGeom>
        </p:spPr>
        <p:txBody>
          <a:bodyPr wrap="square">
            <a:spAutoFit/>
          </a:bodyPr>
          <a:lstStyle/>
          <a:p>
            <a:pPr marL="101600" marR="179070">
              <a:lnSpc>
                <a:spcPct val="115000"/>
              </a:lnSpc>
              <a:spcAft>
                <a:spcPts val="0"/>
              </a:spcAft>
            </a:pPr>
            <a:r>
              <a:rPr lang="en-US" sz="2000" dirty="0" smtClean="0">
                <a:latin typeface="Calibri" panose="020F0502020204030204" pitchFamily="34" charset="0"/>
                <a:ea typeface="Calibri" panose="020F0502020204030204" pitchFamily="34" charset="0"/>
                <a:cs typeface="Calibri" panose="020F0502020204030204" pitchFamily="34" charset="0"/>
              </a:rPr>
              <a:t>U</a:t>
            </a:r>
            <a:r>
              <a:rPr lang="en-US" sz="2000" spc="-5" dirty="0" smtClean="0">
                <a:latin typeface="Calibri" panose="020F0502020204030204" pitchFamily="34" charset="0"/>
                <a:ea typeface="Calibri" panose="020F0502020204030204" pitchFamily="34" charset="0"/>
                <a:cs typeface="Calibri" panose="020F0502020204030204" pitchFamily="34" charset="0"/>
              </a:rPr>
              <a:t>nd</a:t>
            </a:r>
            <a:r>
              <a:rPr lang="en-US" sz="2000" spc="5" dirty="0" smtClean="0">
                <a:latin typeface="Calibri" panose="020F0502020204030204" pitchFamily="34" charset="0"/>
                <a:ea typeface="Calibri" panose="020F0502020204030204" pitchFamily="34" charset="0"/>
                <a:cs typeface="Calibri" panose="020F0502020204030204" pitchFamily="34" charset="0"/>
              </a:rPr>
              <a:t>e</a:t>
            </a:r>
            <a:r>
              <a:rPr lang="en-US" sz="2000" dirty="0" smtClean="0">
                <a:latin typeface="Calibri" panose="020F0502020204030204" pitchFamily="34" charset="0"/>
                <a:ea typeface="Calibri" panose="020F0502020204030204" pitchFamily="34" charset="0"/>
                <a:cs typeface="Calibri" panose="020F0502020204030204" pitchFamily="34" charset="0"/>
              </a:rPr>
              <a:t>r</a:t>
            </a:r>
            <a:r>
              <a:rPr lang="en-US" sz="2000" spc="5" dirty="0" smtClean="0">
                <a:latin typeface="Calibri" panose="020F0502020204030204" pitchFamily="34" charset="0"/>
                <a:ea typeface="Calibri" panose="020F0502020204030204" pitchFamily="34" charset="0"/>
                <a:cs typeface="Calibri" panose="020F0502020204030204" pitchFamily="34" charset="0"/>
              </a:rPr>
              <a:t> </a:t>
            </a:r>
            <a:r>
              <a:rPr lang="en-US" sz="2000" spc="-15" dirty="0">
                <a:latin typeface="Calibri" panose="020F0502020204030204" pitchFamily="34" charset="0"/>
                <a:ea typeface="Calibri" panose="020F0502020204030204" pitchFamily="34" charset="0"/>
                <a:cs typeface="Calibri" panose="020F0502020204030204" pitchFamily="34" charset="0"/>
              </a:rPr>
              <a:t>n</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w</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EU </a:t>
            </a:r>
            <a:r>
              <a:rPr lang="en-US" sz="2000" spc="-5" dirty="0">
                <a:latin typeface="Calibri" panose="020F0502020204030204" pitchFamily="34" charset="0"/>
                <a:ea typeface="Calibri" panose="020F0502020204030204" pitchFamily="34" charset="0"/>
                <a:cs typeface="Calibri" panose="020F0502020204030204" pitchFamily="34" charset="0"/>
              </a:rPr>
              <a:t>d</a:t>
            </a:r>
            <a:r>
              <a:rPr lang="en-US" sz="2000" dirty="0">
                <a:latin typeface="Calibri" panose="020F0502020204030204" pitchFamily="34" charset="0"/>
                <a:ea typeface="Calibri" panose="020F0502020204030204" pitchFamily="34" charset="0"/>
                <a:cs typeface="Calibri" panose="020F0502020204030204" pitchFamily="34" charset="0"/>
              </a:rPr>
              <a:t>ata</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r</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ct</a:t>
            </a:r>
            <a:r>
              <a:rPr lang="en-US" sz="2000" spc="-15" dirty="0">
                <a:latin typeface="Calibri" panose="020F0502020204030204" pitchFamily="34" charset="0"/>
                <a:ea typeface="Calibri" panose="020F0502020204030204" pitchFamily="34" charset="0"/>
                <a:cs typeface="Calibri" panose="020F0502020204030204" pitchFamily="34" charset="0"/>
              </a:rPr>
              <a:t>i</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n r</a:t>
            </a:r>
            <a:r>
              <a:rPr lang="en-US" sz="2000" spc="-5"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l</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s,</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d</a:t>
            </a:r>
            <a:r>
              <a:rPr lang="en-US" sz="2000" dirty="0">
                <a:latin typeface="Calibri" panose="020F0502020204030204" pitchFamily="34" charset="0"/>
                <a:ea typeface="Calibri" panose="020F0502020204030204" pitchFamily="34" charset="0"/>
                <a:cs typeface="Calibri" panose="020F0502020204030204" pitchFamily="34" charset="0"/>
              </a:rPr>
              <a:t>ata </a:t>
            </a:r>
            <a:r>
              <a:rPr lang="en-US" sz="2000" spc="-15" dirty="0">
                <a:latin typeface="Calibri" panose="020F0502020204030204" pitchFamily="34" charset="0"/>
                <a:ea typeface="Calibri" panose="020F0502020204030204" pitchFamily="34" charset="0"/>
                <a:cs typeface="Calibri" panose="020F0502020204030204" pitchFamily="34" charset="0"/>
              </a:rPr>
              <a:t>d</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str</a:t>
            </a:r>
            <a:r>
              <a:rPr lang="en-US" sz="2000" spc="-5"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c</a:t>
            </a:r>
            <a:r>
              <a:rPr lang="en-US" sz="2000" spc="-10" dirty="0">
                <a:latin typeface="Calibri" panose="020F0502020204030204" pitchFamily="34" charset="0"/>
                <a:ea typeface="Calibri" panose="020F0502020204030204" pitchFamily="34" charset="0"/>
                <a:cs typeface="Calibri" panose="020F0502020204030204" pitchFamily="34" charset="0"/>
              </a:rPr>
              <a:t>t</a:t>
            </a:r>
            <a:r>
              <a:rPr lang="en-US" sz="2000" dirty="0">
                <a:latin typeface="Calibri" panose="020F0502020204030204" pitchFamily="34" charset="0"/>
                <a:ea typeface="Calibri" panose="020F0502020204030204" pitchFamily="34" charset="0"/>
                <a:cs typeface="Calibri" panose="020F0502020204030204" pitchFamily="34" charset="0"/>
              </a:rPr>
              <a:t>i</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n </a:t>
            </a:r>
            <a:r>
              <a:rPr lang="en-US" sz="2000" dirty="0" smtClean="0">
                <a:latin typeface="Calibri" panose="020F0502020204030204" pitchFamily="34" charset="0"/>
                <a:ea typeface="Calibri" panose="020F0502020204030204" pitchFamily="34" charset="0"/>
                <a:cs typeface="Calibri" panose="020F0502020204030204" pitchFamily="34" charset="0"/>
              </a:rPr>
              <a:t>&amp; </a:t>
            </a:r>
            <a:r>
              <a:rPr lang="en-US" sz="2000" spc="-10" dirty="0" smtClean="0">
                <a:latin typeface="Calibri" panose="020F0502020204030204" pitchFamily="34" charset="0"/>
                <a:ea typeface="Calibri" panose="020F0502020204030204" pitchFamily="34" charset="0"/>
                <a:cs typeface="Calibri" panose="020F0502020204030204" pitchFamily="34" charset="0"/>
              </a:rPr>
              <a:t>c</a:t>
            </a:r>
            <a:r>
              <a:rPr lang="en-US" sz="2000" spc="5" dirty="0" smtClean="0">
                <a:latin typeface="Calibri" panose="020F0502020204030204" pitchFamily="34" charset="0"/>
                <a:ea typeface="Calibri" panose="020F0502020204030204" pitchFamily="34" charset="0"/>
                <a:cs typeface="Calibri" panose="020F0502020204030204" pitchFamily="34" charset="0"/>
              </a:rPr>
              <a:t>o</a:t>
            </a:r>
            <a:r>
              <a:rPr lang="en-US" sz="2000" dirty="0" smtClean="0">
                <a:latin typeface="Calibri" panose="020F0502020204030204" pitchFamily="34" charset="0"/>
                <a:ea typeface="Calibri" panose="020F0502020204030204" pitchFamily="34" charset="0"/>
                <a:cs typeface="Calibri" panose="020F0502020204030204" pitchFamily="34" charset="0"/>
              </a:rPr>
              <a:t>rr</a:t>
            </a:r>
            <a:r>
              <a:rPr lang="en-US" sz="2000" spc="-5" dirty="0" smtClean="0">
                <a:latin typeface="Calibri" panose="020F0502020204030204" pitchFamily="34" charset="0"/>
                <a:ea typeface="Calibri" panose="020F0502020204030204" pitchFamily="34" charset="0"/>
                <a:cs typeface="Calibri" panose="020F0502020204030204" pitchFamily="34" charset="0"/>
              </a:rPr>
              <a:t>up</a:t>
            </a:r>
            <a:r>
              <a:rPr lang="en-US" sz="2000" dirty="0" smtClean="0">
                <a:latin typeface="Calibri" panose="020F0502020204030204" pitchFamily="34" charset="0"/>
                <a:ea typeface="Calibri" panose="020F0502020204030204" pitchFamily="34" charset="0"/>
                <a:cs typeface="Calibri" panose="020F0502020204030204" pitchFamily="34" charset="0"/>
              </a:rPr>
              <a:t>ti</a:t>
            </a:r>
            <a:r>
              <a:rPr lang="en-US" sz="2000" spc="5" dirty="0" smtClean="0">
                <a:latin typeface="Calibri" panose="020F0502020204030204" pitchFamily="34" charset="0"/>
                <a:ea typeface="Calibri" panose="020F0502020204030204" pitchFamily="34" charset="0"/>
                <a:cs typeface="Calibri" panose="020F0502020204030204" pitchFamily="34" charset="0"/>
              </a:rPr>
              <a:t>o</a:t>
            </a:r>
            <a:r>
              <a:rPr lang="en-US" sz="2000" dirty="0" smtClean="0">
                <a:latin typeface="Calibri" panose="020F0502020204030204" pitchFamily="34" charset="0"/>
                <a:ea typeface="Calibri" panose="020F0502020204030204" pitchFamily="34" charset="0"/>
                <a:cs typeface="Calibri" panose="020F0502020204030204" pitchFamily="34" charset="0"/>
              </a:rPr>
              <a:t>n</a:t>
            </a:r>
            <a:r>
              <a:rPr lang="en-US" sz="2000" spc="-15" dirty="0" smtClean="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f </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rs</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al </a:t>
            </a:r>
            <a:r>
              <a:rPr lang="en-US" sz="2000" spc="-5" dirty="0">
                <a:latin typeface="Calibri" panose="020F0502020204030204" pitchFamily="34" charset="0"/>
                <a:ea typeface="Calibri" panose="020F0502020204030204" pitchFamily="34" charset="0"/>
                <a:cs typeface="Calibri" panose="020F0502020204030204" pitchFamily="34" charset="0"/>
              </a:rPr>
              <a:t>d</a:t>
            </a: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spc="-10" dirty="0">
                <a:latin typeface="Calibri" panose="020F0502020204030204" pitchFamily="34" charset="0"/>
                <a:ea typeface="Calibri" panose="020F0502020204030204" pitchFamily="34" charset="0"/>
                <a:cs typeface="Calibri" panose="020F0502020204030204" pitchFamily="34" charset="0"/>
              </a:rPr>
              <a:t>t</a:t>
            </a:r>
            <a:r>
              <a:rPr lang="en-US" sz="2000" dirty="0">
                <a:latin typeface="Calibri" panose="020F0502020204030204" pitchFamily="34" charset="0"/>
                <a:ea typeface="Calibri" panose="020F0502020204030204" pitchFamily="34" charset="0"/>
                <a:cs typeface="Calibri" panose="020F0502020204030204" pitchFamily="34" charset="0"/>
              </a:rPr>
              <a:t>a are</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c</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si</a:t>
            </a:r>
            <a:r>
              <a:rPr lang="en-US" sz="2000" spc="-15" dirty="0">
                <a:latin typeface="Calibri" panose="020F0502020204030204" pitchFamily="34" charset="0"/>
                <a:ea typeface="Calibri" panose="020F0502020204030204" pitchFamily="34" charset="0"/>
                <a:cs typeface="Calibri" panose="020F0502020204030204" pitchFamily="34" charset="0"/>
              </a:rPr>
              <a:t>d</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spc="-15" dirty="0">
                <a:latin typeface="Calibri" panose="020F0502020204030204" pitchFamily="34" charset="0"/>
                <a:ea typeface="Calibri" panose="020F0502020204030204" pitchFamily="34" charset="0"/>
                <a:cs typeface="Calibri" panose="020F0502020204030204" pitchFamily="34" charset="0"/>
              </a:rPr>
              <a:t>r</a:t>
            </a:r>
            <a:r>
              <a:rPr lang="en-US" sz="2000" spc="5"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d f</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15" dirty="0">
                <a:latin typeface="Calibri" panose="020F0502020204030204" pitchFamily="34" charset="0"/>
                <a:ea typeface="Calibri" panose="020F0502020204030204" pitchFamily="34" charset="0"/>
                <a:cs typeface="Calibri" panose="020F0502020204030204" pitchFamily="34" charset="0"/>
              </a:rPr>
              <a:t>r</a:t>
            </a:r>
            <a:r>
              <a:rPr lang="en-US" sz="2000" spc="5"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s</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f </a:t>
            </a:r>
            <a:r>
              <a:rPr lang="en-US" sz="2000" spc="-5" dirty="0">
                <a:latin typeface="Calibri" panose="020F0502020204030204" pitchFamily="34" charset="0"/>
                <a:ea typeface="Calibri" panose="020F0502020204030204" pitchFamily="34" charset="0"/>
                <a:cs typeface="Calibri" panose="020F0502020204030204" pitchFamily="34" charset="0"/>
              </a:rPr>
              <a:t>d</a:t>
            </a:r>
            <a:r>
              <a:rPr lang="en-US" sz="2000" spc="-15" dirty="0">
                <a:latin typeface="Calibri" panose="020F0502020204030204" pitchFamily="34" charset="0"/>
                <a:ea typeface="Calibri" panose="020F0502020204030204" pitchFamily="34" charset="0"/>
                <a:cs typeface="Calibri" panose="020F0502020204030204" pitchFamily="34" charset="0"/>
              </a:rPr>
              <a:t>a</a:t>
            </a:r>
            <a:r>
              <a:rPr lang="en-US" sz="2000" dirty="0">
                <a:latin typeface="Calibri" panose="020F0502020204030204" pitchFamily="34" charset="0"/>
                <a:ea typeface="Calibri" panose="020F0502020204030204" pitchFamily="34" charset="0"/>
                <a:cs typeface="Calibri" panose="020F0502020204030204" pitchFamily="34" charset="0"/>
              </a:rPr>
              <a:t>ta </a:t>
            </a:r>
            <a:r>
              <a:rPr lang="en-US" sz="2000" spc="-5" dirty="0" smtClean="0">
                <a:latin typeface="Calibri" panose="020F0502020204030204" pitchFamily="34" charset="0"/>
                <a:ea typeface="Calibri" panose="020F0502020204030204" pitchFamily="34" charset="0"/>
                <a:cs typeface="Calibri" panose="020F0502020204030204" pitchFamily="34" charset="0"/>
              </a:rPr>
              <a:t>b</a:t>
            </a:r>
            <a:r>
              <a:rPr lang="en-US" sz="2000" dirty="0" smtClean="0">
                <a:latin typeface="Calibri" panose="020F0502020204030204" pitchFamily="34" charset="0"/>
                <a:ea typeface="Calibri" panose="020F0502020204030204" pitchFamily="34" charset="0"/>
                <a:cs typeface="Calibri" panose="020F0502020204030204" pitchFamily="34" charset="0"/>
              </a:rPr>
              <a:t>r</a:t>
            </a:r>
            <a:r>
              <a:rPr lang="en-US" sz="2000" spc="5" dirty="0" smtClean="0">
                <a:latin typeface="Calibri" panose="020F0502020204030204" pitchFamily="34" charset="0"/>
                <a:ea typeface="Calibri" panose="020F0502020204030204" pitchFamily="34" charset="0"/>
                <a:cs typeface="Calibri" panose="020F0502020204030204" pitchFamily="34" charset="0"/>
              </a:rPr>
              <a:t>e</a:t>
            </a:r>
            <a:r>
              <a:rPr lang="en-US" sz="2000" spc="-15" dirty="0" smtClean="0">
                <a:latin typeface="Calibri" panose="020F0502020204030204" pitchFamily="34" charset="0"/>
                <a:ea typeface="Calibri" panose="020F0502020204030204" pitchFamily="34" charset="0"/>
                <a:cs typeface="Calibri" panose="020F0502020204030204" pitchFamily="34" charset="0"/>
              </a:rPr>
              <a:t>a</a:t>
            </a:r>
            <a:r>
              <a:rPr lang="en-US" sz="2000" dirty="0" smtClean="0">
                <a:latin typeface="Calibri" panose="020F0502020204030204" pitchFamily="34" charset="0"/>
                <a:ea typeface="Calibri" panose="020F0502020204030204" pitchFamily="34" charset="0"/>
                <a:cs typeface="Calibri" panose="020F0502020204030204" pitchFamily="34" charset="0"/>
              </a:rPr>
              <a:t>c</a:t>
            </a:r>
            <a:r>
              <a:rPr lang="en-US" sz="2000" spc="-5" dirty="0" smtClean="0">
                <a:latin typeface="Calibri" panose="020F0502020204030204" pitchFamily="34" charset="0"/>
                <a:ea typeface="Calibri" panose="020F0502020204030204" pitchFamily="34" charset="0"/>
                <a:cs typeface="Calibri" panose="020F0502020204030204" pitchFamily="34" charset="0"/>
              </a:rPr>
              <a:t>h</a:t>
            </a:r>
            <a:r>
              <a:rPr lang="en-US" sz="2000" spc="5" dirty="0" smtClean="0">
                <a:latin typeface="Calibri" panose="020F0502020204030204" pitchFamily="34" charset="0"/>
                <a:ea typeface="Calibri" panose="020F0502020204030204" pitchFamily="34" charset="0"/>
                <a:cs typeface="Calibri" panose="020F0502020204030204" pitchFamily="34" charset="0"/>
              </a:rPr>
              <a:t>e</a:t>
            </a:r>
            <a:r>
              <a:rPr lang="en-US" sz="2000" dirty="0" smtClean="0">
                <a:latin typeface="Calibri" panose="020F0502020204030204" pitchFamily="34" charset="0"/>
                <a:ea typeface="Calibri" panose="020F0502020204030204" pitchFamily="34" charset="0"/>
                <a:cs typeface="Calibri" panose="020F0502020204030204" pitchFamily="34" charset="0"/>
              </a:rPr>
              <a:t>s requiring a</a:t>
            </a:r>
            <a:r>
              <a:rPr lang="en-US" sz="2000" spc="-5" dirty="0" smtClean="0">
                <a:latin typeface="Calibri" panose="020F0502020204030204" pitchFamily="34" charset="0"/>
                <a:ea typeface="Calibri" panose="020F0502020204030204" pitchFamily="34" charset="0"/>
                <a:cs typeface="Calibri" panose="020F0502020204030204" pitchFamily="34" charset="0"/>
              </a:rPr>
              <a:t>pp</a:t>
            </a:r>
            <a:r>
              <a:rPr lang="en-US" sz="2000" dirty="0" smtClean="0">
                <a:latin typeface="Calibri" panose="020F0502020204030204" pitchFamily="34" charset="0"/>
                <a:ea typeface="Calibri" panose="020F0502020204030204" pitchFamily="34" charset="0"/>
                <a:cs typeface="Calibri" panose="020F0502020204030204" pitchFamily="34" charset="0"/>
              </a:rPr>
              <a:t>r</a:t>
            </a:r>
            <a:r>
              <a:rPr lang="en-US" sz="2000" spc="5" dirty="0" smtClean="0">
                <a:latin typeface="Calibri" panose="020F0502020204030204" pitchFamily="34" charset="0"/>
                <a:ea typeface="Calibri" panose="020F0502020204030204" pitchFamily="34" charset="0"/>
                <a:cs typeface="Calibri" panose="020F0502020204030204" pitchFamily="34" charset="0"/>
              </a:rPr>
              <a:t>o</a:t>
            </a:r>
            <a:r>
              <a:rPr lang="en-US" sz="2000" spc="-5" dirty="0" smtClean="0">
                <a:latin typeface="Calibri" panose="020F0502020204030204" pitchFamily="34" charset="0"/>
                <a:ea typeface="Calibri" panose="020F0502020204030204" pitchFamily="34" charset="0"/>
                <a:cs typeface="Calibri" panose="020F0502020204030204" pitchFamily="34" charset="0"/>
              </a:rPr>
              <a:t>p</a:t>
            </a:r>
            <a:r>
              <a:rPr lang="en-US" sz="2000" dirty="0" smtClean="0">
                <a:latin typeface="Calibri" panose="020F0502020204030204" pitchFamily="34" charset="0"/>
                <a:ea typeface="Calibri" panose="020F0502020204030204" pitchFamily="34" charset="0"/>
                <a:cs typeface="Calibri" panose="020F0502020204030204" pitchFamily="34" charset="0"/>
              </a:rPr>
              <a:t>riate</a:t>
            </a:r>
            <a:r>
              <a:rPr lang="en-US" sz="2000" spc="5" dirty="0" smtClean="0">
                <a:latin typeface="Calibri" panose="020F0502020204030204" pitchFamily="34" charset="0"/>
                <a:ea typeface="Calibri" panose="020F0502020204030204" pitchFamily="34" charset="0"/>
                <a:cs typeface="Calibri" panose="020F0502020204030204" pitchFamily="34" charset="0"/>
              </a:rPr>
              <a:t> </a:t>
            </a:r>
            <a:r>
              <a:rPr lang="en-US" sz="2000" spc="-15" dirty="0">
                <a:latin typeface="Calibri" panose="020F0502020204030204" pitchFamily="34" charset="0"/>
                <a:ea typeface="Calibri" panose="020F0502020204030204" pitchFamily="34" charset="0"/>
                <a:cs typeface="Calibri" panose="020F0502020204030204" pitchFamily="34" charset="0"/>
              </a:rPr>
              <a:t>n</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tific</a:t>
            </a:r>
            <a:r>
              <a:rPr lang="en-US" sz="2000" spc="-15" dirty="0">
                <a:latin typeface="Calibri" panose="020F0502020204030204" pitchFamily="34" charset="0"/>
                <a:ea typeface="Calibri" panose="020F0502020204030204" pitchFamily="34" charset="0"/>
                <a:cs typeface="Calibri" panose="020F0502020204030204" pitchFamily="34" charset="0"/>
              </a:rPr>
              <a:t>a</a:t>
            </a:r>
            <a:r>
              <a:rPr lang="en-US" sz="2000" dirty="0">
                <a:latin typeface="Calibri" panose="020F0502020204030204" pitchFamily="34" charset="0"/>
                <a:ea typeface="Calibri" panose="020F0502020204030204" pitchFamily="34" charset="0"/>
                <a:cs typeface="Calibri" panose="020F0502020204030204" pitchFamily="34" charset="0"/>
              </a:rPr>
              <a:t>ti</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651709" y="184757"/>
            <a:ext cx="2008524" cy="1192908"/>
          </a:xfrm>
          <a:prstGeom prst="rect">
            <a:avLst/>
          </a:prstGeom>
          <a:ln>
            <a:noFill/>
          </a:ln>
          <a:effectLst>
            <a:softEdge rad="112500"/>
          </a:effectLst>
        </p:spPr>
      </p:pic>
    </p:spTree>
    <p:extLst>
      <p:ext uri="{BB962C8B-B14F-4D97-AF65-F5344CB8AC3E}">
        <p14:creationId xmlns:p14="http://schemas.microsoft.com/office/powerpoint/2010/main" val="31124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75"/>
            <a:ext cx="8686800" cy="1143000"/>
          </a:xfrm>
        </p:spPr>
        <p:txBody>
          <a:bodyPr/>
          <a:lstStyle/>
          <a:p>
            <a:r>
              <a:rPr lang="en-GB" dirty="0" smtClean="0">
                <a:solidFill>
                  <a:srgbClr val="FF0000"/>
                </a:solidFill>
              </a:rPr>
              <a:t>Data Breaches</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837312" y="184757"/>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Threat #1</a:t>
            </a:r>
            <a:endParaRPr lang="en-GB" kern="0" dirty="0"/>
          </a:p>
        </p:txBody>
      </p:sp>
      <p:pic>
        <p:nvPicPr>
          <p:cNvPr id="22" name="Picture 21"/>
          <p:cNvPicPr>
            <a:picLocks noChangeAspect="1"/>
          </p:cNvPicPr>
          <p:nvPr/>
        </p:nvPicPr>
        <p:blipFill>
          <a:blip r:embed="rId3"/>
          <a:stretch>
            <a:fillRect/>
          </a:stretch>
        </p:blipFill>
        <p:spPr>
          <a:xfrm>
            <a:off x="4644231" y="184757"/>
            <a:ext cx="2016001" cy="1232001"/>
          </a:xfrm>
          <a:prstGeom prst="rect">
            <a:avLst/>
          </a:prstGeom>
          <a:ln>
            <a:noFill/>
          </a:ln>
          <a:effectLst>
            <a:softEdge rad="112500"/>
          </a:effectLst>
        </p:spPr>
      </p:pic>
      <p:sp>
        <p:nvSpPr>
          <p:cNvPr id="29" name="Content Placeholder 2"/>
          <p:cNvSpPr>
            <a:spLocks noGrp="1"/>
          </p:cNvSpPr>
          <p:nvPr>
            <p:ph idx="1"/>
          </p:nvPr>
        </p:nvSpPr>
        <p:spPr>
          <a:xfrm>
            <a:off x="457200" y="2580268"/>
            <a:ext cx="8229600" cy="3657043"/>
          </a:xfrm>
        </p:spPr>
        <p:txBody>
          <a:bodyPr/>
          <a:lstStyle/>
          <a:p>
            <a:r>
              <a:rPr lang="en-GB" dirty="0" smtClean="0"/>
              <a:t>Cross-VM Side Channel Private key attack</a:t>
            </a:r>
          </a:p>
          <a:p>
            <a:r>
              <a:rPr lang="en-GB" dirty="0" smtClean="0"/>
              <a:t>Poor Multi-Tenant data architectures</a:t>
            </a:r>
          </a:p>
          <a:p>
            <a:r>
              <a:rPr lang="en-GB" dirty="0" smtClean="0"/>
              <a:t>Vendor Maturity</a:t>
            </a:r>
          </a:p>
          <a:p>
            <a:r>
              <a:rPr lang="en-GB" dirty="0" smtClean="0"/>
              <a:t>Advertising seepage</a:t>
            </a:r>
          </a:p>
          <a:p>
            <a:r>
              <a:rPr lang="en-GB" dirty="0" smtClean="0"/>
              <a:t>Mobile – Multi Service Architectures</a:t>
            </a:r>
          </a:p>
          <a:p>
            <a:r>
              <a:rPr lang="en-GB" dirty="0" smtClean="0"/>
              <a:t>BYOD</a:t>
            </a:r>
          </a:p>
          <a:p>
            <a:endParaRPr lang="en-GB" dirty="0"/>
          </a:p>
        </p:txBody>
      </p:sp>
    </p:spTree>
    <p:extLst>
      <p:ext uri="{BB962C8B-B14F-4D97-AF65-F5344CB8AC3E}">
        <p14:creationId xmlns:p14="http://schemas.microsoft.com/office/powerpoint/2010/main" val="41835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pPr algn="ctr"/>
            <a:r>
              <a:rPr lang="en-GB" i="0" dirty="0" smtClean="0"/>
              <a:t>Myth #4: </a:t>
            </a:r>
            <a:br>
              <a:rPr lang="en-GB" i="0" dirty="0" smtClean="0"/>
            </a:br>
            <a:r>
              <a:rPr lang="en-GB" b="0" i="0" dirty="0" smtClean="0"/>
              <a:t>Data Security</a:t>
            </a:r>
            <a:endParaRPr lang="en-GB" dirty="0"/>
          </a:p>
        </p:txBody>
      </p:sp>
      <p:sp>
        <p:nvSpPr>
          <p:cNvPr id="3" name="Content Placeholder 2"/>
          <p:cNvSpPr>
            <a:spLocks noGrp="1"/>
          </p:cNvSpPr>
          <p:nvPr>
            <p:ph idx="1"/>
          </p:nvPr>
        </p:nvSpPr>
        <p:spPr>
          <a:xfrm>
            <a:off x="590872" y="1556792"/>
            <a:ext cx="8229600" cy="1440160"/>
          </a:xfrm>
        </p:spPr>
        <p:txBody>
          <a:bodyPr/>
          <a:lstStyle/>
          <a:p>
            <a:pPr marL="0" indent="0">
              <a:buNone/>
            </a:pPr>
            <a:r>
              <a:rPr lang="en-GB" i="1" dirty="0" smtClean="0">
                <a:solidFill>
                  <a:srgbClr val="00B050"/>
                </a:solidFill>
              </a:rPr>
              <a:t>It’s in the Name!  But its not in practice .….</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7" name="Diagram 6"/>
          <p:cNvGraphicFramePr/>
          <p:nvPr>
            <p:extLst>
              <p:ext uri="{D42A27DB-BD31-4B8C-83A1-F6EECF244321}">
                <p14:modId xmlns:p14="http://schemas.microsoft.com/office/powerpoint/2010/main" val="1596070484"/>
              </p:ext>
            </p:extLst>
          </p:nvPr>
        </p:nvGraphicFramePr>
        <p:xfrm>
          <a:off x="529431" y="1844824"/>
          <a:ext cx="8229600" cy="46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531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3" name="Content Placeholder 2"/>
          <p:cNvSpPr>
            <a:spLocks noGrp="1"/>
          </p:cNvSpPr>
          <p:nvPr>
            <p:ph idx="1"/>
          </p:nvPr>
        </p:nvSpPr>
        <p:spPr>
          <a:xfrm>
            <a:off x="251520" y="2455862"/>
            <a:ext cx="8892480" cy="3560763"/>
          </a:xfrm>
        </p:spPr>
        <p:txBody>
          <a:bodyPr/>
          <a:lstStyle/>
          <a:p>
            <a:pPr fontAlgn="ctr"/>
            <a:r>
              <a:rPr lang="en-GB" dirty="0" smtClean="0"/>
              <a:t>Concepts of</a:t>
            </a:r>
          </a:p>
          <a:p>
            <a:pPr lvl="1" fontAlgn="ctr"/>
            <a:r>
              <a:rPr lang="en-GB" dirty="0" smtClean="0"/>
              <a:t>Data Controller (Purpose, Conditions &amp; Means)</a:t>
            </a:r>
          </a:p>
          <a:p>
            <a:pPr lvl="1" fontAlgn="ctr"/>
            <a:r>
              <a:rPr lang="en-GB" dirty="0"/>
              <a:t>Data </a:t>
            </a:r>
            <a:r>
              <a:rPr lang="en-GB" dirty="0" smtClean="0"/>
              <a:t>Processor (Sub-processor &amp; Model Clauses)</a:t>
            </a:r>
          </a:p>
          <a:p>
            <a:pPr fontAlgn="ctr"/>
            <a:r>
              <a:rPr lang="en-GB" dirty="0" smtClean="0"/>
              <a:t>Service Level Agreements</a:t>
            </a:r>
          </a:p>
          <a:p>
            <a:pPr lvl="1" fontAlgn="ctr"/>
            <a:r>
              <a:rPr lang="en-GB" dirty="0" smtClean="0"/>
              <a:t>Availability</a:t>
            </a:r>
          </a:p>
          <a:p>
            <a:pPr lvl="1" fontAlgn="ctr"/>
            <a:r>
              <a:rPr lang="en-GB" dirty="0" smtClean="0"/>
              <a:t>Disaster Recovery</a:t>
            </a:r>
          </a:p>
          <a:p>
            <a:pPr lvl="1" fontAlgn="ctr"/>
            <a:r>
              <a:rPr lang="en-GB" dirty="0" smtClean="0"/>
              <a:t>Support</a:t>
            </a:r>
            <a:endParaRPr lang="en-GB" dirty="0"/>
          </a:p>
          <a:p>
            <a:endParaRPr lang="en-GB" dirty="0"/>
          </a:p>
        </p:txBody>
      </p:sp>
      <p:sp>
        <p:nvSpPr>
          <p:cNvPr id="6" name="Title 5"/>
          <p:cNvSpPr>
            <a:spLocks noGrp="1"/>
          </p:cNvSpPr>
          <p:nvPr>
            <p:ph type="title"/>
          </p:nvPr>
        </p:nvSpPr>
        <p:spPr>
          <a:xfrm>
            <a:off x="457200" y="1349375"/>
            <a:ext cx="8507288" cy="1143000"/>
          </a:xfrm>
        </p:spPr>
        <p:txBody>
          <a:bodyPr/>
          <a:lstStyle/>
          <a:p>
            <a:r>
              <a:rPr lang="en-GB" i="0" dirty="0" smtClean="0">
                <a:solidFill>
                  <a:srgbClr val="00B050"/>
                </a:solidFill>
              </a:rPr>
              <a:t>Data Ownership does not transfer</a:t>
            </a:r>
            <a:endParaRPr lang="en-GB" dirty="0">
              <a:solidFill>
                <a:srgbClr val="00B050"/>
              </a:solidFill>
            </a:endParaRPr>
          </a:p>
        </p:txBody>
      </p:sp>
      <p:sp>
        <p:nvSpPr>
          <p:cNvPr id="9" name="Title 1"/>
          <p:cNvSpPr txBox="1">
            <a:spLocks/>
          </p:cNvSpPr>
          <p:nvPr/>
        </p:nvSpPr>
        <p:spPr bwMode="auto">
          <a:xfrm>
            <a:off x="4572000" y="206375"/>
            <a:ext cx="457185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Myth #5: </a:t>
            </a:r>
            <a:br>
              <a:rPr lang="en-GB" i="0" kern="0" dirty="0" smtClean="0"/>
            </a:br>
            <a:r>
              <a:rPr lang="en-GB" b="0" i="0" kern="0" dirty="0" smtClean="0"/>
              <a:t>Responsibility Transfer</a:t>
            </a:r>
            <a:endParaRPr lang="en-GB" kern="0" dirty="0"/>
          </a:p>
        </p:txBody>
      </p:sp>
    </p:spTree>
    <p:extLst>
      <p:ext uri="{BB962C8B-B14F-4D97-AF65-F5344CB8AC3E}">
        <p14:creationId xmlns:p14="http://schemas.microsoft.com/office/powerpoint/2010/main" val="836843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3" name="Content Placeholder 2"/>
          <p:cNvSpPr>
            <a:spLocks noGrp="1"/>
          </p:cNvSpPr>
          <p:nvPr>
            <p:ph idx="1"/>
          </p:nvPr>
        </p:nvSpPr>
        <p:spPr/>
        <p:txBody>
          <a:bodyPr/>
          <a:lstStyle/>
          <a:p>
            <a:pPr fontAlgn="ctr"/>
            <a:r>
              <a:rPr lang="en-GB" dirty="0"/>
              <a:t>Commodity Threat = Casting net wide, trying to gain max access, </a:t>
            </a:r>
            <a:r>
              <a:rPr lang="en-GB" dirty="0" smtClean="0"/>
              <a:t>no </a:t>
            </a:r>
            <a:r>
              <a:rPr lang="en-GB" dirty="0"/>
              <a:t>idea of who or value of </a:t>
            </a:r>
            <a:r>
              <a:rPr lang="en-GB" dirty="0" smtClean="0"/>
              <a:t>targets</a:t>
            </a:r>
          </a:p>
          <a:p>
            <a:pPr fontAlgn="ctr"/>
            <a:r>
              <a:rPr lang="en-GB" dirty="0" smtClean="0"/>
              <a:t>Targeted </a:t>
            </a:r>
            <a:r>
              <a:rPr lang="en-GB" dirty="0"/>
              <a:t>Threat = </a:t>
            </a:r>
            <a:r>
              <a:rPr lang="en-GB" dirty="0" smtClean="0"/>
              <a:t>Adversary </a:t>
            </a:r>
            <a:r>
              <a:rPr lang="en-GB" dirty="0"/>
              <a:t>going after YOU because of some IP. Understand the </a:t>
            </a:r>
            <a:r>
              <a:rPr lang="en-GB" dirty="0" smtClean="0"/>
              <a:t>WHO = Advanced Threat</a:t>
            </a:r>
            <a:endParaRPr lang="en-GB" dirty="0"/>
          </a:p>
          <a:p>
            <a:endParaRPr lang="en-GB" dirty="0"/>
          </a:p>
        </p:txBody>
      </p:sp>
      <p:sp>
        <p:nvSpPr>
          <p:cNvPr id="6" name="Title 5"/>
          <p:cNvSpPr>
            <a:spLocks noGrp="1"/>
          </p:cNvSpPr>
          <p:nvPr>
            <p:ph type="title"/>
          </p:nvPr>
        </p:nvSpPr>
        <p:spPr>
          <a:xfrm>
            <a:off x="457200" y="1349375"/>
            <a:ext cx="8507288" cy="1143000"/>
          </a:xfrm>
        </p:spPr>
        <p:txBody>
          <a:bodyPr/>
          <a:lstStyle/>
          <a:p>
            <a:r>
              <a:rPr lang="en-GB" i="0" dirty="0" smtClean="0">
                <a:solidFill>
                  <a:srgbClr val="00B050"/>
                </a:solidFill>
              </a:rPr>
              <a:t>Cloud is a State of </a:t>
            </a:r>
            <a:r>
              <a:rPr lang="en-GB" dirty="0" smtClean="0">
                <a:solidFill>
                  <a:srgbClr val="00B050"/>
                </a:solidFill>
              </a:rPr>
              <a:t>‘Persistent Jeopardy’</a:t>
            </a:r>
            <a:endParaRPr lang="en-GB" dirty="0">
              <a:solidFill>
                <a:srgbClr val="00B050"/>
              </a:solidFill>
            </a:endParaRPr>
          </a:p>
        </p:txBody>
      </p:sp>
      <p:sp>
        <p:nvSpPr>
          <p:cNvPr id="9" name="Title 1"/>
          <p:cNvSpPr txBox="1">
            <a:spLocks/>
          </p:cNvSpPr>
          <p:nvPr/>
        </p:nvSpPr>
        <p:spPr bwMode="auto">
          <a:xfrm>
            <a:off x="4885039" y="206375"/>
            <a:ext cx="42588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Myth #6: </a:t>
            </a:r>
            <a:br>
              <a:rPr lang="en-GB" i="0" kern="0" dirty="0" smtClean="0"/>
            </a:br>
            <a:r>
              <a:rPr lang="en-GB" b="0" i="0" kern="0" dirty="0" smtClean="0"/>
              <a:t>Risk is Static</a:t>
            </a:r>
            <a:endParaRPr lang="en-GB" kern="0" dirty="0"/>
          </a:p>
        </p:txBody>
      </p:sp>
    </p:spTree>
    <p:extLst>
      <p:ext uri="{BB962C8B-B14F-4D97-AF65-F5344CB8AC3E}">
        <p14:creationId xmlns:p14="http://schemas.microsoft.com/office/powerpoint/2010/main" val="2789596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7564"/>
            <a:ext cx="8229600" cy="1143000"/>
          </a:xfrm>
        </p:spPr>
        <p:txBody>
          <a:bodyPr/>
          <a:lstStyle/>
          <a:p>
            <a:r>
              <a:rPr lang="en-GB" i="0" dirty="0" smtClean="0">
                <a:solidFill>
                  <a:srgbClr val="FF0000"/>
                </a:solidFill>
              </a:rPr>
              <a:t>Advanced Persistent Threats </a:t>
            </a:r>
            <a:endParaRPr lang="en-GB"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5471592" y="287340"/>
            <a:ext cx="367240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Evolutionary</a:t>
            </a:r>
            <a:endParaRPr lang="en-GB" kern="0" dirty="0"/>
          </a:p>
        </p:txBody>
      </p:sp>
      <p:sp>
        <p:nvSpPr>
          <p:cNvPr id="7" name="Content Placeholder 2"/>
          <p:cNvSpPr>
            <a:spLocks noGrp="1"/>
          </p:cNvSpPr>
          <p:nvPr>
            <p:ph idx="1"/>
          </p:nvPr>
        </p:nvSpPr>
        <p:spPr>
          <a:xfrm>
            <a:off x="457200" y="2186088"/>
            <a:ext cx="8686800" cy="3940076"/>
          </a:xfrm>
        </p:spPr>
        <p:txBody>
          <a:bodyPr/>
          <a:lstStyle/>
          <a:p>
            <a:r>
              <a:rPr lang="en-GB" dirty="0"/>
              <a:t>Artfulness &amp; Creativity in </a:t>
            </a:r>
            <a:r>
              <a:rPr lang="en-GB" dirty="0" smtClean="0"/>
              <a:t>attacks</a:t>
            </a:r>
          </a:p>
          <a:p>
            <a:r>
              <a:rPr lang="en-GB" dirty="0" smtClean="0"/>
              <a:t>When </a:t>
            </a:r>
            <a:r>
              <a:rPr lang="en-GB" dirty="0"/>
              <a:t>adopting a </a:t>
            </a:r>
            <a:r>
              <a:rPr lang="en-GB" dirty="0" smtClean="0"/>
              <a:t>cloud service</a:t>
            </a:r>
            <a:r>
              <a:rPr lang="en-GB" dirty="0"/>
              <a:t>, </a:t>
            </a:r>
            <a:r>
              <a:rPr lang="en-GB" dirty="0" smtClean="0"/>
              <a:t>features and functionality </a:t>
            </a:r>
            <a:r>
              <a:rPr lang="en-GB" dirty="0"/>
              <a:t>may be </a:t>
            </a:r>
            <a:r>
              <a:rPr lang="en-GB" dirty="0" smtClean="0"/>
              <a:t>well advertised,</a:t>
            </a:r>
          </a:p>
          <a:p>
            <a:r>
              <a:rPr lang="en-GB" dirty="0" smtClean="0"/>
              <a:t>What about:</a:t>
            </a:r>
            <a:endParaRPr lang="en-GB" dirty="0"/>
          </a:p>
          <a:p>
            <a:pPr lvl="1"/>
            <a:r>
              <a:rPr lang="en-GB" dirty="0"/>
              <a:t>details </a:t>
            </a:r>
            <a:r>
              <a:rPr lang="en-GB" dirty="0" smtClean="0"/>
              <a:t>of internal </a:t>
            </a:r>
            <a:r>
              <a:rPr lang="en-GB" dirty="0"/>
              <a:t>security </a:t>
            </a:r>
            <a:r>
              <a:rPr lang="en-GB" dirty="0" smtClean="0"/>
              <a:t>procedures,</a:t>
            </a:r>
          </a:p>
          <a:p>
            <a:pPr lvl="1"/>
            <a:r>
              <a:rPr lang="en-GB" dirty="0" smtClean="0"/>
              <a:t>configuration hardening,</a:t>
            </a:r>
          </a:p>
          <a:p>
            <a:pPr lvl="1"/>
            <a:r>
              <a:rPr lang="en-GB" dirty="0" smtClean="0"/>
              <a:t>patching</a:t>
            </a:r>
            <a:r>
              <a:rPr lang="en-GB" dirty="0"/>
              <a:t>, auditing, </a:t>
            </a:r>
            <a:r>
              <a:rPr lang="en-GB" dirty="0" smtClean="0"/>
              <a:t>and logging</a:t>
            </a:r>
            <a:endParaRPr lang="en-GB" dirty="0"/>
          </a:p>
          <a:p>
            <a:pPr lvl="1"/>
            <a:r>
              <a:rPr lang="en-GB" dirty="0" smtClean="0"/>
              <a:t>Compliance?</a:t>
            </a:r>
            <a:endParaRPr lang="en-GB" dirty="0"/>
          </a:p>
        </p:txBody>
      </p:sp>
    </p:spTree>
    <p:extLst>
      <p:ext uri="{BB962C8B-B14F-4D97-AF65-F5344CB8AC3E}">
        <p14:creationId xmlns:p14="http://schemas.microsoft.com/office/powerpoint/2010/main" val="2580296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31" y="1772816"/>
            <a:ext cx="8229600" cy="3560763"/>
          </a:xfrm>
        </p:spPr>
        <p:txBody>
          <a:bodyPr/>
          <a:lstStyle/>
          <a:p>
            <a:pPr marL="0" indent="0">
              <a:buNone/>
            </a:pPr>
            <a:r>
              <a:rPr lang="en-GB" i="1" dirty="0" smtClean="0">
                <a:solidFill>
                  <a:srgbClr val="FF0000"/>
                </a:solidFill>
              </a:rPr>
              <a:t>Just </a:t>
            </a:r>
            <a:r>
              <a:rPr lang="en-GB" i="1" dirty="0">
                <a:solidFill>
                  <a:srgbClr val="FF0000"/>
                </a:solidFill>
              </a:rPr>
              <a:t>because you are not on a hit list IF you </a:t>
            </a:r>
            <a:r>
              <a:rPr lang="en-GB" i="1" dirty="0" smtClean="0">
                <a:solidFill>
                  <a:srgbClr val="FF0000"/>
                </a:solidFill>
              </a:rPr>
              <a:t>have </a:t>
            </a:r>
            <a:r>
              <a:rPr lang="en-GB" i="1" dirty="0">
                <a:solidFill>
                  <a:srgbClr val="FF0000"/>
                </a:solidFill>
              </a:rPr>
              <a:t>IP </a:t>
            </a:r>
            <a:r>
              <a:rPr lang="en-GB" i="1" dirty="0" smtClean="0">
                <a:solidFill>
                  <a:srgbClr val="FF0000"/>
                </a:solidFill>
              </a:rPr>
              <a:t>worth </a:t>
            </a:r>
            <a:r>
              <a:rPr lang="en-GB" i="1" dirty="0">
                <a:solidFill>
                  <a:srgbClr val="FF0000"/>
                </a:solidFill>
              </a:rPr>
              <a:t>being stolen KNOW </a:t>
            </a:r>
            <a:r>
              <a:rPr lang="en-GB" i="1" dirty="0" smtClean="0">
                <a:solidFill>
                  <a:srgbClr val="FF0000"/>
                </a:solidFill>
              </a:rPr>
              <a:t>that someone is going </a:t>
            </a:r>
            <a:r>
              <a:rPr lang="en-GB" i="1" dirty="0">
                <a:solidFill>
                  <a:srgbClr val="FF0000"/>
                </a:solidFill>
              </a:rPr>
              <a:t>after </a:t>
            </a:r>
            <a:r>
              <a:rPr lang="en-GB" i="1" dirty="0" smtClean="0">
                <a:solidFill>
                  <a:srgbClr val="FF0000"/>
                </a:solidFill>
              </a:rPr>
              <a:t>it.</a:t>
            </a:r>
          </a:p>
          <a:p>
            <a:pPr marL="0" indent="0">
              <a:buNone/>
            </a:pPr>
            <a:endParaRPr lang="en-GB" i="1" dirty="0">
              <a:solidFill>
                <a:srgbClr val="FF0000"/>
              </a:solidFill>
            </a:endParaRPr>
          </a:p>
          <a:p>
            <a:pPr marL="0" indent="0">
              <a:buNone/>
            </a:pPr>
            <a:r>
              <a:rPr lang="en-GB" i="1" dirty="0" smtClean="0">
                <a:solidFill>
                  <a:srgbClr val="FF0000"/>
                </a:solidFill>
              </a:rPr>
              <a:t>You </a:t>
            </a:r>
            <a:r>
              <a:rPr lang="en-GB" i="1" dirty="0">
                <a:solidFill>
                  <a:srgbClr val="FF0000"/>
                </a:solidFill>
              </a:rPr>
              <a:t>are either </a:t>
            </a:r>
            <a:r>
              <a:rPr lang="en-GB" i="1" dirty="0" smtClean="0">
                <a:solidFill>
                  <a:srgbClr val="FF0000"/>
                </a:solidFill>
              </a:rPr>
              <a:t>being compromised </a:t>
            </a:r>
            <a:r>
              <a:rPr lang="en-GB" i="1" dirty="0">
                <a:solidFill>
                  <a:srgbClr val="FF0000"/>
                </a:solidFill>
              </a:rPr>
              <a:t>or </a:t>
            </a:r>
            <a:r>
              <a:rPr lang="en-GB" i="1" dirty="0" smtClean="0">
                <a:solidFill>
                  <a:srgbClr val="FF0000"/>
                </a:solidFill>
              </a:rPr>
              <a:t>have been compromised.</a:t>
            </a:r>
          </a:p>
          <a:p>
            <a:pPr marL="0" indent="0">
              <a:buNone/>
            </a:pPr>
            <a:endParaRPr lang="en-GB" i="1" dirty="0">
              <a:solidFill>
                <a:srgbClr val="FF0000"/>
              </a:solidFill>
            </a:endParaRPr>
          </a:p>
          <a:p>
            <a:pPr marL="0" indent="0">
              <a:buNone/>
            </a:pPr>
            <a:endParaRPr lang="en-GB" i="1" dirty="0">
              <a:solidFill>
                <a:srgbClr val="FF0000"/>
              </a:solidFill>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4"/>
          <p:cNvSpPr/>
          <p:nvPr/>
        </p:nvSpPr>
        <p:spPr>
          <a:xfrm>
            <a:off x="520866" y="5437525"/>
            <a:ext cx="8238165" cy="1015663"/>
          </a:xfrm>
          <a:prstGeom prst="rect">
            <a:avLst/>
          </a:prstGeom>
        </p:spPr>
        <p:txBody>
          <a:bodyPr wrap="square">
            <a:spAutoFit/>
          </a:bodyPr>
          <a:lstStyle/>
          <a:p>
            <a:r>
              <a:rPr lang="en-GB" sz="2000" dirty="0"/>
              <a:t>State-Sponsored Hacker Group Stealing 1TB of Data a Day - </a:t>
            </a:r>
            <a:r>
              <a:rPr lang="en-GB" sz="2000" dirty="0">
                <a:hlinkClick r:id="rId2"/>
              </a:rPr>
              <a:t>http://</a:t>
            </a:r>
            <a:r>
              <a:rPr lang="en-GB" sz="2000" dirty="0" smtClean="0">
                <a:hlinkClick r:id="rId2"/>
              </a:rPr>
              <a:t>www.esecurityplanet.com/hackers/state-sponsored-hacker-group-stealing-1tb-of-data-a-day.html</a:t>
            </a:r>
            <a:r>
              <a:rPr lang="en-GB" sz="2000" dirty="0" smtClean="0"/>
              <a:t> </a:t>
            </a:r>
            <a:endParaRPr lang="en-GB" sz="2000" dirty="0"/>
          </a:p>
        </p:txBody>
      </p:sp>
    </p:spTree>
    <p:extLst>
      <p:ext uri="{BB962C8B-B14F-4D97-AF65-F5344CB8AC3E}">
        <p14:creationId xmlns:p14="http://schemas.microsoft.com/office/powerpoint/2010/main" val="492687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3" name="Content Placeholder 2"/>
          <p:cNvSpPr>
            <a:spLocks noGrp="1"/>
          </p:cNvSpPr>
          <p:nvPr>
            <p:ph idx="1"/>
          </p:nvPr>
        </p:nvSpPr>
        <p:spPr>
          <a:xfrm>
            <a:off x="429326" y="1766491"/>
            <a:ext cx="8229600" cy="3849291"/>
          </a:xfrm>
        </p:spPr>
        <p:txBody>
          <a:bodyPr/>
          <a:lstStyle/>
          <a:p>
            <a:pPr fontAlgn="ctr"/>
            <a:r>
              <a:rPr lang="en-GB" dirty="0"/>
              <a:t>Origin </a:t>
            </a:r>
            <a:r>
              <a:rPr lang="en-GB" dirty="0" smtClean="0"/>
              <a:t>= </a:t>
            </a:r>
            <a:r>
              <a:rPr lang="en-GB" dirty="0" err="1" smtClean="0"/>
              <a:t>Jocus</a:t>
            </a:r>
            <a:r>
              <a:rPr lang="en-GB" dirty="0" smtClean="0"/>
              <a:t> </a:t>
            </a:r>
            <a:r>
              <a:rPr lang="en-GB" dirty="0"/>
              <a:t>(Joke)  + </a:t>
            </a:r>
            <a:r>
              <a:rPr lang="en-GB" dirty="0" err="1"/>
              <a:t>Parti</a:t>
            </a:r>
            <a:r>
              <a:rPr lang="en-GB" dirty="0"/>
              <a:t> (Divide</a:t>
            </a:r>
            <a:r>
              <a:rPr lang="en-GB" dirty="0" smtClean="0"/>
              <a:t>)</a:t>
            </a:r>
          </a:p>
          <a:p>
            <a:pPr marL="0" indent="0" fontAlgn="ctr">
              <a:buNone/>
            </a:pPr>
            <a:endParaRPr lang="en-GB" dirty="0"/>
          </a:p>
          <a:p>
            <a:pPr fontAlgn="ctr"/>
            <a:r>
              <a:rPr lang="en-GB" dirty="0"/>
              <a:t>I read this as a fool will be parted from his riches</a:t>
            </a:r>
            <a:r>
              <a:rPr lang="en-GB" dirty="0" smtClean="0"/>
              <a:t>!</a:t>
            </a:r>
          </a:p>
          <a:p>
            <a:pPr marL="0" indent="0" fontAlgn="ctr">
              <a:buNone/>
            </a:pPr>
            <a:endParaRPr lang="en-GB" dirty="0"/>
          </a:p>
          <a:p>
            <a:pPr fontAlgn="ctr"/>
            <a:r>
              <a:rPr lang="en-GB" dirty="0"/>
              <a:t>Riches today </a:t>
            </a:r>
            <a:r>
              <a:rPr lang="en-GB" dirty="0" smtClean="0"/>
              <a:t>being </a:t>
            </a:r>
            <a:r>
              <a:rPr lang="en-GB" dirty="0"/>
              <a:t>the data at the heart of our Information Society, the hidden asset value on Corporate balance </a:t>
            </a:r>
            <a:r>
              <a:rPr lang="en-GB" dirty="0" smtClean="0"/>
              <a:t>sheets</a:t>
            </a:r>
            <a:endParaRPr lang="en-GB" dirty="0"/>
          </a:p>
        </p:txBody>
      </p:sp>
      <p:sp>
        <p:nvSpPr>
          <p:cNvPr id="7" name="Title 1"/>
          <p:cNvSpPr txBox="1">
            <a:spLocks/>
          </p:cNvSpPr>
          <p:nvPr/>
        </p:nvSpPr>
        <p:spPr bwMode="auto">
          <a:xfrm>
            <a:off x="4544126" y="92373"/>
            <a:ext cx="464968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dirty="0"/>
              <a:t>Persistent Jeopardy</a:t>
            </a:r>
            <a:endParaRPr lang="en-GB" kern="0" dirty="0"/>
          </a:p>
        </p:txBody>
      </p:sp>
    </p:spTree>
    <p:extLst>
      <p:ext uri="{BB962C8B-B14F-4D97-AF65-F5344CB8AC3E}">
        <p14:creationId xmlns:p14="http://schemas.microsoft.com/office/powerpoint/2010/main" val="2461387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4447809" y="4397684"/>
            <a:ext cx="672840" cy="792088"/>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3" name="Oval 22"/>
          <p:cNvSpPr/>
          <p:nvPr/>
        </p:nvSpPr>
        <p:spPr bwMode="auto">
          <a:xfrm>
            <a:off x="2087077" y="2109622"/>
            <a:ext cx="1674622" cy="1512168"/>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120647" y="230189"/>
            <a:ext cx="3642352" cy="609398"/>
          </a:xfrm>
        </p:spPr>
        <p:txBody>
          <a:bodyPr/>
          <a:lstStyle/>
          <a:p>
            <a:r>
              <a:rPr lang="en-US" dirty="0"/>
              <a:t>NRG ‘PB’ </a:t>
            </a:r>
            <a:r>
              <a:rPr lang="en-US" dirty="0" smtClean="0"/>
              <a:t>Curve</a:t>
            </a:r>
            <a:endParaRPr lang="en-US" dirty="0">
              <a:gradFill>
                <a:gsLst>
                  <a:gs pos="50000">
                    <a:schemeClr val="tx2"/>
                  </a:gs>
                  <a:gs pos="100000">
                    <a:schemeClr val="tx2"/>
                  </a:gs>
                </a:gsLst>
                <a:lin ang="5400000" scaled="0"/>
              </a:gradFill>
            </a:endParaRPr>
          </a:p>
        </p:txBody>
      </p:sp>
      <p:cxnSp>
        <p:nvCxnSpPr>
          <p:cNvPr id="8" name="Straight Arrow Connector 7"/>
          <p:cNvCxnSpPr/>
          <p:nvPr/>
        </p:nvCxnSpPr>
        <p:spPr>
          <a:xfrm flipV="1">
            <a:off x="1762956" y="1845984"/>
            <a:ext cx="0" cy="38884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77286" y="5662408"/>
            <a:ext cx="4909537"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3" y="3406348"/>
            <a:ext cx="1421384" cy="430887"/>
          </a:xfrm>
          <a:prstGeom prst="rect">
            <a:avLst/>
          </a:prstGeom>
          <a:noFill/>
        </p:spPr>
        <p:txBody>
          <a:bodyPr wrap="square" lIns="0" tIns="0" rIns="0" bIns="0" rtlCol="0">
            <a:spAutoFit/>
          </a:bodyPr>
          <a:lstStyle/>
          <a:p>
            <a:pPr algn="r"/>
            <a:r>
              <a:rPr lang="en-GB" sz="2800" b="1" dirty="0" smtClean="0">
                <a:gradFill>
                  <a:gsLst>
                    <a:gs pos="0">
                      <a:schemeClr val="tx1"/>
                    </a:gs>
                    <a:gs pos="86000">
                      <a:schemeClr val="tx1"/>
                    </a:gs>
                  </a:gsLst>
                  <a:lin ang="5400000" scaled="0"/>
                </a:gradFill>
              </a:rPr>
              <a:t>Benefit</a:t>
            </a:r>
          </a:p>
        </p:txBody>
      </p:sp>
      <p:sp>
        <p:nvSpPr>
          <p:cNvPr id="13" name="TextBox 12"/>
          <p:cNvSpPr txBox="1"/>
          <p:nvPr/>
        </p:nvSpPr>
        <p:spPr>
          <a:xfrm>
            <a:off x="2303157" y="5950441"/>
            <a:ext cx="3420971" cy="430887"/>
          </a:xfrm>
          <a:prstGeom prst="rect">
            <a:avLst/>
          </a:prstGeom>
          <a:noFill/>
        </p:spPr>
        <p:txBody>
          <a:bodyPr wrap="square" lIns="0" tIns="0" rIns="0" bIns="0" rtlCol="0">
            <a:spAutoFit/>
          </a:bodyPr>
          <a:lstStyle/>
          <a:p>
            <a:r>
              <a:rPr lang="en-GB" sz="2800" b="1" dirty="0" smtClean="0">
                <a:gradFill>
                  <a:gsLst>
                    <a:gs pos="0">
                      <a:schemeClr val="tx1"/>
                    </a:gs>
                    <a:gs pos="86000">
                      <a:schemeClr val="tx1"/>
                    </a:gs>
                  </a:gsLst>
                  <a:lin ang="5400000" scaled="0"/>
                </a:gradFill>
              </a:rPr>
              <a:t>Number of slide</a:t>
            </a:r>
          </a:p>
        </p:txBody>
      </p:sp>
      <p:sp>
        <p:nvSpPr>
          <p:cNvPr id="19" name="Freeform 18"/>
          <p:cNvSpPr/>
          <p:nvPr/>
        </p:nvSpPr>
        <p:spPr>
          <a:xfrm>
            <a:off x="2000771" y="1432496"/>
            <a:ext cx="4445018" cy="4120244"/>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77933" y="1340334"/>
            <a:ext cx="935711" cy="1011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806" y="4397684"/>
            <a:ext cx="1243273" cy="93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5292079" y="784693"/>
            <a:ext cx="3096345"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2400" i="1" dirty="0" smtClean="0">
                <a:gradFill>
                  <a:gsLst>
                    <a:gs pos="50000">
                      <a:schemeClr val="tx2"/>
                    </a:gs>
                    <a:gs pos="100000">
                      <a:schemeClr val="tx2"/>
                    </a:gs>
                  </a:gsLst>
                  <a:lin ang="5400000" scaled="0"/>
                </a:gradFill>
              </a:rPr>
              <a:t>(Presentation Benefit)</a:t>
            </a:r>
            <a:endParaRPr lang="en-GB" sz="2400" i="1" dirty="0">
              <a:gradFill>
                <a:gsLst>
                  <a:gs pos="50000">
                    <a:schemeClr val="tx2"/>
                  </a:gs>
                  <a:gs pos="100000">
                    <a:schemeClr val="tx2"/>
                  </a:gs>
                </a:gsLst>
                <a:lin ang="5400000" scaled="0"/>
              </a:gradFill>
            </a:endParaRPr>
          </a:p>
        </p:txBody>
      </p:sp>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165619"/>
            <a:ext cx="1440160" cy="14001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92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p:cTn id="45" dur="500" fill="hold"/>
                                        <p:tgtEl>
                                          <p:spTgt spid="1027"/>
                                        </p:tgtEl>
                                        <p:attrNameLst>
                                          <p:attrName>ppt_w</p:attrName>
                                        </p:attrNameLst>
                                      </p:cBhvr>
                                      <p:tavLst>
                                        <p:tav tm="0">
                                          <p:val>
                                            <p:fltVal val="0"/>
                                          </p:val>
                                        </p:tav>
                                        <p:tav tm="100000">
                                          <p:val>
                                            <p:strVal val="#ppt_w"/>
                                          </p:val>
                                        </p:tav>
                                      </p:tavLst>
                                    </p:anim>
                                    <p:anim calcmode="lin" valueType="num">
                                      <p:cBhvr>
                                        <p:cTn id="46" dur="500" fill="hold"/>
                                        <p:tgtEl>
                                          <p:spTgt spid="1027"/>
                                        </p:tgtEl>
                                        <p:attrNameLst>
                                          <p:attrName>ppt_h</p:attrName>
                                        </p:attrNameLst>
                                      </p:cBhvr>
                                      <p:tavLst>
                                        <p:tav tm="0">
                                          <p:val>
                                            <p:fltVal val="0"/>
                                          </p:val>
                                        </p:tav>
                                        <p:tav tm="100000">
                                          <p:val>
                                            <p:strVal val="#ppt_h"/>
                                          </p:val>
                                        </p:tav>
                                      </p:tavLst>
                                    </p:anim>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additive="base">
                                        <p:cTn id="52" dur="500" fill="hold"/>
                                        <p:tgtEl>
                                          <p:spTgt spid="1026"/>
                                        </p:tgtEl>
                                        <p:attrNameLst>
                                          <p:attrName>ppt_x</p:attrName>
                                        </p:attrNameLst>
                                      </p:cBhvr>
                                      <p:tavLst>
                                        <p:tav tm="0">
                                          <p:val>
                                            <p:strVal val="#ppt_x"/>
                                          </p:val>
                                        </p:tav>
                                        <p:tav tm="100000">
                                          <p:val>
                                            <p:strVal val="#ppt_x"/>
                                          </p:val>
                                        </p:tav>
                                      </p:tavLst>
                                    </p:anim>
                                    <p:anim calcmode="lin" valueType="num">
                                      <p:cBhvr additive="base">
                                        <p:cTn id="5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 calcmode="lin" valueType="num">
                                      <p:cBhvr>
                                        <p:cTn id="58" dur="1000" fill="hold"/>
                                        <p:tgtEl>
                                          <p:spTgt spid="1028"/>
                                        </p:tgtEl>
                                        <p:attrNameLst>
                                          <p:attrName>ppt_w</p:attrName>
                                        </p:attrNameLst>
                                      </p:cBhvr>
                                      <p:tavLst>
                                        <p:tav tm="0">
                                          <p:val>
                                            <p:fltVal val="0"/>
                                          </p:val>
                                        </p:tav>
                                        <p:tav tm="100000">
                                          <p:val>
                                            <p:strVal val="#ppt_w"/>
                                          </p:val>
                                        </p:tav>
                                      </p:tavLst>
                                    </p:anim>
                                    <p:anim calcmode="lin" valueType="num">
                                      <p:cBhvr>
                                        <p:cTn id="59" dur="1000" fill="hold"/>
                                        <p:tgtEl>
                                          <p:spTgt spid="1028"/>
                                        </p:tgtEl>
                                        <p:attrNameLst>
                                          <p:attrName>ppt_h</p:attrName>
                                        </p:attrNameLst>
                                      </p:cBhvr>
                                      <p:tavLst>
                                        <p:tav tm="0">
                                          <p:val>
                                            <p:fltVal val="0"/>
                                          </p:val>
                                        </p:tav>
                                        <p:tav tm="100000">
                                          <p:val>
                                            <p:strVal val="#ppt_h"/>
                                          </p:val>
                                        </p:tav>
                                      </p:tavLst>
                                    </p:anim>
                                    <p:anim calcmode="lin" valueType="num">
                                      <p:cBhvr>
                                        <p:cTn id="60" dur="1000" fill="hold"/>
                                        <p:tgtEl>
                                          <p:spTgt spid="1028"/>
                                        </p:tgtEl>
                                        <p:attrNameLst>
                                          <p:attrName>style.rotation</p:attrName>
                                        </p:attrNameLst>
                                      </p:cBhvr>
                                      <p:tavLst>
                                        <p:tav tm="0">
                                          <p:val>
                                            <p:fltVal val="90"/>
                                          </p:val>
                                        </p:tav>
                                        <p:tav tm="100000">
                                          <p:val>
                                            <p:fltVal val="0"/>
                                          </p:val>
                                        </p:tav>
                                      </p:tavLst>
                                    </p:anim>
                                    <p:animEffect transition="in" filter="fade">
                                      <p:cBhvr>
                                        <p:cTn id="6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pPr algn="ctr"/>
            <a:r>
              <a:rPr lang="en-GB" i="0" dirty="0" smtClean="0"/>
              <a:t>Myth #7: </a:t>
            </a:r>
            <a:br>
              <a:rPr lang="en-GB" i="0" dirty="0" smtClean="0"/>
            </a:br>
            <a:r>
              <a:rPr lang="en-GB" b="0" i="0" dirty="0" smtClean="0"/>
              <a:t>Non-Compliance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6" name="TextBox 5"/>
          <p:cNvSpPr txBox="1"/>
          <p:nvPr/>
        </p:nvSpPr>
        <p:spPr>
          <a:xfrm>
            <a:off x="2810733" y="1856526"/>
            <a:ext cx="3442142" cy="300082"/>
          </a:xfrm>
          <a:prstGeom prst="rect">
            <a:avLst/>
          </a:prstGeom>
          <a:noFill/>
        </p:spPr>
        <p:txBody>
          <a:bodyPr wrap="square" rtlCol="0">
            <a:spAutoFit/>
          </a:bodyPr>
          <a:lstStyle/>
          <a:p>
            <a:r>
              <a:rPr lang="en-US" sz="1350" b="1" dirty="0"/>
              <a:t>Certification Status</a:t>
            </a:r>
            <a:endParaRPr lang="en-US" sz="1125" dirty="0"/>
          </a:p>
        </p:txBody>
      </p:sp>
      <p:sp>
        <p:nvSpPr>
          <p:cNvPr id="9" name="Rectangle 8"/>
          <p:cNvSpPr/>
          <p:nvPr/>
        </p:nvSpPr>
        <p:spPr bwMode="auto">
          <a:xfrm>
            <a:off x="2810733" y="2641289"/>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ISO27001       Global            </a:t>
            </a:r>
            <a:r>
              <a:rPr lang="en-US" sz="1650" dirty="0" err="1">
                <a:gradFill>
                  <a:gsLst>
                    <a:gs pos="0">
                      <a:srgbClr val="FFFFFF"/>
                    </a:gs>
                    <a:gs pos="100000">
                      <a:srgbClr val="FFFFFF"/>
                    </a:gs>
                  </a:gsLst>
                  <a:lin ang="5400000" scaled="0"/>
                </a:gradFill>
                <a:ea typeface="Segoe UI" pitchFamily="34" charset="0"/>
                <a:cs typeface="Segoe UI" pitchFamily="34" charset="0"/>
              </a:rPr>
              <a:t>Global</a:t>
            </a:r>
            <a:endParaRPr lang="en-US" sz="165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2810733" y="2929652"/>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EUMC             Europe           </a:t>
            </a:r>
            <a:r>
              <a:rPr lang="en-US" sz="1650" dirty="0" err="1">
                <a:gradFill>
                  <a:gsLst>
                    <a:gs pos="0">
                      <a:srgbClr val="FFFFFF"/>
                    </a:gs>
                    <a:gs pos="100000">
                      <a:srgbClr val="FFFFFF"/>
                    </a:gs>
                  </a:gsLst>
                  <a:lin ang="5400000" scaled="0"/>
                </a:gradFill>
                <a:ea typeface="Segoe UI" pitchFamily="34" charset="0"/>
                <a:cs typeface="Segoe UI" pitchFamily="34" charset="0"/>
              </a:rPr>
              <a:t>Europe</a:t>
            </a:r>
            <a:endParaRPr lang="en-US" sz="165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2810733" y="3212790"/>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FERPA             Education         U.S.</a:t>
            </a:r>
          </a:p>
        </p:txBody>
      </p:sp>
      <p:sp>
        <p:nvSpPr>
          <p:cNvPr id="12" name="Rectangle 11"/>
          <p:cNvSpPr/>
          <p:nvPr/>
        </p:nvSpPr>
        <p:spPr bwMode="auto">
          <a:xfrm>
            <a:off x="2810733" y="3501008"/>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FISMA            Government      U.S.</a:t>
            </a:r>
          </a:p>
        </p:txBody>
      </p:sp>
      <p:sp>
        <p:nvSpPr>
          <p:cNvPr id="13" name="Rectangle 12"/>
          <p:cNvSpPr/>
          <p:nvPr/>
        </p:nvSpPr>
        <p:spPr bwMode="auto">
          <a:xfrm>
            <a:off x="2810733" y="2359153"/>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SSAE/SOC      Finance          Global</a:t>
            </a:r>
          </a:p>
        </p:txBody>
      </p:sp>
      <p:sp>
        <p:nvSpPr>
          <p:cNvPr id="14" name="Rectangle 13"/>
          <p:cNvSpPr/>
          <p:nvPr/>
        </p:nvSpPr>
        <p:spPr bwMode="auto">
          <a:xfrm>
            <a:off x="2810733" y="3791659"/>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PCI                 </a:t>
            </a:r>
            <a:r>
              <a:rPr lang="en-US" sz="1650" dirty="0" err="1">
                <a:gradFill>
                  <a:gsLst>
                    <a:gs pos="0">
                      <a:srgbClr val="FFFFFF"/>
                    </a:gs>
                    <a:gs pos="100000">
                      <a:srgbClr val="FFFFFF"/>
                    </a:gs>
                  </a:gsLst>
                  <a:lin ang="5400000" scaled="0"/>
                </a:gradFill>
                <a:ea typeface="Segoe UI" pitchFamily="34" charset="0"/>
                <a:cs typeface="Segoe UI" pitchFamily="34" charset="0"/>
              </a:rPr>
              <a:t>CardData</a:t>
            </a:r>
            <a:r>
              <a:rPr lang="en-US" sz="1650" dirty="0">
                <a:gradFill>
                  <a:gsLst>
                    <a:gs pos="0">
                      <a:srgbClr val="FFFFFF"/>
                    </a:gs>
                    <a:gs pos="100000">
                      <a:srgbClr val="FFFFFF"/>
                    </a:gs>
                  </a:gsLst>
                  <a:lin ang="5400000" scaled="0"/>
                </a:gradFill>
                <a:ea typeface="Segoe UI" pitchFamily="34" charset="0"/>
                <a:cs typeface="Segoe UI" pitchFamily="34" charset="0"/>
              </a:rPr>
              <a:t>        Global</a:t>
            </a:r>
          </a:p>
        </p:txBody>
      </p:sp>
      <p:sp>
        <p:nvSpPr>
          <p:cNvPr id="15" name="Rectangle 14"/>
          <p:cNvSpPr/>
          <p:nvPr/>
        </p:nvSpPr>
        <p:spPr bwMode="auto">
          <a:xfrm>
            <a:off x="2810733" y="4068976"/>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HIPAA            Healthcare         U.S.</a:t>
            </a:r>
          </a:p>
        </p:txBody>
      </p:sp>
      <p:sp>
        <p:nvSpPr>
          <p:cNvPr id="16" name="Rectangle 15"/>
          <p:cNvSpPr/>
          <p:nvPr/>
        </p:nvSpPr>
        <p:spPr>
          <a:xfrm>
            <a:off x="2810733" y="2090468"/>
            <a:ext cx="3555216" cy="276999"/>
          </a:xfrm>
          <a:prstGeom prst="rect">
            <a:avLst/>
          </a:prstGeom>
        </p:spPr>
        <p:txBody>
          <a:bodyPr wrap="square">
            <a:spAutoFit/>
          </a:bodyPr>
          <a:lstStyle/>
          <a:p>
            <a:r>
              <a:rPr lang="en-US" sz="1200" dirty="0" smtClean="0">
                <a:ea typeface="Segoe UI" pitchFamily="34" charset="0"/>
                <a:cs typeface="Segoe UI" pitchFamily="34" charset="0"/>
              </a:rPr>
              <a:t>CERT                   MARKET           REGION</a:t>
            </a:r>
            <a:endParaRPr lang="en-US" sz="1200" dirty="0"/>
          </a:p>
        </p:txBody>
      </p:sp>
      <p:sp>
        <p:nvSpPr>
          <p:cNvPr id="17" name="Rectangle 16"/>
          <p:cNvSpPr/>
          <p:nvPr/>
        </p:nvSpPr>
        <p:spPr bwMode="auto">
          <a:xfrm>
            <a:off x="2810733" y="4351881"/>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HITECH          Healthcare         U.S.</a:t>
            </a:r>
          </a:p>
        </p:txBody>
      </p:sp>
      <p:sp>
        <p:nvSpPr>
          <p:cNvPr id="18" name="Rectangle 17"/>
          <p:cNvSpPr/>
          <p:nvPr/>
        </p:nvSpPr>
        <p:spPr bwMode="auto">
          <a:xfrm>
            <a:off x="2810733" y="4634487"/>
            <a:ext cx="3555216" cy="2505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defTabSz="685757"/>
            <a:r>
              <a:rPr lang="en-US" sz="1650" dirty="0">
                <a:gradFill>
                  <a:gsLst>
                    <a:gs pos="0">
                      <a:srgbClr val="FFFFFF"/>
                    </a:gs>
                    <a:gs pos="100000">
                      <a:srgbClr val="FFFFFF"/>
                    </a:gs>
                  </a:gsLst>
                  <a:lin ang="5400000" scaled="0"/>
                </a:gradFill>
                <a:ea typeface="Segoe UI" pitchFamily="34" charset="0"/>
                <a:cs typeface="Segoe UI" pitchFamily="34" charset="0"/>
              </a:rPr>
              <a:t>ITAR               Defense             U.S.</a:t>
            </a:r>
          </a:p>
        </p:txBody>
      </p:sp>
      <p:sp>
        <p:nvSpPr>
          <p:cNvPr id="27" name="Rectangle 26"/>
          <p:cNvSpPr/>
          <p:nvPr/>
        </p:nvSpPr>
        <p:spPr>
          <a:xfrm>
            <a:off x="-10294" y="5319709"/>
            <a:ext cx="9086209" cy="830997"/>
          </a:xfrm>
          <a:prstGeom prst="rect">
            <a:avLst/>
          </a:prstGeom>
        </p:spPr>
        <p:txBody>
          <a:bodyPr wrap="square">
            <a:spAutoFit/>
          </a:bodyPr>
          <a:lstStyle/>
          <a:p>
            <a:pPr marL="342900" algn="ctr" fontAlgn="ctr">
              <a:spcBef>
                <a:spcPts val="0"/>
              </a:spcBef>
              <a:spcAft>
                <a:spcPts val="0"/>
              </a:spcAft>
            </a:pPr>
            <a:r>
              <a:rPr lang="en-GB" sz="2400" i="1" dirty="0">
                <a:solidFill>
                  <a:srgbClr val="000000"/>
                </a:solidFill>
                <a:latin typeface="Calibri" panose="020F0502020204030204" pitchFamily="34" charset="0"/>
              </a:rPr>
              <a:t>Reuters reported 60 Ave regulatory changes PER business day. </a:t>
            </a:r>
            <a:endParaRPr lang="en-GB" sz="2400" i="1" dirty="0" smtClean="0">
              <a:solidFill>
                <a:srgbClr val="000000"/>
              </a:solidFill>
              <a:latin typeface="Calibri" panose="020F0502020204030204" pitchFamily="34" charset="0"/>
            </a:endParaRPr>
          </a:p>
          <a:p>
            <a:pPr marL="342900" algn="ctr" fontAlgn="ctr">
              <a:spcBef>
                <a:spcPts val="0"/>
              </a:spcBef>
              <a:spcAft>
                <a:spcPts val="0"/>
              </a:spcAft>
            </a:pPr>
            <a:r>
              <a:rPr lang="en-GB" sz="2400" i="1" dirty="0" smtClean="0">
                <a:solidFill>
                  <a:srgbClr val="000000"/>
                </a:solidFill>
                <a:latin typeface="Calibri" panose="020F0502020204030204" pitchFamily="34" charset="0"/>
              </a:rPr>
              <a:t>16</a:t>
            </a:r>
            <a:r>
              <a:rPr lang="en-GB" sz="2400" i="1" dirty="0">
                <a:solidFill>
                  <a:srgbClr val="000000"/>
                </a:solidFill>
                <a:latin typeface="Calibri" panose="020F0502020204030204" pitchFamily="34" charset="0"/>
              </a:rPr>
              <a:t>% increase, 20% increase every year since 2008 financial crisis.</a:t>
            </a:r>
          </a:p>
        </p:txBody>
      </p:sp>
    </p:spTree>
    <p:extLst>
      <p:ext uri="{BB962C8B-B14F-4D97-AF65-F5344CB8AC3E}">
        <p14:creationId xmlns:p14="http://schemas.microsoft.com/office/powerpoint/2010/main" val="21588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Compare Security &amp; Compliance</a:t>
            </a:r>
            <a:endParaRPr lang="en-GB" dirty="0"/>
          </a:p>
        </p:txBody>
      </p:sp>
      <p:sp>
        <p:nvSpPr>
          <p:cNvPr id="3" name="Content Placeholder 2"/>
          <p:cNvSpPr>
            <a:spLocks noGrp="1"/>
          </p:cNvSpPr>
          <p:nvPr>
            <p:ph idx="1"/>
          </p:nvPr>
        </p:nvSpPr>
        <p:spPr>
          <a:xfrm>
            <a:off x="457200" y="2276872"/>
            <a:ext cx="8229600" cy="4104456"/>
          </a:xfrm>
        </p:spPr>
        <p:txBody>
          <a:bodyPr/>
          <a:lstStyle/>
          <a:p>
            <a:r>
              <a:rPr lang="en-GB" sz="2800" dirty="0" smtClean="0"/>
              <a:t>Financially-backed</a:t>
            </a:r>
            <a:r>
              <a:rPr lang="en-GB" sz="2800" dirty="0"/>
              <a:t>, guaranteed 99.9% uptime Service Level Agreement (SLA)</a:t>
            </a:r>
          </a:p>
          <a:p>
            <a:r>
              <a:rPr lang="en-GB" sz="2800" dirty="0"/>
              <a:t>Always-up-to-date antivirus and anti-spam solutions to protect email</a:t>
            </a:r>
          </a:p>
          <a:p>
            <a:r>
              <a:rPr lang="en-GB" sz="2800" dirty="0"/>
              <a:t>Safeguarded data with geo-redundant, enterprise-grade reliability and disaster recovery with multiple </a:t>
            </a:r>
            <a:r>
              <a:rPr lang="en-GB" sz="2800" dirty="0" smtClean="0"/>
              <a:t>datacentres </a:t>
            </a:r>
            <a:r>
              <a:rPr lang="en-GB" sz="2800" dirty="0"/>
              <a:t>and automatic failovers</a:t>
            </a:r>
          </a:p>
          <a:p>
            <a:r>
              <a:rPr lang="en-GB" sz="2800" dirty="0"/>
              <a:t>Best-of-breed data </a:t>
            </a:r>
            <a:r>
              <a:rPr lang="en-GB" sz="2800" dirty="0" smtClean="0"/>
              <a:t>centres </a:t>
            </a:r>
            <a:r>
              <a:rPr lang="en-GB" sz="2800" dirty="0"/>
              <a:t>with SAS 70 and ISO 27001 certification</a:t>
            </a:r>
            <a:endParaRPr lang="en-GB" sz="2800" dirty="0">
              <a:effectLst/>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775" y="0"/>
            <a:ext cx="3208617" cy="1326953"/>
          </a:xfrm>
          <a:prstGeom prst="rect">
            <a:avLst/>
          </a:prstGeom>
        </p:spPr>
      </p:pic>
    </p:spTree>
    <p:extLst>
      <p:ext uri="{BB962C8B-B14F-4D97-AF65-F5344CB8AC3E}">
        <p14:creationId xmlns:p14="http://schemas.microsoft.com/office/powerpoint/2010/main" val="2862237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3" name="Content Placeholder 2"/>
          <p:cNvSpPr>
            <a:spLocks noGrp="1"/>
          </p:cNvSpPr>
          <p:nvPr>
            <p:ph idx="1"/>
          </p:nvPr>
        </p:nvSpPr>
        <p:spPr>
          <a:xfrm>
            <a:off x="529431" y="2276872"/>
            <a:ext cx="8229600" cy="3560763"/>
          </a:xfrm>
        </p:spPr>
        <p:txBody>
          <a:bodyPr/>
          <a:lstStyle/>
          <a:p>
            <a:pPr fontAlgn="ctr"/>
            <a:r>
              <a:rPr lang="en-GB" dirty="0" smtClean="0"/>
              <a:t>Same traditional IT security rules apply</a:t>
            </a:r>
          </a:p>
          <a:p>
            <a:pPr fontAlgn="ctr"/>
            <a:r>
              <a:rPr lang="en-GB" dirty="0" smtClean="0"/>
              <a:t>New set of skill – IT &amp; Business </a:t>
            </a:r>
          </a:p>
          <a:p>
            <a:pPr fontAlgn="ctr"/>
            <a:r>
              <a:rPr lang="en-GB" dirty="0" smtClean="0"/>
              <a:t>Game Changer:</a:t>
            </a:r>
          </a:p>
          <a:p>
            <a:pPr lvl="1" fontAlgn="ctr"/>
            <a:r>
              <a:rPr lang="en-GB" dirty="0" smtClean="0"/>
              <a:t>Access to cheap IT</a:t>
            </a:r>
          </a:p>
          <a:p>
            <a:pPr lvl="1" fontAlgn="ctr"/>
            <a:r>
              <a:rPr lang="en-GB" dirty="0" smtClean="0"/>
              <a:t>Access to Enterprise IT</a:t>
            </a:r>
          </a:p>
          <a:p>
            <a:pPr lvl="1" fontAlgn="ctr"/>
            <a:r>
              <a:rPr lang="en-GB" dirty="0" smtClean="0"/>
              <a:t>Access to professional support resources </a:t>
            </a:r>
          </a:p>
          <a:p>
            <a:pPr fontAlgn="ctr"/>
            <a:r>
              <a:rPr lang="en-GB" dirty="0" smtClean="0"/>
              <a:t>Easier to be Secure &amp; Compliant</a:t>
            </a:r>
            <a:endParaRPr lang="en-GB" dirty="0"/>
          </a:p>
          <a:p>
            <a:endParaRPr lang="en-GB" dirty="0"/>
          </a:p>
        </p:txBody>
      </p:sp>
      <p:sp>
        <p:nvSpPr>
          <p:cNvPr id="6" name="Title 5"/>
          <p:cNvSpPr>
            <a:spLocks noGrp="1"/>
          </p:cNvSpPr>
          <p:nvPr>
            <p:ph type="title"/>
          </p:nvPr>
        </p:nvSpPr>
        <p:spPr>
          <a:xfrm>
            <a:off x="457200" y="1349375"/>
            <a:ext cx="8507288" cy="1143000"/>
          </a:xfrm>
        </p:spPr>
        <p:txBody>
          <a:bodyPr/>
          <a:lstStyle/>
          <a:p>
            <a:r>
              <a:rPr lang="en-GB" i="0" dirty="0" smtClean="0">
                <a:solidFill>
                  <a:srgbClr val="00B050"/>
                </a:solidFill>
              </a:rPr>
              <a:t>Cloud is not inherently Secure</a:t>
            </a:r>
            <a:endParaRPr lang="en-GB" dirty="0">
              <a:solidFill>
                <a:srgbClr val="00B050"/>
              </a:solidFill>
            </a:endParaRPr>
          </a:p>
        </p:txBody>
      </p:sp>
      <p:sp>
        <p:nvSpPr>
          <p:cNvPr id="9" name="Title 1"/>
          <p:cNvSpPr txBox="1">
            <a:spLocks/>
          </p:cNvSpPr>
          <p:nvPr/>
        </p:nvSpPr>
        <p:spPr bwMode="auto">
          <a:xfrm>
            <a:off x="4885039" y="206375"/>
            <a:ext cx="42588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Myth #8: </a:t>
            </a:r>
            <a:br>
              <a:rPr lang="en-GB" i="0" kern="0" dirty="0" smtClean="0"/>
            </a:br>
            <a:r>
              <a:rPr lang="en-GB" b="0" i="0" kern="0" dirty="0" smtClean="0"/>
              <a:t>Cloud is Secure</a:t>
            </a:r>
            <a:endParaRPr lang="en-GB" kern="0" dirty="0"/>
          </a:p>
        </p:txBody>
      </p:sp>
    </p:spTree>
    <p:extLst>
      <p:ext uri="{BB962C8B-B14F-4D97-AF65-F5344CB8AC3E}">
        <p14:creationId xmlns:p14="http://schemas.microsoft.com/office/powerpoint/2010/main" val="9341882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6" name="Title 5"/>
          <p:cNvSpPr>
            <a:spLocks noGrp="1"/>
          </p:cNvSpPr>
          <p:nvPr>
            <p:ph type="title"/>
          </p:nvPr>
        </p:nvSpPr>
        <p:spPr>
          <a:xfrm>
            <a:off x="1326691" y="2758281"/>
            <a:ext cx="6635080" cy="1143000"/>
          </a:xfrm>
        </p:spPr>
        <p:txBody>
          <a:bodyPr/>
          <a:lstStyle/>
          <a:p>
            <a:pPr algn="ctr"/>
            <a:r>
              <a:rPr lang="en-GB" sz="6600" i="0" dirty="0" smtClean="0">
                <a:solidFill>
                  <a:srgbClr val="00B050"/>
                </a:solidFill>
              </a:rPr>
              <a:t>Part 3 …. After</a:t>
            </a:r>
            <a:endParaRPr lang="en-GB" sz="6600" dirty="0">
              <a:solidFill>
                <a:srgbClr val="00B050"/>
              </a:solidFill>
            </a:endParaRPr>
          </a:p>
        </p:txBody>
      </p:sp>
      <p:sp>
        <p:nvSpPr>
          <p:cNvPr id="9" name="Title 1"/>
          <p:cNvSpPr txBox="1">
            <a:spLocks/>
          </p:cNvSpPr>
          <p:nvPr/>
        </p:nvSpPr>
        <p:spPr bwMode="auto">
          <a:xfrm>
            <a:off x="4885039" y="206375"/>
            <a:ext cx="42588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smtClean="0"/>
              <a:t>Myth #9</a:t>
            </a:r>
            <a:br>
              <a:rPr lang="en-GB" i="0" kern="0" dirty="0" smtClean="0"/>
            </a:br>
            <a:r>
              <a:rPr lang="en-GB" i="0" kern="0" dirty="0"/>
              <a:t>Myth </a:t>
            </a:r>
            <a:r>
              <a:rPr lang="en-GB" i="0" kern="0" dirty="0" smtClean="0"/>
              <a:t>#10</a:t>
            </a:r>
            <a:endParaRPr lang="en-GB" kern="0" dirty="0"/>
          </a:p>
        </p:txBody>
      </p:sp>
    </p:spTree>
    <p:extLst>
      <p:ext uri="{BB962C8B-B14F-4D97-AF65-F5344CB8AC3E}">
        <p14:creationId xmlns:p14="http://schemas.microsoft.com/office/powerpoint/2010/main" val="589149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7170" name="Picture 2" descr="http://www.onwindows.com/Root/Home/MicrosoftNews/Article/tabid/125/ctl/Image/mid/462/ItemID/5850/Default.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850" y="0"/>
            <a:ext cx="4604662" cy="648336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51521" y="2276872"/>
            <a:ext cx="4287818" cy="783482"/>
          </a:xfrm>
        </p:spPr>
        <p:txBody>
          <a:bodyPr/>
          <a:lstStyle/>
          <a:p>
            <a:r>
              <a:rPr lang="en-GB" dirty="0" smtClean="0"/>
              <a:t>Stephen McGibbon</a:t>
            </a:r>
            <a:endParaRPr lang="en-GB" dirty="0"/>
          </a:p>
        </p:txBody>
      </p:sp>
      <p:sp>
        <p:nvSpPr>
          <p:cNvPr id="5" name="Rectangle 4"/>
          <p:cNvSpPr/>
          <p:nvPr/>
        </p:nvSpPr>
        <p:spPr>
          <a:xfrm>
            <a:off x="539552" y="3060354"/>
            <a:ext cx="3999787" cy="707886"/>
          </a:xfrm>
          <a:prstGeom prst="rect">
            <a:avLst/>
          </a:prstGeom>
        </p:spPr>
        <p:txBody>
          <a:bodyPr wrap="square">
            <a:spAutoFit/>
          </a:bodyPr>
          <a:lstStyle/>
          <a:p>
            <a:r>
              <a:rPr lang="en-GB" sz="2000" b="1" dirty="0"/>
              <a:t>Worldwide Chief Technology Officer, Microsoft</a:t>
            </a:r>
          </a:p>
        </p:txBody>
      </p:sp>
      <p:sp>
        <p:nvSpPr>
          <p:cNvPr id="7" name="Rectangle 6"/>
          <p:cNvSpPr/>
          <p:nvPr/>
        </p:nvSpPr>
        <p:spPr>
          <a:xfrm>
            <a:off x="815478" y="4350482"/>
            <a:ext cx="3159904" cy="923330"/>
          </a:xfrm>
          <a:prstGeom prst="rect">
            <a:avLst/>
          </a:prstGeom>
        </p:spPr>
        <p:txBody>
          <a:bodyPr wrap="none">
            <a:spAutoFit/>
          </a:bodyPr>
          <a:lstStyle/>
          <a:p>
            <a:pPr algn="ctr"/>
            <a:r>
              <a:rPr lang="en-GB" dirty="0">
                <a:hlinkClick r:id="rId3"/>
              </a:rPr>
              <a:t>http://</a:t>
            </a:r>
            <a:r>
              <a:rPr lang="en-GB" dirty="0" smtClean="0">
                <a:hlinkClick r:id="rId3"/>
              </a:rPr>
              <a:t>notes2self.net</a:t>
            </a:r>
            <a:endParaRPr lang="en-GB" dirty="0" smtClean="0"/>
          </a:p>
          <a:p>
            <a:pPr algn="ctr"/>
            <a:endParaRPr lang="en-GB" dirty="0"/>
          </a:p>
          <a:p>
            <a:pPr algn="ctr"/>
            <a:r>
              <a:rPr lang="en-GB" dirty="0">
                <a:hlinkClick r:id="rId4"/>
              </a:rPr>
              <a:t>https://</a:t>
            </a:r>
            <a:r>
              <a:rPr lang="en-GB" dirty="0" smtClean="0">
                <a:hlinkClick r:id="rId4"/>
              </a:rPr>
              <a:t>twitter.com/notes2self</a:t>
            </a:r>
            <a:r>
              <a:rPr lang="en-GB" dirty="0" smtClean="0"/>
              <a:t> </a:t>
            </a:r>
            <a:endParaRPr lang="en-GB" dirty="0"/>
          </a:p>
        </p:txBody>
      </p:sp>
    </p:spTree>
    <p:extLst>
      <p:ext uri="{BB962C8B-B14F-4D97-AF65-F5344CB8AC3E}">
        <p14:creationId xmlns:p14="http://schemas.microsoft.com/office/powerpoint/2010/main" val="1272084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529431" y="2549633"/>
            <a:ext cx="8229600" cy="864096"/>
          </a:xfrm>
        </p:spPr>
        <p:txBody>
          <a:bodyPr/>
          <a:lstStyle/>
          <a:p>
            <a:pPr marL="571500" indent="-571500" algn="ctr" eaLnBrk="1" hangingPunct="1">
              <a:buFont typeface="Wingdings" panose="05000000000000000000" pitchFamily="2" charset="2"/>
              <a:buChar char="ü"/>
            </a:pPr>
            <a:r>
              <a:rPr lang="en-GB" sz="4000" dirty="0" smtClean="0"/>
              <a:t>Real World Scenarios</a:t>
            </a:r>
            <a:endParaRPr lang="en-US" sz="4000" dirty="0" smtClean="0"/>
          </a:p>
        </p:txBody>
      </p:sp>
      <p:pic>
        <p:nvPicPr>
          <p:cNvPr id="10242" name="Picture 2" descr="C:\Users\Nigel\Pictures\Presentations\cloud pad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56972"/>
            <a:ext cx="28384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519995" y="5445224"/>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
        <p:nvSpPr>
          <p:cNvPr id="6" name="Title 1"/>
          <p:cNvSpPr txBox="1">
            <a:spLocks/>
          </p:cNvSpPr>
          <p:nvPr/>
        </p:nvSpPr>
        <p:spPr bwMode="auto">
          <a:xfrm>
            <a:off x="5182308" y="-1000"/>
            <a:ext cx="3970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kern="0" dirty="0" smtClean="0"/>
              <a:t>Part 3</a:t>
            </a:r>
            <a:endParaRPr lang="en-GB" kern="0" dirty="0"/>
          </a:p>
        </p:txBody>
      </p:sp>
      <p:sp>
        <p:nvSpPr>
          <p:cNvPr id="7" name="Rectangle 2"/>
          <p:cNvSpPr txBox="1">
            <a:spLocks noChangeArrowheads="1"/>
          </p:cNvSpPr>
          <p:nvPr/>
        </p:nvSpPr>
        <p:spPr bwMode="auto">
          <a:xfrm>
            <a:off x="529431" y="1633535"/>
            <a:ext cx="8229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marL="571500" indent="-571500" algn="ctr" eaLnBrk="1" hangingPunct="1">
              <a:buFont typeface="Wingdings" panose="05000000000000000000" pitchFamily="2" charset="2"/>
              <a:buChar char="ü"/>
            </a:pPr>
            <a:r>
              <a:rPr lang="en-GB" sz="4000" kern="0" dirty="0" smtClean="0"/>
              <a:t>The Myth of Lock-In</a:t>
            </a:r>
            <a:endParaRPr lang="en-US" sz="4000" kern="0" dirty="0" smtClean="0"/>
          </a:p>
        </p:txBody>
      </p:sp>
    </p:spTree>
    <p:extLst>
      <p:ext uri="{BB962C8B-B14F-4D97-AF65-F5344CB8AC3E}">
        <p14:creationId xmlns:p14="http://schemas.microsoft.com/office/powerpoint/2010/main" val="1128619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308" y="-1000"/>
            <a:ext cx="3970784" cy="1143000"/>
          </a:xfrm>
        </p:spPr>
        <p:txBody>
          <a:bodyPr/>
          <a:lstStyle/>
          <a:p>
            <a:r>
              <a:rPr lang="en-GB" dirty="0" smtClean="0"/>
              <a:t>Cloud All in!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cloudprivac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53092" cy="510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34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9218" name="Picture 2" descr="C:\Users\Nigel\Pictures\Presentations\Cloud Prov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624"/>
            <a:ext cx="8892480" cy="64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66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12776"/>
            <a:ext cx="8604448" cy="5054442"/>
          </a:xfrm>
          <a:prstGeom prst="rect">
            <a:avLst/>
          </a:prstGeom>
        </p:spPr>
      </p:pic>
      <p:sp>
        <p:nvSpPr>
          <p:cNvPr id="8" name="Title 1"/>
          <p:cNvSpPr txBox="1">
            <a:spLocks/>
          </p:cNvSpPr>
          <p:nvPr/>
        </p:nvSpPr>
        <p:spPr bwMode="auto">
          <a:xfrm>
            <a:off x="5182308" y="-1000"/>
            <a:ext cx="3970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kern="0" smtClean="0"/>
              <a:t>A Control Thing</a:t>
            </a:r>
            <a:endParaRPr lang="en-GB" kern="0" dirty="0"/>
          </a:p>
        </p:txBody>
      </p:sp>
    </p:spTree>
    <p:extLst>
      <p:ext uri="{BB962C8B-B14F-4D97-AF65-F5344CB8AC3E}">
        <p14:creationId xmlns:p14="http://schemas.microsoft.com/office/powerpoint/2010/main" val="1696538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84784"/>
            <a:ext cx="8028088" cy="3981932"/>
          </a:xfrm>
          <a:prstGeom prst="rect">
            <a:avLst/>
          </a:prstGeom>
        </p:spPr>
      </p:pic>
      <p:sp>
        <p:nvSpPr>
          <p:cNvPr id="7" name="Title 1"/>
          <p:cNvSpPr>
            <a:spLocks noGrp="1"/>
          </p:cNvSpPr>
          <p:nvPr>
            <p:ph type="title"/>
          </p:nvPr>
        </p:nvSpPr>
        <p:spPr>
          <a:xfrm>
            <a:off x="5182308" y="-1000"/>
            <a:ext cx="3970784" cy="1143000"/>
          </a:xfrm>
        </p:spPr>
        <p:txBody>
          <a:bodyPr/>
          <a:lstStyle/>
          <a:p>
            <a:pPr algn="ctr"/>
            <a:r>
              <a:rPr lang="en-GB" dirty="0" smtClean="0"/>
              <a:t>Lock-in Detailed</a:t>
            </a:r>
            <a:endParaRPr lang="en-GB" dirty="0"/>
          </a:p>
        </p:txBody>
      </p:sp>
      <p:sp>
        <p:nvSpPr>
          <p:cNvPr id="8" name="Rectangle 7"/>
          <p:cNvSpPr/>
          <p:nvPr/>
        </p:nvSpPr>
        <p:spPr>
          <a:xfrm>
            <a:off x="737172" y="5499081"/>
            <a:ext cx="7632848" cy="954107"/>
          </a:xfrm>
          <a:prstGeom prst="rect">
            <a:avLst/>
          </a:prstGeom>
        </p:spPr>
        <p:txBody>
          <a:bodyPr wrap="square">
            <a:spAutoFit/>
          </a:bodyPr>
          <a:lstStyle/>
          <a:p>
            <a:pPr algn="just"/>
            <a:r>
              <a:rPr lang="en-GB" sz="2800" i="1" dirty="0" smtClean="0">
                <a:solidFill>
                  <a:srgbClr val="00B050"/>
                </a:solidFill>
              </a:rPr>
              <a:t>Whatever </a:t>
            </a:r>
            <a:r>
              <a:rPr lang="en-GB" sz="2800" i="1" dirty="0">
                <a:solidFill>
                  <a:srgbClr val="00B050"/>
                </a:solidFill>
              </a:rPr>
              <a:t>makes it expensive to switch between or </a:t>
            </a:r>
            <a:r>
              <a:rPr lang="en-GB" sz="2800" i="1" dirty="0" smtClean="0">
                <a:solidFill>
                  <a:srgbClr val="00B050"/>
                </a:solidFill>
              </a:rPr>
              <a:t>interoperate </a:t>
            </a:r>
            <a:r>
              <a:rPr lang="en-GB" sz="2800" i="1" dirty="0">
                <a:solidFill>
                  <a:srgbClr val="00B050"/>
                </a:solidFill>
              </a:rPr>
              <a:t>with different </a:t>
            </a:r>
            <a:r>
              <a:rPr lang="en-GB" sz="2800" i="1" dirty="0" smtClean="0">
                <a:solidFill>
                  <a:srgbClr val="00B050"/>
                </a:solidFill>
              </a:rPr>
              <a:t>vendors.</a:t>
            </a:r>
            <a:endParaRPr lang="en-GB" sz="2800" i="1" dirty="0">
              <a:solidFill>
                <a:srgbClr val="00B050"/>
              </a:solidFill>
            </a:endParaRPr>
          </a:p>
        </p:txBody>
      </p:sp>
    </p:spTree>
    <p:extLst>
      <p:ext uri="{BB962C8B-B14F-4D97-AF65-F5344CB8AC3E}">
        <p14:creationId xmlns:p14="http://schemas.microsoft.com/office/powerpoint/2010/main" val="418753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16818"/>
            <a:ext cx="5300838" cy="4922850"/>
          </a:xfrm>
          <a:prstGeom prst="rect">
            <a:avLst/>
          </a:prstGeom>
        </p:spPr>
      </p:pic>
    </p:spTree>
    <p:extLst>
      <p:ext uri="{BB962C8B-B14F-4D97-AF65-F5344CB8AC3E}">
        <p14:creationId xmlns:p14="http://schemas.microsoft.com/office/powerpoint/2010/main" val="748724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240" y="25315"/>
            <a:ext cx="3754760" cy="1143000"/>
          </a:xfrm>
        </p:spPr>
        <p:txBody>
          <a:bodyPr/>
          <a:lstStyle/>
          <a:p>
            <a:r>
              <a:rPr lang="en-GB" dirty="0" smtClean="0"/>
              <a:t>Interoperability</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03007575"/>
              </p:ext>
            </p:extLst>
          </p:nvPr>
        </p:nvGraphicFramePr>
        <p:xfrm>
          <a:off x="336946" y="1772816"/>
          <a:ext cx="8614569" cy="4502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699723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240" y="25315"/>
            <a:ext cx="3754760" cy="1143000"/>
          </a:xfrm>
        </p:spPr>
        <p:txBody>
          <a:bodyPr/>
          <a:lstStyle/>
          <a:p>
            <a:r>
              <a:rPr lang="en-GB" dirty="0" smtClean="0"/>
              <a:t>Cloud Maturity</a:t>
            </a:r>
            <a:endParaRPr lang="en-GB" dirty="0"/>
          </a:p>
        </p:txBody>
      </p:sp>
      <p:sp>
        <p:nvSpPr>
          <p:cNvPr id="3" name="Content Placeholder 2"/>
          <p:cNvSpPr>
            <a:spLocks noGrp="1"/>
          </p:cNvSpPr>
          <p:nvPr>
            <p:ph idx="1"/>
          </p:nvPr>
        </p:nvSpPr>
        <p:spPr>
          <a:xfrm>
            <a:off x="529431" y="1844824"/>
            <a:ext cx="8229600" cy="4392488"/>
          </a:xfrm>
        </p:spPr>
        <p:txBody>
          <a:bodyPr/>
          <a:lstStyle/>
          <a:p>
            <a:r>
              <a:rPr lang="en-GB" dirty="0"/>
              <a:t>Bern </a:t>
            </a:r>
            <a:r>
              <a:rPr lang="en-GB" dirty="0" smtClean="0"/>
              <a:t>Treaty - global </a:t>
            </a:r>
            <a:r>
              <a:rPr lang="en-GB" dirty="0"/>
              <a:t>mail at a flat </a:t>
            </a:r>
            <a:r>
              <a:rPr lang="en-GB" dirty="0" smtClean="0"/>
              <a:t>fee.</a:t>
            </a:r>
          </a:p>
          <a:p>
            <a:pPr lvl="1"/>
            <a:r>
              <a:rPr lang="en-GB" dirty="0" smtClean="0"/>
              <a:t>Sender kept fee</a:t>
            </a:r>
          </a:p>
          <a:p>
            <a:pPr lvl="1"/>
            <a:r>
              <a:rPr lang="en-GB" dirty="0" smtClean="0"/>
              <a:t>Every letter begat a reply</a:t>
            </a:r>
          </a:p>
          <a:p>
            <a:r>
              <a:rPr lang="en-GB" dirty="0" smtClean="0"/>
              <a:t>Cloud maturity ‘</a:t>
            </a:r>
            <a:r>
              <a:rPr lang="en-GB" i="1" dirty="0" smtClean="0"/>
              <a:t>Event Horizon</a:t>
            </a:r>
            <a:r>
              <a:rPr lang="en-GB" dirty="0" smtClean="0"/>
              <a:t>’:</a:t>
            </a:r>
          </a:p>
          <a:p>
            <a:pPr lvl="1"/>
            <a:r>
              <a:rPr lang="en-GB" dirty="0" smtClean="0"/>
              <a:t>Infrastructure</a:t>
            </a:r>
          </a:p>
          <a:p>
            <a:pPr lvl="1"/>
            <a:r>
              <a:rPr lang="en-GB" dirty="0" smtClean="0"/>
              <a:t>Asset mobility (</a:t>
            </a:r>
            <a:r>
              <a:rPr lang="en-GB" dirty="0" err="1" smtClean="0"/>
              <a:t>ie</a:t>
            </a:r>
            <a:r>
              <a:rPr lang="en-GB" dirty="0" smtClean="0"/>
              <a:t>: Move VM’s / apps around)</a:t>
            </a:r>
          </a:p>
          <a:p>
            <a:pPr lvl="1"/>
            <a:r>
              <a:rPr lang="en-GB" dirty="0" smtClean="0"/>
              <a:t>Adaptive API’s &amp; Data format’s. </a:t>
            </a:r>
          </a:p>
          <a:p>
            <a:r>
              <a:rPr lang="en-GB" b="1" i="1" dirty="0" smtClean="0">
                <a:solidFill>
                  <a:srgbClr val="00B050"/>
                </a:solidFill>
              </a:rPr>
              <a:t>TRUST</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8940810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240" y="25315"/>
            <a:ext cx="3754760" cy="1143000"/>
          </a:xfrm>
        </p:spPr>
        <p:txBody>
          <a:bodyPr/>
          <a:lstStyle/>
          <a:p>
            <a:r>
              <a:rPr lang="en-GB" dirty="0" smtClean="0"/>
              <a:t>Best Options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4106190"/>
              </p:ext>
            </p:extLst>
          </p:nvPr>
        </p:nvGraphicFramePr>
        <p:xfrm>
          <a:off x="529431" y="1412776"/>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7" name="Picture 2" descr="C:\Users\Nigel\Pictures\Presentations\cloud padloc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1340768"/>
            <a:ext cx="8676456" cy="5145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9672" y="2955563"/>
            <a:ext cx="1773233" cy="1773233"/>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4128" y="3380346"/>
            <a:ext cx="2233460" cy="923668"/>
          </a:xfrm>
          <a:prstGeom prst="rect">
            <a:avLst/>
          </a:prstGeom>
        </p:spPr>
      </p:pic>
    </p:spTree>
    <p:extLst>
      <p:ext uri="{BB962C8B-B14F-4D97-AF65-F5344CB8AC3E}">
        <p14:creationId xmlns:p14="http://schemas.microsoft.com/office/powerpoint/2010/main" val="3464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pSp>
        <p:nvGrpSpPr>
          <p:cNvPr id="5" name="Group 4"/>
          <p:cNvGrpSpPr/>
          <p:nvPr/>
        </p:nvGrpSpPr>
        <p:grpSpPr>
          <a:xfrm>
            <a:off x="1007827" y="1556792"/>
            <a:ext cx="7272808" cy="4708750"/>
            <a:chOff x="5969702" y="1422400"/>
            <a:chExt cx="6020919" cy="4276702"/>
          </a:xfrm>
        </p:grpSpPr>
        <p:sp>
          <p:nvSpPr>
            <p:cNvPr id="6" name="Rectangle 5"/>
            <p:cNvSpPr>
              <a:spLocks noChangeAspect="1"/>
            </p:cNvSpPr>
            <p:nvPr/>
          </p:nvSpPr>
          <p:spPr>
            <a:xfrm rot="5400000">
              <a:off x="7023029" y="1095942"/>
              <a:ext cx="859927" cy="2942588"/>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7" name="Rectangle 6"/>
            <p:cNvSpPr>
              <a:spLocks noChangeAspect="1"/>
            </p:cNvSpPr>
            <p:nvPr/>
          </p:nvSpPr>
          <p:spPr>
            <a:xfrm rot="5400000">
              <a:off x="10037253" y="1046356"/>
              <a:ext cx="859925" cy="3041763"/>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8" name="Rectangle 7"/>
            <p:cNvSpPr>
              <a:spLocks noChangeAspect="1"/>
            </p:cNvSpPr>
            <p:nvPr/>
          </p:nvSpPr>
          <p:spPr>
            <a:xfrm rot="5400000">
              <a:off x="7025554" y="1996577"/>
              <a:ext cx="859925" cy="2942588"/>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9" name="Rectangle 8"/>
            <p:cNvSpPr>
              <a:spLocks noChangeAspect="1"/>
            </p:cNvSpPr>
            <p:nvPr/>
          </p:nvSpPr>
          <p:spPr>
            <a:xfrm rot="5400000">
              <a:off x="10039777" y="1946990"/>
              <a:ext cx="859925" cy="3041763"/>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10" name="Rectangle 9"/>
            <p:cNvSpPr>
              <a:spLocks noChangeAspect="1"/>
            </p:cNvSpPr>
            <p:nvPr/>
          </p:nvSpPr>
          <p:spPr>
            <a:xfrm rot="5400000">
              <a:off x="7025554" y="2897211"/>
              <a:ext cx="859925" cy="2942588"/>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11" name="Rectangle 10"/>
            <p:cNvSpPr>
              <a:spLocks noChangeAspect="1"/>
            </p:cNvSpPr>
            <p:nvPr/>
          </p:nvSpPr>
          <p:spPr>
            <a:xfrm rot="5400000">
              <a:off x="10039777" y="2847624"/>
              <a:ext cx="859925" cy="3041763"/>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12" name="Rectangle 11"/>
            <p:cNvSpPr>
              <a:spLocks noChangeAspect="1"/>
            </p:cNvSpPr>
            <p:nvPr/>
          </p:nvSpPr>
          <p:spPr>
            <a:xfrm rot="5400000">
              <a:off x="7011033" y="3797845"/>
              <a:ext cx="859925" cy="2942588"/>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sp>
          <p:nvSpPr>
            <p:cNvPr id="13" name="Rectangle 12"/>
            <p:cNvSpPr>
              <a:spLocks noChangeAspect="1"/>
            </p:cNvSpPr>
            <p:nvPr/>
          </p:nvSpPr>
          <p:spPr>
            <a:xfrm rot="5400000">
              <a:off x="10025256" y="3748258"/>
              <a:ext cx="859925" cy="3041763"/>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15867" tIns="108054" rIns="216106" bIns="108054" anchor="t"/>
            <a:lstStyle/>
            <a:p>
              <a:pPr defTabSz="1620800">
                <a:lnSpc>
                  <a:spcPct val="90000"/>
                </a:lnSpc>
              </a:pPr>
              <a:endParaRPr lang="en-US" sz="2394" dirty="0">
                <a:gradFill>
                  <a:gsLst>
                    <a:gs pos="0">
                      <a:schemeClr val="tx1"/>
                    </a:gs>
                    <a:gs pos="100000">
                      <a:schemeClr val="tx1"/>
                    </a:gs>
                  </a:gsLst>
                  <a:lin ang="5400000" scaled="0"/>
                </a:gradFill>
                <a:latin typeface="+mj-lt"/>
              </a:endParaRPr>
            </a:p>
          </p:txBody>
        </p:sp>
        <p:grpSp>
          <p:nvGrpSpPr>
            <p:cNvPr id="14" name="Group 13"/>
            <p:cNvGrpSpPr/>
            <p:nvPr/>
          </p:nvGrpSpPr>
          <p:grpSpPr>
            <a:xfrm>
              <a:off x="5981698" y="1422400"/>
              <a:ext cx="6007100" cy="4273982"/>
              <a:chOff x="11633198" y="1422400"/>
              <a:chExt cx="6007100" cy="4273982"/>
            </a:xfrm>
          </p:grpSpPr>
          <p:sp>
            <p:nvSpPr>
              <p:cNvPr id="15" name="Rectangle 14"/>
              <p:cNvSpPr/>
              <p:nvPr/>
            </p:nvSpPr>
            <p:spPr bwMode="auto">
              <a:xfrm>
                <a:off x="11633198" y="1422400"/>
                <a:ext cx="2938138" cy="714873"/>
              </a:xfrm>
              <a:prstGeom prst="rect">
                <a:avLst/>
              </a:prstGeom>
              <a:solidFill>
                <a:schemeClr val="accent1"/>
              </a:solidFill>
              <a:ln w="25400" cap="flat" cmpd="sng" algn="ctr">
                <a:noFill/>
                <a:prstDash val="solid"/>
              </a:ln>
              <a:effectLst/>
            </p:spPr>
            <p:txBody>
              <a:bodyPr lIns="226962" tIns="56739" rIns="113476" bIns="56739" rtlCol="0" anchor="ctr"/>
              <a:lstStyle/>
              <a:p>
                <a:r>
                  <a:rPr lang="en-US" sz="2400" dirty="0" smtClean="0">
                    <a:solidFill>
                      <a:srgbClr val="002060"/>
                    </a:solidFill>
                    <a:latin typeface="+mj-lt"/>
                    <a:cs typeface="Segoe UI" pitchFamily="34" charset="0"/>
                  </a:rPr>
                  <a:t>Security Risk</a:t>
                </a:r>
                <a:endParaRPr lang="en-US" sz="2400" dirty="0">
                  <a:solidFill>
                    <a:srgbClr val="002060"/>
                  </a:solidFill>
                  <a:latin typeface="+mj-lt"/>
                  <a:cs typeface="Segoe UI" pitchFamily="34" charset="0"/>
                </a:endParaRPr>
              </a:p>
            </p:txBody>
          </p:sp>
          <p:sp>
            <p:nvSpPr>
              <p:cNvPr id="16" name="TextBox 15"/>
              <p:cNvSpPr txBox="1"/>
              <p:nvPr/>
            </p:nvSpPr>
            <p:spPr>
              <a:xfrm>
                <a:off x="11633198" y="2137275"/>
                <a:ext cx="2947989" cy="859927"/>
              </a:xfrm>
              <a:prstGeom prst="rect">
                <a:avLst/>
              </a:prstGeom>
              <a:noFill/>
            </p:spPr>
            <p:txBody>
              <a:bodyPr wrap="square" lIns="162115" tIns="0" rIns="162115" bIns="0" rtlCol="0" anchor="ctr">
                <a:noAutofit/>
              </a:bodyPr>
              <a:lstStyle/>
              <a:p>
                <a:pPr>
                  <a:lnSpc>
                    <a:spcPct val="90000"/>
                  </a:lnSpc>
                </a:pPr>
                <a:r>
                  <a:rPr lang="en-US" sz="1862" dirty="0" smtClean="0">
                    <a:solidFill>
                      <a:schemeClr val="bg2">
                        <a:lumMod val="50000"/>
                      </a:schemeClr>
                    </a:solidFill>
                  </a:rPr>
                  <a:t>Rogue Admin</a:t>
                </a:r>
                <a:endParaRPr lang="en-US" sz="1862" dirty="0">
                  <a:solidFill>
                    <a:schemeClr val="bg2">
                      <a:lumMod val="50000"/>
                    </a:schemeClr>
                  </a:solidFill>
                </a:endParaRPr>
              </a:p>
            </p:txBody>
          </p:sp>
          <p:sp>
            <p:nvSpPr>
              <p:cNvPr id="17" name="Rectangle 16"/>
              <p:cNvSpPr/>
              <p:nvPr/>
            </p:nvSpPr>
            <p:spPr bwMode="auto">
              <a:xfrm>
                <a:off x="14593886" y="1422401"/>
                <a:ext cx="3046412" cy="714873"/>
              </a:xfrm>
              <a:prstGeom prst="rect">
                <a:avLst/>
              </a:prstGeom>
              <a:solidFill>
                <a:schemeClr val="accent1"/>
              </a:solidFill>
              <a:ln w="25400" cap="flat" cmpd="sng" algn="ctr">
                <a:noFill/>
                <a:prstDash val="solid"/>
              </a:ln>
              <a:effectLst/>
            </p:spPr>
            <p:txBody>
              <a:bodyPr lIns="226962" tIns="56739" rIns="113476" bIns="56739" rtlCol="0" anchor="ctr"/>
              <a:lstStyle/>
              <a:p>
                <a:pPr>
                  <a:lnSpc>
                    <a:spcPct val="90000"/>
                  </a:lnSpc>
                </a:pPr>
                <a:r>
                  <a:rPr lang="en-US" sz="2400" dirty="0" smtClean="0">
                    <a:solidFill>
                      <a:srgbClr val="002060"/>
                    </a:solidFill>
                    <a:latin typeface="+mj-lt"/>
                    <a:cs typeface="Segoe UI" pitchFamily="34" charset="0"/>
                  </a:rPr>
                  <a:t>Risk Mitigation Technology</a:t>
                </a:r>
                <a:endParaRPr lang="en-US" sz="2400" dirty="0">
                  <a:solidFill>
                    <a:srgbClr val="002060"/>
                  </a:solidFill>
                  <a:latin typeface="+mj-lt"/>
                  <a:cs typeface="Segoe UI" pitchFamily="34" charset="0"/>
                </a:endParaRPr>
              </a:p>
            </p:txBody>
          </p:sp>
          <p:sp>
            <p:nvSpPr>
              <p:cNvPr id="18" name="TextBox 17"/>
              <p:cNvSpPr txBox="1"/>
              <p:nvPr/>
            </p:nvSpPr>
            <p:spPr>
              <a:xfrm>
                <a:off x="14593886" y="2137275"/>
                <a:ext cx="3011317" cy="859925"/>
              </a:xfrm>
              <a:prstGeom prst="rect">
                <a:avLst/>
              </a:prstGeom>
              <a:noFill/>
            </p:spPr>
            <p:txBody>
              <a:bodyPr wrap="square" lIns="162115" tIns="0" rIns="162115" bIns="0" rtlCol="0" anchor="ctr">
                <a:noAutofit/>
              </a:bodyPr>
              <a:lstStyle/>
              <a:p>
                <a:pPr>
                  <a:lnSpc>
                    <a:spcPct val="90000"/>
                  </a:lnSpc>
                </a:pPr>
                <a:r>
                  <a:rPr lang="en-US" sz="1862" spc="-20" dirty="0" smtClean="0">
                    <a:solidFill>
                      <a:schemeClr val="bg2">
                        <a:lumMod val="50000"/>
                      </a:schemeClr>
                    </a:solidFill>
                  </a:rPr>
                  <a:t>RMS, BitLocker, </a:t>
                </a:r>
                <a:r>
                  <a:rPr lang="en-US" sz="1862" spc="-20" dirty="0" err="1" smtClean="0">
                    <a:solidFill>
                      <a:schemeClr val="bg2">
                        <a:lumMod val="50000"/>
                      </a:schemeClr>
                    </a:solidFill>
                  </a:rPr>
                  <a:t>LockBox</a:t>
                </a:r>
                <a:r>
                  <a:rPr lang="en-US" sz="1862" spc="-20" dirty="0" smtClean="0">
                    <a:solidFill>
                      <a:schemeClr val="bg2">
                        <a:lumMod val="50000"/>
                      </a:schemeClr>
                    </a:solidFill>
                  </a:rPr>
                  <a:t>, Physical Facility monitoring</a:t>
                </a:r>
                <a:endParaRPr lang="en-US" sz="1862" spc="-20" dirty="0">
                  <a:solidFill>
                    <a:srgbClr val="3C3D3F"/>
                  </a:solidFill>
                </a:endParaRPr>
              </a:p>
            </p:txBody>
          </p:sp>
          <p:sp>
            <p:nvSpPr>
              <p:cNvPr id="19" name="TextBox 18"/>
              <p:cNvSpPr txBox="1"/>
              <p:nvPr/>
            </p:nvSpPr>
            <p:spPr>
              <a:xfrm>
                <a:off x="11633198" y="3039450"/>
                <a:ext cx="2947989" cy="859927"/>
              </a:xfrm>
              <a:prstGeom prst="rect">
                <a:avLst/>
              </a:prstGeom>
              <a:noFill/>
            </p:spPr>
            <p:txBody>
              <a:bodyPr wrap="square" lIns="162115" tIns="0" rIns="162115" bIns="0" rtlCol="0" anchor="ctr">
                <a:noAutofit/>
              </a:bodyPr>
              <a:lstStyle/>
              <a:p>
                <a:pPr>
                  <a:lnSpc>
                    <a:spcPct val="90000"/>
                  </a:lnSpc>
                </a:pPr>
                <a:r>
                  <a:rPr lang="en-US" sz="1862" dirty="0" smtClean="0">
                    <a:solidFill>
                      <a:schemeClr val="bg2">
                        <a:lumMod val="50000"/>
                      </a:schemeClr>
                    </a:solidFill>
                  </a:rPr>
                  <a:t>Data Loss Prevention (DLP)</a:t>
                </a:r>
                <a:endParaRPr lang="en-US" sz="1862" dirty="0">
                  <a:solidFill>
                    <a:schemeClr val="bg2">
                      <a:lumMod val="50000"/>
                    </a:schemeClr>
                  </a:solidFill>
                </a:endParaRPr>
              </a:p>
            </p:txBody>
          </p:sp>
          <p:sp>
            <p:nvSpPr>
              <p:cNvPr id="20" name="TextBox 19"/>
              <p:cNvSpPr txBox="1"/>
              <p:nvPr/>
            </p:nvSpPr>
            <p:spPr>
              <a:xfrm>
                <a:off x="14593886" y="3039450"/>
                <a:ext cx="2947989" cy="859927"/>
              </a:xfrm>
              <a:prstGeom prst="rect">
                <a:avLst/>
              </a:prstGeom>
              <a:noFill/>
            </p:spPr>
            <p:txBody>
              <a:bodyPr wrap="square" lIns="162115" tIns="0" rIns="162115" bIns="0" rtlCol="0" anchor="ctr">
                <a:noAutofit/>
              </a:bodyPr>
              <a:lstStyle/>
              <a:p>
                <a:pPr>
                  <a:lnSpc>
                    <a:spcPct val="90000"/>
                  </a:lnSpc>
                </a:pPr>
                <a:r>
                  <a:rPr lang="en-US" sz="1862" dirty="0" smtClean="0">
                    <a:solidFill>
                      <a:schemeClr val="bg2">
                        <a:lumMod val="50000"/>
                      </a:schemeClr>
                    </a:solidFill>
                  </a:rPr>
                  <a:t>RMS; Exchange 2013 DLP Policies</a:t>
                </a:r>
                <a:endParaRPr lang="en-US" sz="1862" dirty="0">
                  <a:solidFill>
                    <a:schemeClr val="bg2">
                      <a:lumMod val="50000"/>
                    </a:schemeClr>
                  </a:solidFill>
                </a:endParaRPr>
              </a:p>
            </p:txBody>
          </p:sp>
          <p:sp>
            <p:nvSpPr>
              <p:cNvPr id="21" name="TextBox 20"/>
              <p:cNvSpPr txBox="1"/>
              <p:nvPr/>
            </p:nvSpPr>
            <p:spPr>
              <a:xfrm>
                <a:off x="11633198" y="3941625"/>
                <a:ext cx="2947989" cy="859927"/>
              </a:xfrm>
              <a:prstGeom prst="rect">
                <a:avLst/>
              </a:prstGeom>
              <a:noFill/>
            </p:spPr>
            <p:txBody>
              <a:bodyPr wrap="square" lIns="162115" tIns="0" rIns="162115" bIns="0" rtlCol="0" anchor="ctr">
                <a:noAutofit/>
              </a:bodyPr>
              <a:lstStyle/>
              <a:p>
                <a:pPr>
                  <a:lnSpc>
                    <a:spcPct val="90000"/>
                  </a:lnSpc>
                </a:pPr>
                <a:r>
                  <a:rPr lang="en-US" sz="1862" dirty="0" smtClean="0">
                    <a:solidFill>
                      <a:schemeClr val="bg2">
                        <a:lumMod val="50000"/>
                      </a:schemeClr>
                    </a:solidFill>
                  </a:rPr>
                  <a:t>Stolen/Lost Laptop</a:t>
                </a:r>
                <a:endParaRPr lang="en-US" sz="1862" dirty="0">
                  <a:solidFill>
                    <a:schemeClr val="bg2">
                      <a:lumMod val="50000"/>
                    </a:schemeClr>
                  </a:solidFill>
                </a:endParaRPr>
              </a:p>
            </p:txBody>
          </p:sp>
          <p:sp>
            <p:nvSpPr>
              <p:cNvPr id="22" name="TextBox 21"/>
              <p:cNvSpPr txBox="1"/>
              <p:nvPr/>
            </p:nvSpPr>
            <p:spPr>
              <a:xfrm>
                <a:off x="14593886" y="3941625"/>
                <a:ext cx="2947989" cy="859927"/>
              </a:xfrm>
              <a:prstGeom prst="rect">
                <a:avLst/>
              </a:prstGeom>
              <a:noFill/>
            </p:spPr>
            <p:txBody>
              <a:bodyPr wrap="square" lIns="162115" tIns="0" rIns="162115" bIns="0" rtlCol="0" anchor="ctr">
                <a:noAutofit/>
              </a:bodyPr>
              <a:lstStyle/>
              <a:p>
                <a:pPr>
                  <a:lnSpc>
                    <a:spcPct val="90000"/>
                  </a:lnSpc>
                </a:pPr>
                <a:r>
                  <a:rPr lang="en-US" sz="1862" dirty="0" err="1" smtClean="0">
                    <a:solidFill>
                      <a:schemeClr val="bg2">
                        <a:lumMod val="50000"/>
                      </a:schemeClr>
                    </a:solidFill>
                  </a:rPr>
                  <a:t>BitLocker</a:t>
                </a:r>
                <a:endParaRPr lang="en-US" sz="1862" dirty="0">
                  <a:solidFill>
                    <a:schemeClr val="bg2">
                      <a:lumMod val="50000"/>
                    </a:schemeClr>
                  </a:solidFill>
                </a:endParaRPr>
              </a:p>
            </p:txBody>
          </p:sp>
          <p:sp>
            <p:nvSpPr>
              <p:cNvPr id="23" name="TextBox 22"/>
              <p:cNvSpPr txBox="1"/>
              <p:nvPr/>
            </p:nvSpPr>
            <p:spPr>
              <a:xfrm>
                <a:off x="14593886" y="4836455"/>
                <a:ext cx="2947989" cy="859927"/>
              </a:xfrm>
              <a:prstGeom prst="rect">
                <a:avLst/>
              </a:prstGeom>
              <a:noFill/>
            </p:spPr>
            <p:txBody>
              <a:bodyPr wrap="square" lIns="162115" tIns="0" rIns="162115" bIns="0" rtlCol="0" anchor="ctr">
                <a:noAutofit/>
              </a:bodyPr>
              <a:lstStyle/>
              <a:p>
                <a:pPr>
                  <a:lnSpc>
                    <a:spcPct val="90000"/>
                  </a:lnSpc>
                </a:pPr>
                <a:r>
                  <a:rPr lang="en-US" sz="1862" dirty="0" err="1" smtClean="0">
                    <a:solidFill>
                      <a:schemeClr val="bg2">
                        <a:lumMod val="50000"/>
                      </a:schemeClr>
                    </a:solidFill>
                  </a:rPr>
                  <a:t>BitLocker</a:t>
                </a:r>
                <a:endParaRPr lang="en-US" sz="1862" dirty="0">
                  <a:solidFill>
                    <a:schemeClr val="bg2">
                      <a:lumMod val="50000"/>
                    </a:schemeClr>
                  </a:solidFill>
                </a:endParaRPr>
              </a:p>
            </p:txBody>
          </p:sp>
          <p:sp>
            <p:nvSpPr>
              <p:cNvPr id="24" name="TextBox 23"/>
              <p:cNvSpPr txBox="1"/>
              <p:nvPr/>
            </p:nvSpPr>
            <p:spPr>
              <a:xfrm>
                <a:off x="11633198" y="4836455"/>
                <a:ext cx="2947989" cy="859927"/>
              </a:xfrm>
              <a:prstGeom prst="rect">
                <a:avLst/>
              </a:prstGeom>
              <a:noFill/>
            </p:spPr>
            <p:txBody>
              <a:bodyPr wrap="square" lIns="162115" tIns="0" rIns="162115" bIns="0" rtlCol="0" anchor="ctr">
                <a:noAutofit/>
              </a:bodyPr>
              <a:lstStyle/>
              <a:p>
                <a:pPr>
                  <a:lnSpc>
                    <a:spcPct val="90000"/>
                  </a:lnSpc>
                </a:pPr>
                <a:r>
                  <a:rPr lang="en-US" sz="1862" dirty="0" smtClean="0">
                    <a:solidFill>
                      <a:schemeClr val="bg2">
                        <a:lumMod val="50000"/>
                      </a:schemeClr>
                    </a:solidFill>
                  </a:rPr>
                  <a:t>Stolen/Lost Mobile Device</a:t>
                </a:r>
                <a:endParaRPr lang="en-US" sz="1862" dirty="0">
                  <a:solidFill>
                    <a:schemeClr val="bg2">
                      <a:lumMod val="50000"/>
                    </a:schemeClr>
                  </a:solidFill>
                </a:endParaRPr>
              </a:p>
            </p:txBody>
          </p:sp>
        </p:grpSp>
      </p:grpSp>
    </p:spTree>
    <p:extLst>
      <p:ext uri="{BB962C8B-B14F-4D97-AF65-F5344CB8AC3E}">
        <p14:creationId xmlns:p14="http://schemas.microsoft.com/office/powerpoint/2010/main" val="1798156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ext Placeholder 5"/>
          <p:cNvSpPr txBox="1">
            <a:spLocks/>
          </p:cNvSpPr>
          <p:nvPr/>
        </p:nvSpPr>
        <p:spPr bwMode="auto">
          <a:xfrm>
            <a:off x="606611" y="1556792"/>
            <a:ext cx="8357877" cy="4608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spcBef>
                <a:spcPts val="0"/>
              </a:spcBef>
              <a:spcAft>
                <a:spcPts val="800"/>
              </a:spcAft>
            </a:pPr>
            <a:r>
              <a:rPr lang="en-US" sz="3200" spc="-70" dirty="0">
                <a:latin typeface="+mj-lt"/>
              </a:rPr>
              <a:t>Encryption of data at rest using Rights Management Services</a:t>
            </a:r>
          </a:p>
          <a:p>
            <a:pPr marL="338328" lvl="2" indent="-201168">
              <a:spcBef>
                <a:spcPts val="0"/>
              </a:spcBef>
              <a:spcAft>
                <a:spcPts val="1000"/>
              </a:spcAft>
              <a:buFont typeface="Arial" pitchFamily="34" charset="0"/>
              <a:buChar char="•"/>
            </a:pPr>
            <a:r>
              <a:rPr lang="en-US" dirty="0" smtClean="0">
                <a:solidFill>
                  <a:srgbClr val="3C3D3F"/>
                </a:solidFill>
              </a:rPr>
              <a:t>Flexibility to select items customers want to encrypt.</a:t>
            </a:r>
          </a:p>
          <a:p>
            <a:pPr marL="338328" lvl="2" indent="-201168">
              <a:spcBef>
                <a:spcPts val="0"/>
              </a:spcBef>
              <a:spcAft>
                <a:spcPts val="1000"/>
              </a:spcAft>
              <a:buFont typeface="Arial" pitchFamily="34" charset="0"/>
              <a:buChar char="•"/>
            </a:pPr>
            <a:r>
              <a:rPr lang="en-US" dirty="0" smtClean="0">
                <a:solidFill>
                  <a:srgbClr val="3C3D3F"/>
                </a:solidFill>
              </a:rPr>
              <a:t>Can also enable encryption of emails sent outside </a:t>
            </a:r>
            <a:br>
              <a:rPr lang="en-US" dirty="0" smtClean="0">
                <a:solidFill>
                  <a:srgbClr val="3C3D3F"/>
                </a:solidFill>
              </a:rPr>
            </a:br>
            <a:r>
              <a:rPr lang="en-US" dirty="0" smtClean="0">
                <a:solidFill>
                  <a:srgbClr val="3C3D3F"/>
                </a:solidFill>
              </a:rPr>
              <a:t>the organization.</a:t>
            </a:r>
          </a:p>
          <a:p>
            <a:pPr marL="137160" lvl="2">
              <a:spcBef>
                <a:spcPts val="0"/>
              </a:spcBef>
              <a:spcAft>
                <a:spcPts val="1000"/>
              </a:spcAft>
            </a:pPr>
            <a:endParaRPr lang="en-US" dirty="0" smtClean="0">
              <a:solidFill>
                <a:srgbClr val="3C3D3F"/>
              </a:solidFill>
            </a:endParaRPr>
          </a:p>
          <a:p>
            <a:pPr marL="137160" lvl="2">
              <a:spcBef>
                <a:spcPts val="0"/>
              </a:spcBef>
              <a:spcAft>
                <a:spcPts val="1000"/>
              </a:spcAft>
            </a:pPr>
            <a:r>
              <a:rPr lang="en-US" sz="3200" spc="-70" dirty="0" smtClean="0">
                <a:latin typeface="+mj-lt"/>
              </a:rPr>
              <a:t>Office 365 </a:t>
            </a:r>
            <a:r>
              <a:rPr lang="en-US" sz="3200" spc="-70" dirty="0" err="1" smtClean="0">
                <a:latin typeface="+mj-lt"/>
              </a:rPr>
              <a:t>ProPlus</a:t>
            </a:r>
            <a:r>
              <a:rPr lang="en-US" sz="3200" spc="-70" dirty="0" smtClean="0">
                <a:latin typeface="+mj-lt"/>
              </a:rPr>
              <a:t> supports Cryptographic Agility </a:t>
            </a:r>
          </a:p>
          <a:p>
            <a:pPr marL="338328" lvl="2" indent="-201168">
              <a:spcBef>
                <a:spcPts val="0"/>
              </a:spcBef>
              <a:spcAft>
                <a:spcPts val="400"/>
              </a:spcAft>
              <a:buFont typeface="Arial" pitchFamily="34" charset="0"/>
              <a:buChar char="•"/>
            </a:pPr>
            <a:r>
              <a:rPr lang="en-US" dirty="0" smtClean="0">
                <a:solidFill>
                  <a:srgbClr val="3C3D3F"/>
                </a:solidFill>
              </a:rPr>
              <a:t>Integrates Cryptographic Next Generation (CNG) interfaces for Windows. </a:t>
            </a:r>
          </a:p>
          <a:p>
            <a:pPr marL="338328" lvl="2" indent="-201168">
              <a:spcBef>
                <a:spcPts val="0"/>
              </a:spcBef>
              <a:spcAft>
                <a:spcPts val="400"/>
              </a:spcAft>
              <a:buFont typeface="Arial" pitchFamily="34" charset="0"/>
              <a:buChar char="•"/>
            </a:pPr>
            <a:r>
              <a:rPr lang="en-US" dirty="0" smtClean="0">
                <a:solidFill>
                  <a:srgbClr val="3C3D3F"/>
                </a:solidFill>
              </a:rPr>
              <a:t>Administrators can specify cryptographic algorithms </a:t>
            </a:r>
            <a:br>
              <a:rPr lang="en-US" dirty="0" smtClean="0">
                <a:solidFill>
                  <a:srgbClr val="3C3D3F"/>
                </a:solidFill>
              </a:rPr>
            </a:br>
            <a:r>
              <a:rPr lang="en-US" dirty="0" smtClean="0">
                <a:solidFill>
                  <a:srgbClr val="3C3D3F"/>
                </a:solidFill>
              </a:rPr>
              <a:t>for encrypting and signing documents</a:t>
            </a:r>
            <a:endParaRPr lang="en-US" dirty="0">
              <a:solidFill>
                <a:srgbClr val="3C3D3F"/>
              </a:solidFill>
            </a:endParaRPr>
          </a:p>
        </p:txBody>
      </p:sp>
      <p:sp>
        <p:nvSpPr>
          <p:cNvPr id="26" name="Title 1"/>
          <p:cNvSpPr>
            <a:spLocks noGrp="1"/>
          </p:cNvSpPr>
          <p:nvPr>
            <p:ph type="title"/>
          </p:nvPr>
        </p:nvSpPr>
        <p:spPr>
          <a:xfrm>
            <a:off x="4788024" y="-27384"/>
            <a:ext cx="4258816" cy="1143000"/>
          </a:xfrm>
        </p:spPr>
        <p:txBody>
          <a:bodyPr/>
          <a:lstStyle/>
          <a:p>
            <a:pPr algn="ctr"/>
            <a:r>
              <a:rPr lang="en-GB" i="0" dirty="0" smtClean="0"/>
              <a:t>Data Security</a:t>
            </a:r>
            <a:endParaRPr lang="en-GB" dirty="0"/>
          </a:p>
        </p:txBody>
      </p:sp>
    </p:spTree>
    <p:extLst>
      <p:ext uri="{BB962C8B-B14F-4D97-AF65-F5344CB8AC3E}">
        <p14:creationId xmlns:p14="http://schemas.microsoft.com/office/powerpoint/2010/main" val="41090157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4"/>
          <p:cNvSpPr/>
          <p:nvPr/>
        </p:nvSpPr>
        <p:spPr>
          <a:xfrm>
            <a:off x="2987315" y="1493953"/>
            <a:ext cx="5833157" cy="4866973"/>
          </a:xfrm>
          <a:prstGeom prst="rect">
            <a:avLst/>
          </a:prstGeom>
        </p:spPr>
        <p:txBody>
          <a:bodyPr wrap="square">
            <a:spAutoFit/>
          </a:bodyPr>
          <a:lstStyle/>
          <a:p>
            <a:pPr>
              <a:lnSpc>
                <a:spcPct val="90000"/>
              </a:lnSpc>
              <a:spcAft>
                <a:spcPts val="2399"/>
              </a:spcAft>
              <a:buSzPct val="80000"/>
            </a:pPr>
            <a:r>
              <a:rPr lang="en-US" sz="3200" spc="-70" dirty="0">
                <a:latin typeface="+mj-lt"/>
              </a:rPr>
              <a:t>Azure Integrated Active Directory</a:t>
            </a:r>
          </a:p>
          <a:p>
            <a:pPr marL="338328" lvl="2" indent="-201168">
              <a:lnSpc>
                <a:spcPct val="90000"/>
              </a:lnSpc>
              <a:spcBef>
                <a:spcPts val="0"/>
              </a:spcBef>
              <a:spcAft>
                <a:spcPts val="1000"/>
              </a:spcAft>
              <a:buSzPct val="80000"/>
              <a:buFont typeface="Arial" pitchFamily="34" charset="0"/>
              <a:buChar char="•"/>
            </a:pPr>
            <a:r>
              <a:rPr lang="en-US" dirty="0">
                <a:solidFill>
                  <a:srgbClr val="3C3D3F"/>
                </a:solidFill>
              </a:rPr>
              <a:t>Azure Active </a:t>
            </a:r>
            <a:r>
              <a:rPr lang="en-US" dirty="0" smtClean="0">
                <a:solidFill>
                  <a:srgbClr val="3C3D3F"/>
                </a:solidFill>
              </a:rPr>
              <a:t>Directory</a:t>
            </a:r>
          </a:p>
          <a:p>
            <a:pPr marL="338328" lvl="2" indent="-201168">
              <a:lnSpc>
                <a:spcPct val="90000"/>
              </a:lnSpc>
              <a:spcBef>
                <a:spcPts val="0"/>
              </a:spcBef>
              <a:spcAft>
                <a:spcPts val="1000"/>
              </a:spcAft>
              <a:buSzPct val="80000"/>
              <a:buFont typeface="Arial" pitchFamily="34" charset="0"/>
              <a:buChar char="•"/>
            </a:pPr>
            <a:r>
              <a:rPr lang="en-US" dirty="0" smtClean="0">
                <a:solidFill>
                  <a:srgbClr val="3C3D3F"/>
                </a:solidFill>
              </a:rPr>
              <a:t>Active </a:t>
            </a:r>
            <a:r>
              <a:rPr lang="en-US" dirty="0">
                <a:solidFill>
                  <a:srgbClr val="3C3D3F"/>
                </a:solidFill>
              </a:rPr>
              <a:t>Directory Federation </a:t>
            </a:r>
            <a:r>
              <a:rPr lang="en-US" dirty="0" smtClean="0">
                <a:solidFill>
                  <a:srgbClr val="3C3D3F"/>
                </a:solidFill>
              </a:rPr>
              <a:t>Services</a:t>
            </a:r>
          </a:p>
          <a:p>
            <a:pPr marL="137160" lvl="2">
              <a:lnSpc>
                <a:spcPct val="90000"/>
              </a:lnSpc>
              <a:spcBef>
                <a:spcPts val="0"/>
              </a:spcBef>
              <a:spcAft>
                <a:spcPts val="1000"/>
              </a:spcAft>
              <a:buSzPct val="80000"/>
            </a:pPr>
            <a:endParaRPr lang="en-US" sz="3200" spc="-70" dirty="0" smtClean="0">
              <a:latin typeface="+mj-lt"/>
            </a:endParaRPr>
          </a:p>
          <a:p>
            <a:pPr>
              <a:lnSpc>
                <a:spcPct val="90000"/>
              </a:lnSpc>
              <a:spcAft>
                <a:spcPts val="2399"/>
              </a:spcAft>
              <a:buSzPct val="80000"/>
            </a:pPr>
            <a:r>
              <a:rPr lang="en-US" sz="3200" spc="-70" dirty="0" smtClean="0">
                <a:latin typeface="+mj-lt"/>
              </a:rPr>
              <a:t>Enables </a:t>
            </a:r>
            <a:r>
              <a:rPr lang="en-US" sz="3200" spc="-70" dirty="0">
                <a:latin typeface="+mj-lt"/>
              </a:rPr>
              <a:t>additional authentication mechanisms:</a:t>
            </a:r>
          </a:p>
          <a:p>
            <a:pPr marL="338328" lvl="2" indent="-201168">
              <a:lnSpc>
                <a:spcPct val="90000"/>
              </a:lnSpc>
              <a:spcBef>
                <a:spcPts val="0"/>
              </a:spcBef>
              <a:spcAft>
                <a:spcPts val="1000"/>
              </a:spcAft>
              <a:buSzPct val="80000"/>
              <a:buFont typeface="Arial" pitchFamily="34" charset="0"/>
              <a:buChar char="•"/>
            </a:pPr>
            <a:r>
              <a:rPr lang="en-US" dirty="0">
                <a:solidFill>
                  <a:srgbClr val="3C3D3F"/>
                </a:solidFill>
              </a:rPr>
              <a:t>Two-Factor Authentication – including phone-based 2FA</a:t>
            </a:r>
          </a:p>
          <a:p>
            <a:pPr marL="338328" lvl="2" indent="-201168">
              <a:lnSpc>
                <a:spcPct val="90000"/>
              </a:lnSpc>
              <a:spcBef>
                <a:spcPts val="0"/>
              </a:spcBef>
              <a:spcAft>
                <a:spcPts val="1000"/>
              </a:spcAft>
              <a:buSzPct val="80000"/>
              <a:buFont typeface="Arial" pitchFamily="34" charset="0"/>
              <a:buChar char="•"/>
            </a:pPr>
            <a:r>
              <a:rPr lang="en-US" dirty="0">
                <a:solidFill>
                  <a:srgbClr val="3C3D3F"/>
                </a:solidFill>
              </a:rPr>
              <a:t>Client-Based Access Control based on devices/locations</a:t>
            </a:r>
          </a:p>
          <a:p>
            <a:pPr marL="338328" lvl="2" indent="-201168">
              <a:lnSpc>
                <a:spcPct val="90000"/>
              </a:lnSpc>
              <a:spcBef>
                <a:spcPts val="0"/>
              </a:spcBef>
              <a:spcAft>
                <a:spcPts val="1000"/>
              </a:spcAft>
              <a:buSzPct val="80000"/>
              <a:buFont typeface="Arial" pitchFamily="34" charset="0"/>
              <a:buChar char="•"/>
            </a:pPr>
            <a:r>
              <a:rPr lang="en-US" dirty="0">
                <a:solidFill>
                  <a:srgbClr val="3C3D3F"/>
                </a:solidFill>
              </a:rPr>
              <a:t>Role-Based Access Control</a:t>
            </a:r>
          </a:p>
        </p:txBody>
      </p:sp>
      <p:grpSp>
        <p:nvGrpSpPr>
          <p:cNvPr id="6" name="Group 5"/>
          <p:cNvGrpSpPr/>
          <p:nvPr/>
        </p:nvGrpSpPr>
        <p:grpSpPr>
          <a:xfrm>
            <a:off x="457200" y="1764450"/>
            <a:ext cx="2031471" cy="4184830"/>
            <a:chOff x="6649572" y="1227268"/>
            <a:chExt cx="1524000" cy="3139440"/>
          </a:xfrm>
        </p:grpSpPr>
        <p:sp>
          <p:nvSpPr>
            <p:cNvPr id="7" name="Rectangle 6"/>
            <p:cNvSpPr/>
            <p:nvPr>
              <p:custDataLst>
                <p:tags r:id="rId1"/>
              </p:custDataLst>
            </p:nvPr>
          </p:nvSpPr>
          <p:spPr bwMode="auto">
            <a:xfrm>
              <a:off x="6649572" y="1227268"/>
              <a:ext cx="1524000" cy="15240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60944" rIns="91416" bIns="60944" numCol="1" spcCol="0" rtlCol="0" fromWordArt="0" anchor="b" anchorCtr="0" forceAA="0" compatLnSpc="1">
              <a:prstTxWarp prst="textNoShape">
                <a:avLst/>
              </a:prstTxWarp>
              <a:noAutofit/>
            </a:bodyPr>
            <a:lstStyle/>
            <a:p>
              <a:pPr defTabSz="1218494" fontAlgn="base">
                <a:spcBef>
                  <a:spcPct val="0"/>
                </a:spcBef>
                <a:spcAft>
                  <a:spcPct val="0"/>
                </a:spcAft>
              </a:pPr>
              <a:endParaRPr lang="en-US" sz="200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8" name="Rectangle 7"/>
            <p:cNvSpPr/>
            <p:nvPr>
              <p:custDataLst>
                <p:tags r:id="rId2"/>
              </p:custDataLst>
            </p:nvPr>
          </p:nvSpPr>
          <p:spPr bwMode="auto">
            <a:xfrm>
              <a:off x="6649572" y="2842708"/>
              <a:ext cx="1524000" cy="15240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60944" rIns="91416" bIns="60944" numCol="1" spcCol="0" rtlCol="0" fromWordArt="0" anchor="b" anchorCtr="0" forceAA="0" compatLnSpc="1">
              <a:prstTxWarp prst="textNoShape">
                <a:avLst/>
              </a:prstTxWarp>
              <a:noAutofit/>
            </a:bodyPr>
            <a:lstStyle/>
            <a:p>
              <a:pPr defTabSz="1218494" fontAlgn="base">
                <a:spcBef>
                  <a:spcPct val="0"/>
                </a:spcBef>
                <a:spcAft>
                  <a:spcPct val="0"/>
                </a:spcAft>
              </a:pPr>
              <a:endParaRPr lang="en-US" sz="200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3653" y="1482986"/>
              <a:ext cx="735494" cy="10125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3090732"/>
              <a:ext cx="914400" cy="1027952"/>
            </a:xfrm>
            <a:prstGeom prst="rect">
              <a:avLst/>
            </a:prstGeom>
          </p:spPr>
        </p:pic>
      </p:grpSp>
      <p:sp>
        <p:nvSpPr>
          <p:cNvPr id="11" name="Title 1"/>
          <p:cNvSpPr>
            <a:spLocks noGrp="1"/>
          </p:cNvSpPr>
          <p:nvPr>
            <p:ph type="title"/>
          </p:nvPr>
        </p:nvSpPr>
        <p:spPr>
          <a:xfrm>
            <a:off x="4788024" y="-27384"/>
            <a:ext cx="4258816" cy="1143000"/>
          </a:xfrm>
        </p:spPr>
        <p:txBody>
          <a:bodyPr/>
          <a:lstStyle/>
          <a:p>
            <a:pPr algn="ctr"/>
            <a:r>
              <a:rPr lang="en-GB" i="0" dirty="0" smtClean="0"/>
              <a:t>Authentication</a:t>
            </a:r>
            <a:endParaRPr lang="en-GB" dirty="0"/>
          </a:p>
        </p:txBody>
      </p:sp>
    </p:spTree>
    <p:extLst>
      <p:ext uri="{BB962C8B-B14F-4D97-AF65-F5344CB8AC3E}">
        <p14:creationId xmlns:p14="http://schemas.microsoft.com/office/powerpoint/2010/main" val="8127376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2"/>
          <p:cNvSpPr>
            <a:spLocks noGrp="1"/>
          </p:cNvSpPr>
          <p:nvPr>
            <p:ph type="title"/>
          </p:nvPr>
        </p:nvSpPr>
        <p:spPr>
          <a:xfrm>
            <a:off x="93589" y="1628800"/>
            <a:ext cx="8870899" cy="864096"/>
          </a:xfrm>
        </p:spPr>
        <p:txBody>
          <a:bodyPr/>
          <a:lstStyle/>
          <a:p>
            <a:r>
              <a:rPr lang="en-US" dirty="0"/>
              <a:t>Compliance: Data Loss Prevention (DLP)</a:t>
            </a:r>
          </a:p>
        </p:txBody>
      </p:sp>
      <p:sp>
        <p:nvSpPr>
          <p:cNvPr id="6" name="Content Placeholder 5"/>
          <p:cNvSpPr txBox="1">
            <a:spLocks/>
          </p:cNvSpPr>
          <p:nvPr/>
        </p:nvSpPr>
        <p:spPr bwMode="auto">
          <a:xfrm>
            <a:off x="93588" y="2708920"/>
            <a:ext cx="4694436"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800"/>
              </a:spcAft>
            </a:pPr>
            <a:r>
              <a:rPr lang="en-US" sz="2400" spc="-70" dirty="0">
                <a:latin typeface="+mj-lt"/>
              </a:rPr>
              <a:t>Prevents Sensitive Data From Leaving Organization</a:t>
            </a:r>
          </a:p>
          <a:p>
            <a:pPr>
              <a:spcBef>
                <a:spcPts val="0"/>
              </a:spcBef>
              <a:spcAft>
                <a:spcPts val="800"/>
              </a:spcAft>
            </a:pPr>
            <a:r>
              <a:rPr lang="en-US" sz="2400" spc="-70" dirty="0">
                <a:latin typeface="+mj-lt"/>
              </a:rPr>
              <a:t>Provides an Alert when data such as Social Security &amp; Credit Card Number is emailed.</a:t>
            </a:r>
          </a:p>
          <a:p>
            <a:pPr>
              <a:spcBef>
                <a:spcPts val="0"/>
              </a:spcBef>
              <a:spcAft>
                <a:spcPts val="800"/>
              </a:spcAft>
            </a:pPr>
            <a:r>
              <a:rPr lang="en-US" sz="2400" spc="-70" dirty="0">
                <a:latin typeface="+mj-lt"/>
              </a:rPr>
              <a:t>Alerts can be customized by Admin to catch Intellectual Property from being emailed out.</a:t>
            </a:r>
          </a:p>
        </p:txBody>
      </p:sp>
      <p:sp>
        <p:nvSpPr>
          <p:cNvPr id="7" name="Content Placeholder 5"/>
          <p:cNvSpPr txBox="1">
            <a:spLocks/>
          </p:cNvSpPr>
          <p:nvPr/>
        </p:nvSpPr>
        <p:spPr>
          <a:xfrm>
            <a:off x="4660491" y="2781948"/>
            <a:ext cx="4483509" cy="3873500"/>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00"/>
              </a:spcBef>
              <a:buNone/>
            </a:pPr>
            <a:r>
              <a:rPr lang="en-US" sz="2400" dirty="0">
                <a:solidFill>
                  <a:schemeClr val="tx1"/>
                </a:solidFill>
              </a:rPr>
              <a:t>Empower users to manage their compliance</a:t>
            </a:r>
          </a:p>
          <a:p>
            <a:pPr marL="365760" indent="-182880">
              <a:lnSpc>
                <a:spcPct val="100000"/>
              </a:lnSpc>
              <a:spcBef>
                <a:spcPts val="600"/>
              </a:spcBef>
            </a:pPr>
            <a:r>
              <a:rPr lang="en-US" sz="1800" dirty="0">
                <a:solidFill>
                  <a:srgbClr val="3C3D3F"/>
                </a:solidFill>
              </a:rPr>
              <a:t>Contextual policy education</a:t>
            </a:r>
          </a:p>
          <a:p>
            <a:pPr marL="365760" indent="-182880">
              <a:lnSpc>
                <a:spcPct val="100000"/>
              </a:lnSpc>
              <a:spcBef>
                <a:spcPts val="600"/>
              </a:spcBef>
            </a:pPr>
            <a:r>
              <a:rPr lang="en-US" sz="1800" dirty="0">
                <a:solidFill>
                  <a:srgbClr val="3C3D3F"/>
                </a:solidFill>
              </a:rPr>
              <a:t>Doesn’t disrupt user workflow</a:t>
            </a:r>
          </a:p>
          <a:p>
            <a:pPr marL="365760" indent="-182880">
              <a:lnSpc>
                <a:spcPct val="100000"/>
              </a:lnSpc>
              <a:spcBef>
                <a:spcPts val="600"/>
              </a:spcBef>
            </a:pPr>
            <a:r>
              <a:rPr lang="en-US" sz="1800" dirty="0">
                <a:solidFill>
                  <a:srgbClr val="3C3D3F"/>
                </a:solidFill>
              </a:rPr>
              <a:t>Works even when disconnected</a:t>
            </a:r>
          </a:p>
          <a:p>
            <a:pPr marL="365760" indent="-182880">
              <a:lnSpc>
                <a:spcPct val="100000"/>
              </a:lnSpc>
              <a:spcBef>
                <a:spcPts val="600"/>
              </a:spcBef>
            </a:pPr>
            <a:r>
              <a:rPr lang="en-US" sz="1800" dirty="0">
                <a:solidFill>
                  <a:srgbClr val="3C3D3F"/>
                </a:solidFill>
              </a:rPr>
              <a:t>Configurable and customizable</a:t>
            </a:r>
          </a:p>
          <a:p>
            <a:pPr marL="365760" indent="-182880">
              <a:lnSpc>
                <a:spcPct val="100000"/>
              </a:lnSpc>
              <a:spcBef>
                <a:spcPts val="600"/>
              </a:spcBef>
            </a:pPr>
            <a:r>
              <a:rPr lang="en-US" sz="1800" dirty="0">
                <a:solidFill>
                  <a:srgbClr val="3C3D3F"/>
                </a:solidFill>
              </a:rPr>
              <a:t>Admin customizable text and actions</a:t>
            </a:r>
          </a:p>
          <a:p>
            <a:pPr marL="365760" indent="-182880">
              <a:lnSpc>
                <a:spcPct val="100000"/>
              </a:lnSpc>
              <a:spcBef>
                <a:spcPts val="600"/>
              </a:spcBef>
            </a:pPr>
            <a:r>
              <a:rPr lang="en-US" sz="1800" dirty="0">
                <a:solidFill>
                  <a:srgbClr val="3C3D3F"/>
                </a:solidFill>
              </a:rPr>
              <a:t>Built-in templates based on common regulations </a:t>
            </a:r>
          </a:p>
          <a:p>
            <a:pPr marL="365760" indent="-182880">
              <a:lnSpc>
                <a:spcPct val="100000"/>
              </a:lnSpc>
              <a:spcBef>
                <a:spcPts val="600"/>
              </a:spcBef>
            </a:pPr>
            <a:r>
              <a:rPr lang="en-US" sz="1800" dirty="0">
                <a:solidFill>
                  <a:srgbClr val="3C3D3F"/>
                </a:solidFill>
              </a:rPr>
              <a:t>Import DLP policy templates from security partners or build your own</a:t>
            </a:r>
          </a:p>
        </p:txBody>
      </p:sp>
      <p:sp>
        <p:nvSpPr>
          <p:cNvPr id="8" name="Title 1"/>
          <p:cNvSpPr txBox="1">
            <a:spLocks/>
          </p:cNvSpPr>
          <p:nvPr/>
        </p:nvSpPr>
        <p:spPr bwMode="auto">
          <a:xfrm>
            <a:off x="4788024" y="-27384"/>
            <a:ext cx="42588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i="0" kern="0" dirty="0" err="1" smtClean="0"/>
              <a:t>eMail</a:t>
            </a:r>
            <a:endParaRPr lang="en-GB" kern="0" dirty="0"/>
          </a:p>
        </p:txBody>
      </p:sp>
    </p:spTree>
    <p:extLst>
      <p:ext uri="{BB962C8B-B14F-4D97-AF65-F5344CB8AC3E}">
        <p14:creationId xmlns:p14="http://schemas.microsoft.com/office/powerpoint/2010/main" val="20292049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529431" y="2549633"/>
            <a:ext cx="8229600" cy="864096"/>
          </a:xfrm>
        </p:spPr>
        <p:txBody>
          <a:bodyPr/>
          <a:lstStyle/>
          <a:p>
            <a:pPr marL="571500" indent="-571500" algn="ctr" eaLnBrk="1" hangingPunct="1">
              <a:buFont typeface="Wingdings" panose="05000000000000000000" pitchFamily="2" charset="2"/>
              <a:buChar char="ü"/>
            </a:pPr>
            <a:r>
              <a:rPr lang="en-GB" sz="4000" dirty="0" smtClean="0"/>
              <a:t>Real World Scenarios</a:t>
            </a:r>
            <a:endParaRPr lang="en-US" sz="4000" dirty="0" smtClean="0"/>
          </a:p>
        </p:txBody>
      </p:sp>
      <p:sp>
        <p:nvSpPr>
          <p:cNvPr id="5" name="Title 1"/>
          <p:cNvSpPr txBox="1">
            <a:spLocks/>
          </p:cNvSpPr>
          <p:nvPr/>
        </p:nvSpPr>
        <p:spPr bwMode="auto">
          <a:xfrm>
            <a:off x="2519995" y="5445224"/>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
        <p:nvSpPr>
          <p:cNvPr id="6" name="Title 1"/>
          <p:cNvSpPr txBox="1">
            <a:spLocks/>
          </p:cNvSpPr>
          <p:nvPr/>
        </p:nvSpPr>
        <p:spPr bwMode="auto">
          <a:xfrm>
            <a:off x="5182308" y="-1000"/>
            <a:ext cx="3970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kern="0" dirty="0" smtClean="0"/>
              <a:t>Part 3</a:t>
            </a:r>
            <a:endParaRPr lang="en-GB" kern="0" dirty="0"/>
          </a:p>
        </p:txBody>
      </p:sp>
    </p:spTree>
    <p:extLst>
      <p:ext uri="{BB962C8B-B14F-4D97-AF65-F5344CB8AC3E}">
        <p14:creationId xmlns:p14="http://schemas.microsoft.com/office/powerpoint/2010/main" val="880160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332656"/>
            <a:ext cx="2962672" cy="1143000"/>
          </a:xfrm>
        </p:spPr>
        <p:txBody>
          <a:bodyPr/>
          <a:lstStyle/>
          <a:p>
            <a:r>
              <a:rPr lang="en-GB" dirty="0" smtClean="0"/>
              <a:t>Ignorance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Foggy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096000"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832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RiskMit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70" y="1988840"/>
            <a:ext cx="3606130" cy="3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4647"/>
            <a:ext cx="4067944" cy="1143000"/>
          </a:xfrm>
        </p:spPr>
        <p:txBody>
          <a:bodyPr/>
          <a:lstStyle/>
          <a:p>
            <a:pPr algn="ctr"/>
            <a:r>
              <a:rPr lang="en-GB" dirty="0" smtClean="0"/>
              <a:t>Structure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5" name="Diagram 4"/>
          <p:cNvGraphicFramePr/>
          <p:nvPr>
            <p:extLst>
              <p:ext uri="{D42A27DB-BD31-4B8C-83A1-F6EECF244321}">
                <p14:modId xmlns:p14="http://schemas.microsoft.com/office/powerpoint/2010/main" val="980254087"/>
              </p:ext>
            </p:extLst>
          </p:nvPr>
        </p:nvGraphicFramePr>
        <p:xfrm>
          <a:off x="17417" y="1052736"/>
          <a:ext cx="903649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126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r>
              <a:rPr lang="en-GB" i="0" dirty="0" smtClean="0"/>
              <a:t>Vendor Maturity</a:t>
            </a:r>
            <a:endParaRPr lang="en-GB" dirty="0"/>
          </a:p>
        </p:txBody>
      </p:sp>
      <p:sp>
        <p:nvSpPr>
          <p:cNvPr id="3" name="Content Placeholder 2"/>
          <p:cNvSpPr>
            <a:spLocks noGrp="1"/>
          </p:cNvSpPr>
          <p:nvPr>
            <p:ph idx="1"/>
          </p:nvPr>
        </p:nvSpPr>
        <p:spPr>
          <a:xfrm>
            <a:off x="529431" y="1556792"/>
            <a:ext cx="8229600" cy="4401616"/>
          </a:xfrm>
        </p:spPr>
        <p:txBody>
          <a:bodyPr/>
          <a:lstStyle/>
          <a:p>
            <a:r>
              <a:rPr lang="en-GB" dirty="0" smtClean="0"/>
              <a:t>Financial strength?</a:t>
            </a:r>
          </a:p>
          <a:p>
            <a:r>
              <a:rPr lang="en-GB" dirty="0" smtClean="0"/>
              <a:t>Service Level Agreements?</a:t>
            </a:r>
          </a:p>
          <a:p>
            <a:r>
              <a:rPr lang="en-GB" dirty="0" smtClean="0"/>
              <a:t>Where is my data?</a:t>
            </a:r>
          </a:p>
          <a:p>
            <a:r>
              <a:rPr lang="en-GB" dirty="0" smtClean="0"/>
              <a:t>Data segregation?</a:t>
            </a:r>
          </a:p>
          <a:p>
            <a:r>
              <a:rPr lang="en-GB" dirty="0" smtClean="0"/>
              <a:t>Who has access to my data?</a:t>
            </a:r>
          </a:p>
          <a:p>
            <a:r>
              <a:rPr lang="en-GB" dirty="0" smtClean="0"/>
              <a:t>What is your Disaster Recovery process?</a:t>
            </a:r>
          </a:p>
          <a:p>
            <a:r>
              <a:rPr lang="en-GB" dirty="0" smtClean="0"/>
              <a:t>Does your DR have regular independent checks, &amp; available proof’s?</a:t>
            </a:r>
          </a:p>
          <a:p>
            <a:endParaRPr lang="en-GB" dirty="0" smtClean="0"/>
          </a:p>
          <a:p>
            <a:endParaRPr lang="en-GB" dirty="0" smtClean="0"/>
          </a:p>
          <a:p>
            <a:endParaRPr lang="en-GB" dirty="0" smtClean="0"/>
          </a:p>
          <a:p>
            <a:endParaRPr lang="en-GB" dirty="0" smtClean="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712475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r>
              <a:rPr lang="en-GB" i="0" dirty="0" smtClean="0"/>
              <a:t>Vendor Maturity</a:t>
            </a:r>
            <a:endParaRPr lang="en-GB" dirty="0"/>
          </a:p>
        </p:txBody>
      </p:sp>
      <p:sp>
        <p:nvSpPr>
          <p:cNvPr id="3" name="Content Placeholder 2"/>
          <p:cNvSpPr>
            <a:spLocks noGrp="1"/>
          </p:cNvSpPr>
          <p:nvPr>
            <p:ph idx="1"/>
          </p:nvPr>
        </p:nvSpPr>
        <p:spPr>
          <a:xfrm>
            <a:off x="529431" y="1340768"/>
            <a:ext cx="8229600" cy="4401616"/>
          </a:xfrm>
        </p:spPr>
        <p:txBody>
          <a:bodyPr/>
          <a:lstStyle/>
          <a:p>
            <a:r>
              <a:rPr lang="en-GB" sz="2800" dirty="0" smtClean="0"/>
              <a:t>Do you have a dedicated team to manage security vulnerability issues?</a:t>
            </a:r>
          </a:p>
          <a:p>
            <a:r>
              <a:rPr lang="en-GB" sz="2800" dirty="0" smtClean="0"/>
              <a:t>What is your vulnerability response success &amp; track record?</a:t>
            </a:r>
          </a:p>
          <a:p>
            <a:r>
              <a:rPr lang="en-GB" sz="2800" dirty="0" smtClean="0"/>
              <a:t>What process improvements have you made as a result of vulnerabilities?</a:t>
            </a:r>
          </a:p>
          <a:p>
            <a:r>
              <a:rPr lang="en-GB" sz="2800" dirty="0" smtClean="0"/>
              <a:t>What is your release strategy? </a:t>
            </a:r>
            <a:r>
              <a:rPr lang="en-GB" sz="2800" i="1" dirty="0" smtClean="0"/>
              <a:t>(How long do we have to wait for a fix!)</a:t>
            </a:r>
          </a:p>
          <a:p>
            <a:r>
              <a:rPr lang="en-GB" sz="2800" dirty="0" smtClean="0"/>
              <a:t>What training does you team(s) have on IS security Issues?</a:t>
            </a:r>
          </a:p>
          <a:p>
            <a:r>
              <a:rPr lang="en-GB" sz="2800" dirty="0" smtClean="0"/>
              <a:t>What % of your team is focused on security?</a:t>
            </a:r>
          </a:p>
          <a:p>
            <a:endParaRPr lang="en-GB" sz="2800" dirty="0" smtClean="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82825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258816" cy="1143000"/>
          </a:xfrm>
        </p:spPr>
        <p:txBody>
          <a:bodyPr/>
          <a:lstStyle/>
          <a:p>
            <a:r>
              <a:rPr lang="en-GB" i="0" dirty="0" smtClean="0"/>
              <a:t>Vendor Maturity</a:t>
            </a:r>
            <a:endParaRPr lang="en-GB" dirty="0"/>
          </a:p>
        </p:txBody>
      </p:sp>
      <p:sp>
        <p:nvSpPr>
          <p:cNvPr id="3" name="Content Placeholder 2"/>
          <p:cNvSpPr>
            <a:spLocks noGrp="1"/>
          </p:cNvSpPr>
          <p:nvPr>
            <p:ph idx="1"/>
          </p:nvPr>
        </p:nvSpPr>
        <p:spPr>
          <a:xfrm>
            <a:off x="529431" y="1403648"/>
            <a:ext cx="8229600" cy="3177480"/>
          </a:xfrm>
        </p:spPr>
        <p:txBody>
          <a:bodyPr/>
          <a:lstStyle/>
          <a:p>
            <a:r>
              <a:rPr lang="en-GB" sz="2800" dirty="0" smtClean="0"/>
              <a:t>Do you monitor ‘underground’ attack trends in your sector &amp; have a response process?</a:t>
            </a:r>
          </a:p>
          <a:p>
            <a:r>
              <a:rPr lang="en-GB" sz="2800" dirty="0" smtClean="0"/>
              <a:t>Have you been subjected to independent security review &amp; have proof’s to show?</a:t>
            </a:r>
          </a:p>
          <a:p>
            <a:r>
              <a:rPr lang="en-GB" sz="2800" dirty="0" smtClean="0"/>
              <a:t>Can you provide independent product user references?</a:t>
            </a:r>
          </a:p>
          <a:p>
            <a:endParaRPr lang="en-GB" sz="2800" dirty="0" smtClean="0"/>
          </a:p>
          <a:p>
            <a:endParaRPr lang="en-GB" sz="2800" dirty="0" smtClean="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1686508" y="4581128"/>
            <a:ext cx="62030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kern="0" dirty="0" smtClean="0"/>
              <a:t>Are you getting the picture?</a:t>
            </a:r>
            <a:endParaRPr lang="en-GB" kern="0" dirty="0"/>
          </a:p>
        </p:txBody>
      </p:sp>
    </p:spTree>
    <p:extLst>
      <p:ext uri="{BB962C8B-B14F-4D97-AF65-F5344CB8AC3E}">
        <p14:creationId xmlns:p14="http://schemas.microsoft.com/office/powerpoint/2010/main" val="30533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4647"/>
            <a:ext cx="4067944" cy="1143000"/>
          </a:xfrm>
        </p:spPr>
        <p:txBody>
          <a:bodyPr/>
          <a:lstStyle/>
          <a:p>
            <a:r>
              <a:rPr lang="en-GB" dirty="0" smtClean="0"/>
              <a:t>Trust is King</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5" name="Diagram 4"/>
          <p:cNvGraphicFramePr/>
          <p:nvPr>
            <p:extLst>
              <p:ext uri="{D42A27DB-BD31-4B8C-83A1-F6EECF244321}">
                <p14:modId xmlns:p14="http://schemas.microsoft.com/office/powerpoint/2010/main" val="1901544248"/>
              </p:ext>
            </p:extLst>
          </p:nvPr>
        </p:nvGraphicFramePr>
        <p:xfrm>
          <a:off x="17417" y="1052736"/>
          <a:ext cx="903649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988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90" y="1443254"/>
            <a:ext cx="8363938" cy="561069"/>
          </a:xfrm>
        </p:spPr>
        <p:txBody>
          <a:bodyPr/>
          <a:lstStyle/>
          <a:p>
            <a:r>
              <a:rPr lang="en-US" dirty="0"/>
              <a:t>Why get independently verified?</a:t>
            </a:r>
          </a:p>
        </p:txBody>
      </p:sp>
      <p:sp>
        <p:nvSpPr>
          <p:cNvPr id="13" name="Rectangle 12"/>
          <p:cNvSpPr/>
          <p:nvPr/>
        </p:nvSpPr>
        <p:spPr bwMode="auto">
          <a:xfrm>
            <a:off x="537350" y="4874176"/>
            <a:ext cx="8105981" cy="1028968"/>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2897" tIns="0" rIns="68598" bIns="0" numCol="1" rtlCol="0" anchor="ctr" anchorCtr="0" compatLnSpc="1">
            <a:prstTxWarp prst="textNoShape">
              <a:avLst/>
            </a:prstTxWarp>
          </a:bodyPr>
          <a:lstStyle/>
          <a:p>
            <a:pPr algn="ctr" fontAlgn="base">
              <a:buSzPct val="90000"/>
            </a:pPr>
            <a:r>
              <a:rPr lang="en-US" sz="2401" dirty="0">
                <a:solidFill>
                  <a:srgbClr val="FF8A00"/>
                </a:solidFill>
                <a:latin typeface="+mj-lt"/>
              </a:rPr>
              <a:t>This saves customers time and money, and allows             Office 365 to provide assurances to customers at scale</a:t>
            </a:r>
          </a:p>
        </p:txBody>
      </p:sp>
      <p:sp>
        <p:nvSpPr>
          <p:cNvPr id="10" name="TextBox 9"/>
          <p:cNvSpPr txBox="1"/>
          <p:nvPr/>
        </p:nvSpPr>
        <p:spPr>
          <a:xfrm>
            <a:off x="2825851" y="3899785"/>
            <a:ext cx="1442222" cy="653256"/>
          </a:xfrm>
          <a:prstGeom prst="rect">
            <a:avLst/>
          </a:prstGeom>
          <a:noFill/>
        </p:spPr>
        <p:txBody>
          <a:bodyPr wrap="square" rtlCol="0">
            <a:spAutoFit/>
          </a:bodyPr>
          <a:lstStyle/>
          <a:p>
            <a:pPr algn="r">
              <a:lnSpc>
                <a:spcPct val="90000"/>
              </a:lnSpc>
              <a:spcBef>
                <a:spcPct val="20000"/>
              </a:spcBef>
              <a:buSzPct val="90000"/>
            </a:pPr>
            <a:r>
              <a:rPr lang="en-US" sz="1350" dirty="0">
                <a:solidFill>
                  <a:schemeClr val="accent2"/>
                </a:solidFill>
              </a:rPr>
              <a:t>Microsoft provides transparency</a:t>
            </a:r>
          </a:p>
        </p:txBody>
      </p:sp>
      <p:sp>
        <p:nvSpPr>
          <p:cNvPr id="7" name="TextBox 6"/>
          <p:cNvSpPr txBox="1"/>
          <p:nvPr/>
        </p:nvSpPr>
        <p:spPr>
          <a:xfrm>
            <a:off x="361282" y="2144465"/>
            <a:ext cx="8458117" cy="415627"/>
          </a:xfrm>
          <a:prstGeom prst="rect">
            <a:avLst/>
          </a:prstGeom>
          <a:noFill/>
        </p:spPr>
        <p:txBody>
          <a:bodyPr wrap="square" lIns="0" tIns="0" rIns="0" bIns="0" rtlCol="0">
            <a:spAutoFit/>
          </a:bodyPr>
          <a:lstStyle/>
          <a:p>
            <a:pPr algn="ctr"/>
            <a:r>
              <a:rPr lang="en-US" sz="2701" spc="-53" dirty="0">
                <a:solidFill>
                  <a:srgbClr val="FF8A00"/>
                </a:solidFill>
                <a:latin typeface="+mj-lt"/>
              </a:rPr>
              <a:t>“I need to know Microsoft is doing the right things”</a:t>
            </a:r>
          </a:p>
        </p:txBody>
      </p:sp>
      <p:grpSp>
        <p:nvGrpSpPr>
          <p:cNvPr id="8" name="Group 7"/>
          <p:cNvGrpSpPr/>
          <p:nvPr/>
        </p:nvGrpSpPr>
        <p:grpSpPr>
          <a:xfrm>
            <a:off x="342942" y="2569154"/>
            <a:ext cx="8458117" cy="2432614"/>
            <a:chOff x="456124" y="1642320"/>
            <a:chExt cx="11249589" cy="3242641"/>
          </a:xfrm>
        </p:grpSpPr>
        <p:sp>
          <p:nvSpPr>
            <p:cNvPr id="4" name="Content Placeholder 18"/>
            <p:cNvSpPr txBox="1">
              <a:spLocks/>
            </p:cNvSpPr>
            <p:nvPr/>
          </p:nvSpPr>
          <p:spPr>
            <a:xfrm>
              <a:off x="594519" y="1642320"/>
              <a:ext cx="10972799" cy="1732176"/>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98" tIns="68598" rIns="68598" bIns="68598" numCol="2" spcCol="457200" rtlCol="0" anchor="t" anchorCtr="0" compatLnSpc="1">
              <a:prstTxWarp prst="textNoShape">
                <a:avLst/>
              </a:prstTxWarp>
            </a:bodyPr>
            <a:lstStyle>
              <a:defPPr>
                <a:defRPr lang="en-US"/>
              </a:defPPr>
              <a:lvl1pPr marL="225425" indent="-225425" defTabSz="1097418">
                <a:spcBef>
                  <a:spcPct val="20000"/>
                </a:spcBef>
                <a:spcAft>
                  <a:spcPts val="600"/>
                </a:spcAft>
                <a:buClr>
                  <a:schemeClr val="tx1"/>
                </a:buClr>
                <a:buSzPct val="100000"/>
                <a:buFont typeface="Arial" pitchFamily="34" charset="0"/>
                <a:buChar char="•"/>
                <a:defRPr sz="1600">
                  <a:solidFill>
                    <a:schemeClr val="tx1">
                      <a:alpha val="99000"/>
                    </a:schemeClr>
                  </a:solidFill>
                </a:defRPr>
              </a:lvl1pPr>
              <a:lvl2pPr marL="463550" lvl="1" indent="-238125" defTabSz="1097418">
                <a:spcBef>
                  <a:spcPts val="480"/>
                </a:spcBef>
                <a:spcAft>
                  <a:spcPts val="600"/>
                </a:spcAft>
                <a:buClr>
                  <a:schemeClr val="tx1"/>
                </a:buClr>
                <a:buSzPct val="100000"/>
                <a:buFont typeface="Arial" pitchFamily="34" charset="0"/>
                <a:buChar char="•"/>
                <a:defRPr sz="1600">
                  <a:solidFill>
                    <a:schemeClr val="tx1">
                      <a:alpha val="99000"/>
                    </a:schemeClr>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68598" lvl="1" indent="0" algn="ctr" defTabSz="685983">
                <a:lnSpc>
                  <a:spcPct val="150000"/>
                </a:lnSpc>
                <a:spcBef>
                  <a:spcPts val="0"/>
                </a:spcBef>
                <a:spcAft>
                  <a:spcPts val="0"/>
                </a:spcAft>
                <a:buClr>
                  <a:schemeClr val="accent1"/>
                </a:buClr>
                <a:buNone/>
              </a:pPr>
              <a:r>
                <a:rPr lang="en-US" sz="1400" kern="1600" spc="-15" dirty="0">
                  <a:solidFill>
                    <a:srgbClr val="3C3D3F"/>
                  </a:solidFill>
                  <a:cs typeface="Segoe UI" pitchFamily="34" charset="0"/>
                </a:rPr>
                <a:t>Alignment and adoption of industry standards ensure a comprehensive set of practices and controls in place to protect sensitive data</a:t>
              </a:r>
            </a:p>
            <a:p>
              <a:pPr marL="68598" lvl="1" indent="0" algn="ctr" defTabSz="685983">
                <a:lnSpc>
                  <a:spcPct val="150000"/>
                </a:lnSpc>
                <a:spcBef>
                  <a:spcPts val="0"/>
                </a:spcBef>
                <a:spcAft>
                  <a:spcPts val="0"/>
                </a:spcAft>
                <a:buClr>
                  <a:schemeClr val="accent1"/>
                </a:buClr>
                <a:buNone/>
              </a:pPr>
              <a:endParaRPr lang="en-US" sz="1400" kern="1600" spc="-15" dirty="0">
                <a:solidFill>
                  <a:srgbClr val="3C3D3F"/>
                </a:solidFill>
                <a:cs typeface="Segoe UI" pitchFamily="34" charset="0"/>
              </a:endParaRPr>
            </a:p>
            <a:p>
              <a:pPr marL="68598" lvl="1" indent="0" algn="ctr" defTabSz="685983">
                <a:lnSpc>
                  <a:spcPct val="150000"/>
                </a:lnSpc>
                <a:spcBef>
                  <a:spcPts val="0"/>
                </a:spcBef>
                <a:spcAft>
                  <a:spcPts val="0"/>
                </a:spcAft>
                <a:buClr>
                  <a:schemeClr val="accent1"/>
                </a:buClr>
                <a:buNone/>
              </a:pPr>
              <a:r>
                <a:rPr lang="en-US" sz="1400" kern="1600" spc="-15" dirty="0">
                  <a:solidFill>
                    <a:srgbClr val="3C3D3F"/>
                  </a:solidFill>
                  <a:cs typeface="Segoe UI" pitchFamily="34" charset="0"/>
                </a:rPr>
                <a:t>While not permitting audits, we provide     independent third-party verifications of Microsoft security, privacy, and continuity controls</a:t>
              </a:r>
            </a:p>
            <a:p>
              <a:pPr marL="68598" lvl="1" indent="0" algn="ctr" defTabSz="685983">
                <a:lnSpc>
                  <a:spcPct val="150000"/>
                </a:lnSpc>
                <a:spcBef>
                  <a:spcPts val="0"/>
                </a:spcBef>
                <a:spcAft>
                  <a:spcPts val="0"/>
                </a:spcAft>
                <a:buClr>
                  <a:schemeClr val="accent1"/>
                </a:buClr>
                <a:buNone/>
              </a:pPr>
              <a:endParaRPr lang="en-US" sz="1400" kern="1600" spc="-15" dirty="0">
                <a:solidFill>
                  <a:srgbClr val="3C3D3F"/>
                </a:solidFill>
                <a:cs typeface="Segoe UI" pitchFamily="34" charset="0"/>
              </a:endParaRPr>
            </a:p>
          </p:txBody>
        </p:sp>
        <p:cxnSp>
          <p:nvCxnSpPr>
            <p:cNvPr id="9" name="Straight Connector 8"/>
            <p:cNvCxnSpPr/>
            <p:nvPr/>
          </p:nvCxnSpPr>
          <p:spPr>
            <a:xfrm flipV="1">
              <a:off x="6080919" y="1820016"/>
              <a:ext cx="0" cy="1554480"/>
            </a:xfrm>
            <a:prstGeom prst="line">
              <a:avLst/>
            </a:prstGeom>
            <a:noFill/>
            <a:ln w="2540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6124" y="3341911"/>
              <a:ext cx="11249589" cy="0"/>
            </a:xfrm>
            <a:prstGeom prst="line">
              <a:avLst/>
            </a:prstGeom>
            <a:noFill/>
            <a:ln w="25400"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bwMode="auto">
            <a:xfrm>
              <a:off x="5428634" y="3356641"/>
              <a:ext cx="1357157" cy="1528320"/>
            </a:xfrm>
            <a:prstGeom prst="downArrow">
              <a:avLst>
                <a:gd name="adj1" fmla="val 50000"/>
                <a:gd name="adj2" fmla="val 39915"/>
              </a:avLst>
            </a:prstGeom>
            <a:solidFill>
              <a:schemeClr val="accent2"/>
            </a:solidFill>
            <a:ln w="25400" cap="flat" cmpd="sng" algn="ctr">
              <a:noFill/>
              <a:prstDash val="solid"/>
            </a:ln>
            <a:effectLst/>
          </p:spPr>
          <p:txBody>
            <a:bodyPr lIns="0" tIns="0" rIns="0" bIns="68598" rtlCol="0" anchor="b"/>
            <a:lstStyle/>
            <a:p>
              <a:pPr algn="ctr"/>
              <a:endParaRPr lang="en-US" dirty="0">
                <a:solidFill>
                  <a:schemeClr val="bg1"/>
                </a:solidFill>
                <a:latin typeface="Segoe UI" pitchFamily="34" charset="0"/>
                <a:cs typeface="Segoe UI" pitchFamily="34" charset="0"/>
              </a:endParaRPr>
            </a:p>
          </p:txBody>
        </p:sp>
      </p:grpSp>
      <p:sp>
        <p:nvSpPr>
          <p:cNvPr id="2" name="Rectangle 1"/>
          <p:cNvSpPr/>
          <p:nvPr/>
        </p:nvSpPr>
        <p:spPr>
          <a:xfrm>
            <a:off x="1753594" y="6039613"/>
            <a:ext cx="6696744" cy="369332"/>
          </a:xfrm>
          <a:prstGeom prst="rect">
            <a:avLst/>
          </a:prstGeom>
        </p:spPr>
        <p:txBody>
          <a:bodyPr wrap="square">
            <a:spAutoFit/>
          </a:bodyPr>
          <a:lstStyle/>
          <a:p>
            <a:r>
              <a:rPr lang="en-GB" dirty="0"/>
              <a:t>Office 365 Trust </a:t>
            </a:r>
            <a:r>
              <a:rPr lang="en-GB" dirty="0" smtClean="0"/>
              <a:t>Centre </a:t>
            </a:r>
            <a:r>
              <a:rPr lang="en-GB" dirty="0"/>
              <a:t>(</a:t>
            </a:r>
            <a:r>
              <a:rPr lang="en-GB" dirty="0">
                <a:hlinkClick r:id="rId3"/>
              </a:rPr>
              <a:t>http://</a:t>
            </a:r>
            <a:r>
              <a:rPr lang="en-GB" dirty="0" smtClean="0">
                <a:hlinkClick r:id="rId3"/>
              </a:rPr>
              <a:t>trust.office365.com</a:t>
            </a:r>
            <a:r>
              <a:rPr lang="en-GB" dirty="0" smtClean="0"/>
              <a:t>) </a:t>
            </a:r>
            <a:endParaRPr lang="en-GB" dirty="0"/>
          </a:p>
        </p:txBody>
      </p:sp>
    </p:spTree>
    <p:extLst>
      <p:ext uri="{BB962C8B-B14F-4D97-AF65-F5344CB8AC3E}">
        <p14:creationId xmlns:p14="http://schemas.microsoft.com/office/powerpoint/2010/main" val="991507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0"/>
            <a:ext cx="3960440" cy="1143000"/>
          </a:xfrm>
        </p:spPr>
        <p:txBody>
          <a:bodyPr/>
          <a:lstStyle/>
          <a:p>
            <a:r>
              <a:rPr lang="en-GB" dirty="0" smtClean="0"/>
              <a:t>Security On Ramp</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4824582"/>
              </p:ext>
            </p:extLst>
          </p:nvPr>
        </p:nvGraphicFramePr>
        <p:xfrm>
          <a:off x="457200" y="1196752"/>
          <a:ext cx="84352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2050" name="Picture 2" descr="C:\Users\Nigel\Pictures\Presentations\ms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4265514"/>
            <a:ext cx="576064" cy="586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181958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268760"/>
          </a:xfrm>
        </p:spPr>
        <p:txBody>
          <a:bodyPr/>
          <a:lstStyle/>
          <a:p>
            <a:pPr algn="ctr"/>
            <a:r>
              <a:rPr lang="en-GB" dirty="0" smtClean="0"/>
              <a:t>Microsoft Security Assessment  Toolkit</a:t>
            </a:r>
            <a:endParaRPr lang="en-GB" dirty="0"/>
          </a:p>
        </p:txBody>
      </p:sp>
      <p:sp>
        <p:nvSpPr>
          <p:cNvPr id="3" name="Content Placeholder 2"/>
          <p:cNvSpPr>
            <a:spLocks noGrp="1"/>
          </p:cNvSpPr>
          <p:nvPr>
            <p:ph idx="1"/>
          </p:nvPr>
        </p:nvSpPr>
        <p:spPr>
          <a:xfrm>
            <a:off x="539552" y="6021288"/>
            <a:ext cx="8229600" cy="464915"/>
          </a:xfrm>
        </p:spPr>
        <p:txBody>
          <a:bodyPr/>
          <a:lstStyle/>
          <a:p>
            <a:pPr marL="0" indent="0">
              <a:buNone/>
            </a:pPr>
            <a:r>
              <a:rPr lang="en-GB" sz="2400" dirty="0"/>
              <a:t>http://technet.microsoft.com/en-gb/security/cc185712.aspx</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msat-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4968552" cy="497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390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640960" cy="1143000"/>
          </a:xfrm>
        </p:spPr>
        <p:txBody>
          <a:bodyPr/>
          <a:lstStyle/>
          <a:p>
            <a:r>
              <a:rPr lang="en-GB" dirty="0" smtClean="0"/>
              <a:t>Cloud Security Alliance (CSA)</a:t>
            </a:r>
            <a:endParaRPr lang="en-GB" dirty="0"/>
          </a:p>
        </p:txBody>
      </p:sp>
      <p:sp>
        <p:nvSpPr>
          <p:cNvPr id="3" name="Content Placeholder 2"/>
          <p:cNvSpPr>
            <a:spLocks noGrp="1"/>
          </p:cNvSpPr>
          <p:nvPr>
            <p:ph idx="1"/>
          </p:nvPr>
        </p:nvSpPr>
        <p:spPr/>
        <p:txBody>
          <a:bodyPr/>
          <a:lstStyle/>
          <a:p>
            <a:r>
              <a:rPr lang="en-GB" dirty="0" smtClean="0"/>
              <a:t>Service Implementation Guidance</a:t>
            </a:r>
          </a:p>
          <a:p>
            <a:endParaRPr lang="en-GB" dirty="0" smtClean="0"/>
          </a:p>
          <a:p>
            <a:pPr marL="0" indent="0">
              <a:buNone/>
            </a:pPr>
            <a:r>
              <a:rPr lang="en-GB" dirty="0"/>
              <a:t>https://cloudsecurityalliance.org/research/secaas/#_</a:t>
            </a:r>
            <a:r>
              <a:rPr lang="en-GB" dirty="0" smtClean="0"/>
              <a:t>downloads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579110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8194" name="Picture 2" descr="C:\Users\Nigel\Pictures\Presentations\security-demotivational-poster-1209385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80512"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644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pSp>
        <p:nvGrpSpPr>
          <p:cNvPr id="6" name="Group 5"/>
          <p:cNvGrpSpPr/>
          <p:nvPr/>
        </p:nvGrpSpPr>
        <p:grpSpPr>
          <a:xfrm>
            <a:off x="755576" y="1645238"/>
            <a:ext cx="6120680" cy="4592074"/>
            <a:chOff x="755576" y="1645238"/>
            <a:chExt cx="6120680" cy="4592074"/>
          </a:xfrm>
        </p:grpSpPr>
        <p:pic>
          <p:nvPicPr>
            <p:cNvPr id="7170" name="Picture 2" descr="C:\Users\Nigel\Pictures\Presentations\safety_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45238"/>
              <a:ext cx="6120680" cy="45920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3888" y="1700808"/>
              <a:ext cx="2016224"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238" y="1531785"/>
            <a:ext cx="2409490" cy="2409490"/>
          </a:xfrm>
          <a:prstGeom prst="rect">
            <a:avLst/>
          </a:prstGeom>
        </p:spPr>
      </p:pic>
    </p:spTree>
    <p:extLst>
      <p:ext uri="{BB962C8B-B14F-4D97-AF65-F5344CB8AC3E}">
        <p14:creationId xmlns:p14="http://schemas.microsoft.com/office/powerpoint/2010/main" val="74989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417563" y="2292157"/>
            <a:ext cx="8757556" cy="864096"/>
          </a:xfrm>
        </p:spPr>
        <p:txBody>
          <a:bodyPr/>
          <a:lstStyle/>
          <a:p>
            <a:pPr marL="571500" indent="-571500" algn="ctr" eaLnBrk="1" hangingPunct="1">
              <a:buFont typeface="Wingdings" panose="05000000000000000000" pitchFamily="2" charset="2"/>
              <a:buChar char="ü"/>
            </a:pPr>
            <a:r>
              <a:rPr lang="en-GB" sz="3600" dirty="0" smtClean="0"/>
              <a:t>How Secure is Cloud Computing?</a:t>
            </a:r>
            <a:endParaRPr lang="en-US" sz="3600" dirty="0" smtClean="0"/>
          </a:p>
        </p:txBody>
      </p:sp>
      <p:sp>
        <p:nvSpPr>
          <p:cNvPr id="5" name="Title 1"/>
          <p:cNvSpPr txBox="1">
            <a:spLocks/>
          </p:cNvSpPr>
          <p:nvPr/>
        </p:nvSpPr>
        <p:spPr bwMode="auto">
          <a:xfrm>
            <a:off x="2519995" y="5445224"/>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
        <p:nvSpPr>
          <p:cNvPr id="6" name="Title 1"/>
          <p:cNvSpPr txBox="1">
            <a:spLocks/>
          </p:cNvSpPr>
          <p:nvPr/>
        </p:nvSpPr>
        <p:spPr bwMode="auto">
          <a:xfrm>
            <a:off x="5182308" y="-1000"/>
            <a:ext cx="3970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ctr"/>
            <a:r>
              <a:rPr lang="en-GB" kern="0" dirty="0" smtClean="0"/>
              <a:t>Part 1</a:t>
            </a:r>
            <a:endParaRPr lang="en-GB" kern="0" dirty="0"/>
          </a:p>
        </p:txBody>
      </p:sp>
      <p:sp>
        <p:nvSpPr>
          <p:cNvPr id="7" name="Rectangle 2"/>
          <p:cNvSpPr txBox="1">
            <a:spLocks noChangeArrowheads="1"/>
          </p:cNvSpPr>
          <p:nvPr/>
        </p:nvSpPr>
        <p:spPr bwMode="auto">
          <a:xfrm>
            <a:off x="529431" y="3429000"/>
            <a:ext cx="8229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marL="571500" indent="-571500" algn="ctr" eaLnBrk="1" hangingPunct="1">
              <a:buFont typeface="Wingdings" panose="05000000000000000000" pitchFamily="2" charset="2"/>
              <a:buChar char="ü"/>
            </a:pPr>
            <a:r>
              <a:rPr lang="en-GB" sz="3600" kern="0" dirty="0" smtClean="0"/>
              <a:t>Busting the Top Business Cloud Security Concerns </a:t>
            </a:r>
            <a:endParaRPr lang="en-US" sz="3600" kern="0" dirty="0" smtClean="0"/>
          </a:p>
        </p:txBody>
      </p:sp>
    </p:spTree>
    <p:extLst>
      <p:ext uri="{BB962C8B-B14F-4D97-AF65-F5344CB8AC3E}">
        <p14:creationId xmlns:p14="http://schemas.microsoft.com/office/powerpoint/2010/main" val="2039267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762000"/>
            <a:ext cx="8458200" cy="2819400"/>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9461" name="Rectangle 2"/>
          <p:cNvSpPr>
            <a:spLocks noGrp="1" noChangeArrowheads="1"/>
          </p:cNvSpPr>
          <p:nvPr>
            <p:ph type="title"/>
          </p:nvPr>
        </p:nvSpPr>
        <p:spPr>
          <a:xfrm>
            <a:off x="533400" y="-152400"/>
            <a:ext cx="8229600" cy="1143000"/>
          </a:xfrm>
        </p:spPr>
        <p:txBody>
          <a:bodyPr/>
          <a:lstStyle/>
          <a:p>
            <a:pPr eaLnBrk="1" hangingPunct="1"/>
            <a:r>
              <a:rPr lang="en-US" sz="4000" b="1" dirty="0" smtClean="0"/>
              <a:t>IAMCP Vision and Mission - PACE</a:t>
            </a:r>
          </a:p>
        </p:txBody>
      </p:sp>
      <p:sp>
        <p:nvSpPr>
          <p:cNvPr id="7172" name="Rectangle 3"/>
          <p:cNvSpPr>
            <a:spLocks noGrp="1" noChangeArrowheads="1"/>
          </p:cNvSpPr>
          <p:nvPr>
            <p:ph idx="1"/>
          </p:nvPr>
        </p:nvSpPr>
        <p:spPr>
          <a:xfrm>
            <a:off x="457200" y="838200"/>
            <a:ext cx="8686800" cy="502920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IAMCP </a:t>
            </a: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global business community for </a:t>
            </a:r>
            <a:r>
              <a:rPr lang="en-US" sz="2400" dirty="0" smtClean="0">
                <a:effectLst>
                  <a:outerShdw blurRad="38100" dist="38100" dir="2700000" algn="tl">
                    <a:srgbClr val="000000">
                      <a:alpha val="43137"/>
                    </a:srgbClr>
                  </a:outerShdw>
                </a:effectLst>
              </a:rPr>
              <a:t>the Microsoft Channel</a:t>
            </a:r>
            <a:endParaRPr lang="en-US" sz="2400" dirty="0">
              <a:effectLst>
                <a:outerShdw blurRad="38100" dist="38100" dir="2700000" algn="tl">
                  <a:srgbClr val="000000">
                    <a:alpha val="43137"/>
                  </a:srgbClr>
                </a:outerShdw>
              </a:effectLst>
            </a:endParaRP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To maximize the business potential of its members </a:t>
            </a:r>
            <a:r>
              <a:rPr lang="en-US" sz="2400" dirty="0" smtClean="0">
                <a:effectLst>
                  <a:outerShdw blurRad="38100" dist="38100" dir="2700000" algn="tl">
                    <a:srgbClr val="000000">
                      <a:alpha val="43137"/>
                    </a:srgbClr>
                  </a:outerShdw>
                </a:effectLst>
              </a:rPr>
              <a:t>through:</a:t>
            </a:r>
            <a:endParaRPr lang="en-US"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nvGraphicFramePr>
        <p:xfrm>
          <a:off x="381000" y="3657600"/>
          <a:ext cx="8229600" cy="2209800"/>
        </p:xfrm>
        <a:graphic>
          <a:graphicData uri="http://schemas.openxmlformats.org/drawingml/2006/table">
            <a:tbl>
              <a:tblPr bandRow="1">
                <a:tableStyleId>{D27102A9-8310-4765-A935-A1911B00CA55}</a:tableStyleId>
              </a:tblPr>
              <a:tblGrid>
                <a:gridCol w="2895600"/>
                <a:gridCol w="5334000"/>
              </a:tblGrid>
              <a:tr h="405315">
                <a:tc>
                  <a:txBody>
                    <a:bodyPr/>
                    <a:lstStyle/>
                    <a:p>
                      <a:r>
                        <a:rPr lang="en-US" b="1" dirty="0">
                          <a:solidFill>
                            <a:srgbClr val="FFFF00"/>
                          </a:solidFill>
                        </a:rPr>
                        <a:t>P</a:t>
                      </a:r>
                      <a:r>
                        <a:rPr lang="en-US" dirty="0"/>
                        <a:t>eer to Peer Networking</a:t>
                      </a:r>
                    </a:p>
                  </a:txBody>
                  <a:tcPr/>
                </a:tc>
                <a:tc>
                  <a:txBody>
                    <a:bodyPr/>
                    <a:lstStyle/>
                    <a:p>
                      <a:r>
                        <a:rPr lang="en-US" dirty="0"/>
                        <a:t>Rhythm</a:t>
                      </a:r>
                      <a:r>
                        <a:rPr lang="en-US" baseline="0" dirty="0"/>
                        <a:t> of events occurring globally</a:t>
                      </a:r>
                      <a:endParaRPr lang="en-US" dirty="0"/>
                    </a:p>
                  </a:txBody>
                  <a:tcPr/>
                </a:tc>
              </a:tr>
              <a:tr h="699585">
                <a:tc>
                  <a:txBody>
                    <a:bodyPr/>
                    <a:lstStyle/>
                    <a:p>
                      <a:r>
                        <a:rPr lang="en-US" b="1" dirty="0">
                          <a:solidFill>
                            <a:srgbClr val="FFFF00"/>
                          </a:solidFill>
                        </a:rPr>
                        <a:t>A</a:t>
                      </a:r>
                      <a:r>
                        <a:rPr lang="en-US" dirty="0"/>
                        <a:t>dvocacy</a:t>
                      </a:r>
                    </a:p>
                  </a:txBody>
                  <a:tcPr/>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a:tc>
              </a:tr>
              <a:tr h="405315">
                <a:tc>
                  <a:txBody>
                    <a:bodyPr/>
                    <a:lstStyle/>
                    <a:p>
                      <a:r>
                        <a:rPr lang="en-US" b="1" dirty="0">
                          <a:solidFill>
                            <a:srgbClr val="FFFF00"/>
                          </a:solidFill>
                        </a:rPr>
                        <a:t>C</a:t>
                      </a:r>
                      <a:r>
                        <a:rPr lang="en-US" dirty="0"/>
                        <a:t>ommunity Outreach</a:t>
                      </a:r>
                    </a:p>
                  </a:txBody>
                  <a:tcPr/>
                </a:tc>
                <a:tc>
                  <a:txBody>
                    <a:bodyPr/>
                    <a:lstStyle/>
                    <a:p>
                      <a:r>
                        <a:rPr lang="en-US" dirty="0"/>
                        <a:t>On the lines of Social Entrepreneurship</a:t>
                      </a:r>
                    </a:p>
                  </a:txBody>
                  <a:tcPr/>
                </a:tc>
              </a:tr>
              <a:tr h="699585">
                <a:tc>
                  <a:txBody>
                    <a:bodyPr/>
                    <a:lstStyle/>
                    <a:p>
                      <a:r>
                        <a:rPr lang="en-US" b="1" dirty="0">
                          <a:solidFill>
                            <a:srgbClr val="FFFF00"/>
                          </a:solidFill>
                        </a:rPr>
                        <a:t>E</a:t>
                      </a:r>
                      <a:r>
                        <a:rPr lang="en-US" dirty="0"/>
                        <a:t>ducation and Growth</a:t>
                      </a:r>
                    </a:p>
                  </a:txBody>
                  <a:tcPr/>
                </a:tc>
                <a:tc>
                  <a:txBody>
                    <a:bodyPr/>
                    <a:lstStyle/>
                    <a:p>
                      <a:r>
                        <a:rPr lang="en-US" dirty="0"/>
                        <a:t>Provide Programs and experiences to grow</a:t>
                      </a:r>
                      <a:r>
                        <a:rPr lang="en-US" baseline="0" dirty="0"/>
                        <a:t> the business capability and capacity of Partners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700808"/>
            <a:ext cx="8229600" cy="4752381"/>
          </a:xfrm>
        </p:spPr>
        <p:txBody>
          <a:bodyPr/>
          <a:lstStyle/>
          <a:p>
            <a:pPr algn="ctr">
              <a:buFontTx/>
              <a:buNone/>
            </a:pPr>
            <a:r>
              <a:rPr lang="en-GB" sz="4400" b="1" dirty="0" smtClean="0"/>
              <a:t>Thank You !</a:t>
            </a:r>
          </a:p>
          <a:p>
            <a:pPr algn="ctr">
              <a:buNone/>
            </a:pPr>
            <a:r>
              <a:rPr lang="en-GB" b="1" dirty="0">
                <a:solidFill>
                  <a:srgbClr val="002060"/>
                </a:solidFill>
              </a:rPr>
              <a:t>http</a:t>
            </a:r>
            <a:r>
              <a:rPr lang="en-GB" b="1" dirty="0" smtClean="0">
                <a:solidFill>
                  <a:srgbClr val="002060"/>
                </a:solidFill>
              </a:rPr>
              <a:t>://nrgfxit.net  </a:t>
            </a:r>
          </a:p>
          <a:p>
            <a:pPr algn="ctr">
              <a:buFontTx/>
              <a:buNone/>
            </a:pPr>
            <a:r>
              <a:rPr lang="en-GB" b="1" dirty="0">
                <a:solidFill>
                  <a:srgbClr val="002060"/>
                </a:solidFill>
              </a:rPr>
              <a:t>https://</a:t>
            </a:r>
            <a:r>
              <a:rPr lang="en-GB" b="1" dirty="0" smtClean="0">
                <a:solidFill>
                  <a:srgbClr val="002060"/>
                </a:solidFill>
              </a:rPr>
              <a:t>twitter.com/nrg_fx</a:t>
            </a:r>
          </a:p>
          <a:p>
            <a:pPr algn="ctr">
              <a:buFontTx/>
              <a:buNone/>
            </a:pPr>
            <a:endParaRPr lang="en-GB" b="1" dirty="0" smtClean="0"/>
          </a:p>
          <a:p>
            <a:pPr algn="ctr">
              <a:buFontTx/>
              <a:buNone/>
            </a:pPr>
            <a:r>
              <a:rPr lang="en-GB" b="1" dirty="0" smtClean="0">
                <a:hlinkClick r:id="rId3"/>
              </a:rPr>
              <a:t>info@iamcp-uk.org</a:t>
            </a:r>
            <a:endParaRPr lang="en-GB" b="1" dirty="0" smtClean="0"/>
          </a:p>
          <a:p>
            <a:pPr algn="ctr">
              <a:buFontTx/>
              <a:buNone/>
            </a:pPr>
            <a:r>
              <a:rPr lang="en-GB" b="1" dirty="0" smtClean="0">
                <a:hlinkClick r:id="rId4"/>
              </a:rPr>
              <a:t>http://www.twitter.com/IAMCPUK</a:t>
            </a:r>
            <a:endParaRPr lang="en-GB" b="1" dirty="0" smtClean="0"/>
          </a:p>
          <a:p>
            <a:pPr algn="ctr">
              <a:buFontTx/>
              <a:buNone/>
            </a:pPr>
            <a:r>
              <a:rPr lang="en-GB" b="1" dirty="0" smtClean="0">
                <a:hlinkClick r:id="rId5"/>
              </a:rPr>
              <a:t>http://www.twitter.com/IAMCPOrg</a:t>
            </a:r>
            <a:endParaRPr lang="en-GB" b="1" dirty="0" smtClean="0"/>
          </a:p>
          <a:p>
            <a:pPr algn="ctr">
              <a:buFontTx/>
              <a:buNone/>
            </a:pPr>
            <a:endParaRPr lang="en-GB" b="1" dirty="0" smtClean="0"/>
          </a:p>
          <a:p>
            <a:pPr algn="ctr">
              <a:buFontTx/>
              <a:buNone/>
            </a:pPr>
            <a:endParaRPr lang="en-GB" b="1" dirty="0" smtClean="0"/>
          </a:p>
        </p:txBody>
      </p:sp>
      <p:sp>
        <p:nvSpPr>
          <p:cNvPr id="29700"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0" y="1340768"/>
            <a:ext cx="5479855" cy="5089101"/>
          </a:xfrm>
          <a:prstGeom prst="rect">
            <a:avLst/>
          </a:prstGeom>
        </p:spPr>
      </p:pic>
    </p:spTree>
    <p:extLst>
      <p:ext uri="{BB962C8B-B14F-4D97-AF65-F5344CB8AC3E}">
        <p14:creationId xmlns:p14="http://schemas.microsoft.com/office/powerpoint/2010/main" val="180439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2"/>
          <p:cNvSpPr>
            <a:spLocks noGrp="1"/>
          </p:cNvSpPr>
          <p:nvPr>
            <p:ph type="sldNum" sz="quarter" idx="12"/>
          </p:nvPr>
        </p:nvSpPr>
        <p:spPr>
          <a:xfrm>
            <a:off x="342990" y="5286034"/>
            <a:ext cx="420624" cy="164635"/>
          </a:xfrm>
        </p:spPr>
        <p:txBody>
          <a:bodyPr/>
          <a:lstStyle/>
          <a:p>
            <a:fld id="{727B4C2D-45E2-4621-8491-2995EB46A674}" type="slidenum">
              <a:rPr lang="en-US" sz="1050">
                <a:solidFill>
                  <a:srgbClr val="3C3D3F"/>
                </a:solidFill>
              </a:rPr>
              <a:pPr/>
              <a:t>9</a:t>
            </a:fld>
            <a:endParaRPr lang="en-US" sz="1050" dirty="0">
              <a:solidFill>
                <a:srgbClr val="3C3D3F"/>
              </a:solidFill>
            </a:endParaRPr>
          </a:p>
        </p:txBody>
      </p:sp>
      <p:grpSp>
        <p:nvGrpSpPr>
          <p:cNvPr id="81" name="Group 80"/>
          <p:cNvGrpSpPr/>
          <p:nvPr/>
        </p:nvGrpSpPr>
        <p:grpSpPr>
          <a:xfrm rot="816005">
            <a:off x="6607463" y="1093058"/>
            <a:ext cx="2204306" cy="5040128"/>
            <a:chOff x="9449912" y="-165980"/>
            <a:chExt cx="2944828" cy="6735083"/>
          </a:xfrm>
        </p:grpSpPr>
        <p:pic>
          <p:nvPicPr>
            <p:cNvPr id="82" name="Picture 2" descr="\\eventsql\dvd\Online_ART\DVD_ART36\Artwork_Imagery\Icons - Illustrations\Newspaper headlines quotes\Istock 5254152 - Torn paper newspaper news headlines quotes 1.png"/>
            <p:cNvPicPr>
              <a:picLocks noChangeAspect="1" noChangeArrowheads="1"/>
            </p:cNvPicPr>
            <p:nvPr/>
          </p:nvPicPr>
          <p:blipFill rotWithShape="1">
            <a:blip r:embed="rId3" cstate="print"/>
            <a:srcRect l="44079" r="24225"/>
            <a:stretch/>
          </p:blipFill>
          <p:spPr bwMode="auto">
            <a:xfrm rot="21234151">
              <a:off x="9449912" y="-165980"/>
              <a:ext cx="2944828" cy="5632219"/>
            </a:xfrm>
            <a:prstGeom prst="rect">
              <a:avLst/>
            </a:prstGeom>
            <a:noFill/>
            <a:effectLst>
              <a:outerShdw blurRad="63500" sx="101000" sy="101000" algn="ctr" rotWithShape="0">
                <a:prstClr val="black">
                  <a:alpha val="20000"/>
                </a:prstClr>
              </a:outerShdw>
            </a:effectLst>
          </p:spPr>
        </p:pic>
        <p:sp>
          <p:nvSpPr>
            <p:cNvPr id="83" name="Rectangle 82"/>
            <p:cNvSpPr/>
            <p:nvPr/>
          </p:nvSpPr>
          <p:spPr>
            <a:xfrm rot="21234151">
              <a:off x="9724896" y="920461"/>
              <a:ext cx="2600688" cy="5648642"/>
            </a:xfrm>
            <a:prstGeom prst="rect">
              <a:avLst/>
            </a:prstGeom>
          </p:spPr>
          <p:txBody>
            <a:bodyPr wrap="square" lIns="91230" tIns="45616" rIns="91230" bIns="45616">
              <a:spAutoFit/>
            </a:bodyPr>
            <a:lstStyle/>
            <a:p>
              <a:pPr defTabSz="684218"/>
              <a:r>
                <a:rPr lang="en-US" sz="1125" b="1" dirty="0">
                  <a:solidFill>
                    <a:srgbClr val="000000"/>
                  </a:solidFill>
                </a:rPr>
                <a:t>Expect targeted attacks </a:t>
              </a:r>
            </a:p>
            <a:p>
              <a:pPr defTabSz="684218"/>
              <a:r>
                <a:rPr lang="en-US" sz="1125" b="1" dirty="0">
                  <a:solidFill>
                    <a:srgbClr val="000000"/>
                  </a:solidFill>
                </a:rPr>
                <a:t>after massive Epsilon email breach, say experts.  Database of stolen addresses is a gold mine for hackers and scammers</a:t>
              </a:r>
            </a:p>
            <a:p>
              <a:pPr defTabSz="684218"/>
              <a:r>
                <a:rPr lang="en-US" sz="798" dirty="0">
                  <a:solidFill>
                    <a:srgbClr val="000000"/>
                  </a:solidFill>
                </a:rPr>
                <a:t>By Gregg Keizer, April 4, 2011</a:t>
              </a:r>
            </a:p>
            <a:p>
              <a:pPr defTabSz="684218"/>
              <a:endParaRPr lang="en-US" sz="1397" dirty="0">
                <a:solidFill>
                  <a:srgbClr val="000000"/>
                </a:solidFill>
              </a:endParaRPr>
            </a:p>
            <a:p>
              <a:pPr marL="0" lvl="2" defTabSz="684218"/>
              <a:r>
                <a:rPr lang="en-US" sz="1050" dirty="0">
                  <a:solidFill>
                    <a:srgbClr val="000000"/>
                  </a:solidFill>
                </a:rPr>
                <a:t>The high-profile data breach </a:t>
              </a:r>
              <a:r>
                <a:rPr lang="en-US" sz="1050" b="1" dirty="0">
                  <a:solidFill>
                    <a:srgbClr val="000000"/>
                  </a:solidFill>
                </a:rPr>
                <a:t>Epsilon Interactive</a:t>
              </a:r>
              <a:r>
                <a:rPr lang="en-US" sz="1050" dirty="0">
                  <a:solidFill>
                    <a:srgbClr val="000000"/>
                  </a:solidFill>
                </a:rPr>
                <a:t> reported April 1 caused quite a stir, as the company noted on its web site that “a subset of Epsilon clients' customer data were exposed by an unauthorized entry into Epsilon's email system.” </a:t>
              </a:r>
              <a:r>
                <a:rPr lang="en-US" sz="1050" dirty="0" err="1">
                  <a:solidFill>
                    <a:srgbClr val="000000"/>
                  </a:solidFill>
                </a:rPr>
                <a:t>BtoC</a:t>
              </a:r>
              <a:r>
                <a:rPr lang="en-US" sz="1050" dirty="0">
                  <a:solidFill>
                    <a:srgbClr val="000000"/>
                  </a:solidFill>
                </a:rPr>
                <a:t> brands including </a:t>
              </a:r>
              <a:r>
                <a:rPr lang="en-US" sz="1050" b="1" dirty="0">
                  <a:solidFill>
                    <a:srgbClr val="000000"/>
                  </a:solidFill>
                </a:rPr>
                <a:t>Best Buy, Kroger</a:t>
              </a:r>
              <a:r>
                <a:rPr lang="en-US" sz="1050" dirty="0">
                  <a:solidFill>
                    <a:srgbClr val="000000"/>
                  </a:solidFill>
                </a:rPr>
                <a:t> and </a:t>
              </a:r>
              <a:r>
                <a:rPr lang="en-US" sz="1050" b="1" dirty="0">
                  <a:solidFill>
                    <a:srgbClr val="000000"/>
                  </a:solidFill>
                </a:rPr>
                <a:t>Walgreen </a:t>
              </a:r>
              <a:r>
                <a:rPr lang="en-US" sz="1050" dirty="0">
                  <a:solidFill>
                    <a:srgbClr val="000000"/>
                  </a:solidFill>
                </a:rPr>
                <a:t>were among the estimated 2% (of Epsilon’s approximately 2,500 clients) affected by the attack.</a:t>
              </a:r>
            </a:p>
            <a:p>
              <a:pPr defTabSz="684218"/>
              <a:endParaRPr lang="en-US" sz="1050" dirty="0">
                <a:solidFill>
                  <a:srgbClr val="000000"/>
                </a:solidFill>
              </a:endParaRPr>
            </a:p>
          </p:txBody>
        </p:sp>
        <p:pic>
          <p:nvPicPr>
            <p:cNvPr id="84" name="Picture 3" descr="C:\Users\evahui.REDMOND\Pictures\computerworld.PNG">
              <a:hlinkClick r:id="rId4"/>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rot="21234151">
              <a:off x="9457980" y="653226"/>
              <a:ext cx="1990976" cy="374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a:off x="2559070" y="1319722"/>
            <a:ext cx="2314422" cy="2932607"/>
            <a:chOff x="3585198" y="98007"/>
            <a:chExt cx="3085092" cy="3909125"/>
          </a:xfrm>
        </p:grpSpPr>
        <p:grpSp>
          <p:nvGrpSpPr>
            <p:cNvPr id="69" name="Group 68"/>
            <p:cNvGrpSpPr/>
            <p:nvPr/>
          </p:nvGrpSpPr>
          <p:grpSpPr>
            <a:xfrm>
              <a:off x="3585198" y="98007"/>
              <a:ext cx="3085092" cy="3909125"/>
              <a:chOff x="3593150" y="89746"/>
              <a:chExt cx="3091939" cy="3918820"/>
            </a:xfrm>
          </p:grpSpPr>
          <p:pic>
            <p:nvPicPr>
              <p:cNvPr id="70" name="Picture 2" descr="\\eventsql\dvd\Online_ART\DVD_ART36\Artwork_Imagery\Icons - Illustrations\Newspaper headlines quotes\Istock 5254152 - Torn paper newspaper news headlines quotes 1.png"/>
              <p:cNvPicPr>
                <a:picLocks noChangeAspect="1" noChangeArrowheads="1"/>
              </p:cNvPicPr>
              <p:nvPr/>
            </p:nvPicPr>
            <p:blipFill rotWithShape="1">
              <a:blip r:embed="rId3" cstate="print"/>
              <a:srcRect l="1" r="30140"/>
              <a:stretch/>
            </p:blipFill>
            <p:spPr bwMode="auto">
              <a:xfrm>
                <a:off x="3593150" y="89746"/>
                <a:ext cx="3091939" cy="3918820"/>
              </a:xfrm>
              <a:prstGeom prst="rect">
                <a:avLst/>
              </a:prstGeom>
              <a:noFill/>
              <a:effectLst>
                <a:outerShdw blurRad="63500" sx="101000" sy="101000" algn="ctr" rotWithShape="0">
                  <a:prstClr val="black">
                    <a:alpha val="20000"/>
                  </a:prstClr>
                </a:outerShdw>
              </a:effectLst>
            </p:spPr>
          </p:pic>
          <p:sp>
            <p:nvSpPr>
              <p:cNvPr id="71" name="Rectangle 70"/>
              <p:cNvSpPr/>
              <p:nvPr/>
            </p:nvSpPr>
            <p:spPr>
              <a:xfrm>
                <a:off x="3736033" y="871270"/>
                <a:ext cx="2949056" cy="2291574"/>
              </a:xfrm>
              <a:prstGeom prst="rect">
                <a:avLst/>
              </a:prstGeom>
            </p:spPr>
            <p:txBody>
              <a:bodyPr wrap="square" lIns="91230" tIns="45616" rIns="91230" bIns="45616">
                <a:spAutoFit/>
              </a:bodyPr>
              <a:lstStyle/>
              <a:p>
                <a:pPr defTabSz="684218"/>
                <a:r>
                  <a:rPr lang="en-US" sz="1125" b="1" dirty="0">
                    <a:solidFill>
                      <a:srgbClr val="000000"/>
                    </a:solidFill>
                    <a:latin typeface="Georgia" pitchFamily="18" charset="0"/>
                    <a:cs typeface="Times New Roman" pitchFamily="18" charset="0"/>
                  </a:rPr>
                  <a:t>Sony Finds More Cases of Hacking of Its Servers</a:t>
                </a:r>
              </a:p>
              <a:p>
                <a:pPr defTabSz="684218"/>
                <a:r>
                  <a:rPr lang="en-US" sz="798" dirty="0">
                    <a:solidFill>
                      <a:srgbClr val="000000"/>
                    </a:solidFill>
                    <a:latin typeface="Georgia" pitchFamily="18" charset="0"/>
                    <a:cs typeface="Times New Roman" pitchFamily="18" charset="0"/>
                  </a:rPr>
                  <a:t>By NICK BILTON , May 2, 2011 </a:t>
                </a:r>
              </a:p>
              <a:p>
                <a:pPr defTabSz="684218"/>
                <a:endParaRPr lang="en-US" sz="1050" dirty="0">
                  <a:solidFill>
                    <a:srgbClr val="000000"/>
                  </a:solidFill>
                  <a:latin typeface="Georgia" pitchFamily="18" charset="0"/>
                  <a:cs typeface="Times New Roman" pitchFamily="18" charset="0"/>
                </a:endParaRPr>
              </a:p>
              <a:p>
                <a:pPr defTabSz="684218"/>
                <a:r>
                  <a:rPr lang="en-US" sz="1050" b="1" dirty="0">
                    <a:solidFill>
                      <a:srgbClr val="000000"/>
                    </a:solidFill>
                    <a:latin typeface="Georgia" pitchFamily="18" charset="0"/>
                    <a:cs typeface="Times New Roman" pitchFamily="18" charset="0"/>
                  </a:rPr>
                  <a:t>Sony</a:t>
                </a:r>
                <a:r>
                  <a:rPr lang="en-US" sz="1050" dirty="0">
                    <a:solidFill>
                      <a:srgbClr val="000000"/>
                    </a:solidFill>
                    <a:latin typeface="Georgia" pitchFamily="18" charset="0"/>
                    <a:cs typeface="Times New Roman" pitchFamily="18" charset="0"/>
                  </a:rPr>
                  <a:t> said Monday that it had discovered that more credit card information and customer profiles had been compromised during an attack on its servers last week.</a:t>
                </a:r>
              </a:p>
              <a:p>
                <a:pPr defTabSz="684218"/>
                <a:endParaRPr lang="en-US" sz="1197" dirty="0">
                  <a:solidFill>
                    <a:srgbClr val="000000"/>
                  </a:solidFill>
                  <a:effectLst>
                    <a:outerShdw blurRad="38100" dist="38100" dir="2700000" algn="tl">
                      <a:srgbClr val="000000">
                        <a:alpha val="43137"/>
                      </a:srgbClr>
                    </a:outerShdw>
                  </a:effectLst>
                  <a:latin typeface="Georgia" pitchFamily="18" charset="0"/>
                  <a:cs typeface="Times New Roman" pitchFamily="18" charset="0"/>
                </a:endParaRPr>
              </a:p>
            </p:txBody>
          </p:sp>
        </p:grpSp>
        <p:pic>
          <p:nvPicPr>
            <p:cNvPr id="2052" name="Picture 2" descr="http://upload.wikimedia.org/wikipedia/commons/7/77/The_New_York_Times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7111" y="555642"/>
              <a:ext cx="2318826" cy="3393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5" name="Group 2054"/>
          <p:cNvGrpSpPr/>
          <p:nvPr/>
        </p:nvGrpSpPr>
        <p:grpSpPr>
          <a:xfrm rot="20802112">
            <a:off x="4722374" y="1418862"/>
            <a:ext cx="2279445" cy="2987110"/>
            <a:chOff x="6449078" y="937101"/>
            <a:chExt cx="3038468" cy="3981777"/>
          </a:xfrm>
        </p:grpSpPr>
        <p:grpSp>
          <p:nvGrpSpPr>
            <p:cNvPr id="73" name="Group 72"/>
            <p:cNvGrpSpPr/>
            <p:nvPr/>
          </p:nvGrpSpPr>
          <p:grpSpPr>
            <a:xfrm>
              <a:off x="6449078" y="937101"/>
              <a:ext cx="3038468" cy="3981777"/>
              <a:chOff x="6450664" y="260896"/>
              <a:chExt cx="3045211" cy="3991652"/>
            </a:xfrm>
          </p:grpSpPr>
          <p:pic>
            <p:nvPicPr>
              <p:cNvPr id="74" name="Picture 2" descr="\\eventsql\dvd\Online_ART\DVD_ART36\Artwork_Imagery\Icons - Illustrations\Newspaper headlines quotes\Istock 5254152 - Torn paper newspaper news headlines quotes 1.png"/>
              <p:cNvPicPr>
                <a:picLocks noChangeAspect="1" noChangeArrowheads="1"/>
              </p:cNvPicPr>
              <p:nvPr/>
            </p:nvPicPr>
            <p:blipFill rotWithShape="1">
              <a:blip r:embed="rId3" cstate="print"/>
              <a:srcRect l="7481" t="-1726" r="25892" b="1726"/>
              <a:stretch/>
            </p:blipFill>
            <p:spPr bwMode="auto">
              <a:xfrm rot="630936">
                <a:off x="6476102" y="260896"/>
                <a:ext cx="3019773" cy="3918820"/>
              </a:xfrm>
              <a:prstGeom prst="rect">
                <a:avLst/>
              </a:prstGeom>
              <a:noFill/>
              <a:effectLst>
                <a:outerShdw blurRad="63500" sx="101000" sy="101000" algn="ctr" rotWithShape="0">
                  <a:prstClr val="black">
                    <a:alpha val="20000"/>
                  </a:prstClr>
                </a:outerShdw>
              </a:effectLst>
            </p:spPr>
          </p:pic>
          <p:sp>
            <p:nvSpPr>
              <p:cNvPr id="75" name="Rectangle 74"/>
              <p:cNvSpPr/>
              <p:nvPr/>
            </p:nvSpPr>
            <p:spPr>
              <a:xfrm rot="630936">
                <a:off x="6450664" y="1110739"/>
                <a:ext cx="2917668" cy="3141809"/>
              </a:xfrm>
              <a:prstGeom prst="rect">
                <a:avLst/>
              </a:prstGeom>
            </p:spPr>
            <p:txBody>
              <a:bodyPr wrap="square" lIns="91230" tIns="45616" rIns="91230" bIns="45616">
                <a:spAutoFit/>
              </a:bodyPr>
              <a:lstStyle/>
              <a:p>
                <a:pPr defTabSz="684218"/>
                <a:r>
                  <a:rPr lang="en-US" sz="1125" b="1" dirty="0">
                    <a:solidFill>
                      <a:srgbClr val="000000"/>
                    </a:solidFill>
                  </a:rPr>
                  <a:t>Expedia's </a:t>
                </a:r>
                <a:r>
                  <a:rPr lang="en-US" sz="1125" b="1" dirty="0" err="1">
                    <a:solidFill>
                      <a:srgbClr val="000000"/>
                    </a:solidFill>
                  </a:rPr>
                  <a:t>TripAdvisor</a:t>
                </a:r>
                <a:r>
                  <a:rPr lang="en-US" sz="1125" b="1" dirty="0">
                    <a:solidFill>
                      <a:srgbClr val="000000"/>
                    </a:solidFill>
                  </a:rPr>
                  <a:t> Member Data Stolen in Possible SQL Injection Attack</a:t>
                </a:r>
              </a:p>
              <a:p>
                <a:pPr defTabSz="684218"/>
                <a:r>
                  <a:rPr lang="en-US" sz="798" dirty="0">
                    <a:solidFill>
                      <a:srgbClr val="000000"/>
                    </a:solidFill>
                  </a:rPr>
                  <a:t>By Fahmida Y. Rashid, March 24, 2011</a:t>
                </a:r>
                <a:r>
                  <a:rPr lang="en-US" sz="1397" dirty="0">
                    <a:solidFill>
                      <a:srgbClr val="000000"/>
                    </a:solidFill>
                  </a:rPr>
                  <a:t/>
                </a:r>
                <a:br>
                  <a:rPr lang="en-US" sz="1397" dirty="0">
                    <a:solidFill>
                      <a:srgbClr val="000000"/>
                    </a:solidFill>
                  </a:rPr>
                </a:br>
                <a:endParaRPr lang="en-US" sz="1397" dirty="0">
                  <a:solidFill>
                    <a:srgbClr val="000000"/>
                  </a:solidFill>
                </a:endParaRPr>
              </a:p>
              <a:p>
                <a:pPr defTabSz="684218"/>
                <a:r>
                  <a:rPr lang="en-US" sz="1098" b="1" dirty="0" err="1">
                    <a:solidFill>
                      <a:srgbClr val="000000"/>
                    </a:solidFill>
                  </a:rPr>
                  <a:t>TripAdvisor</a:t>
                </a:r>
                <a:r>
                  <a:rPr lang="en-US" sz="1098" b="1" dirty="0">
                    <a:solidFill>
                      <a:srgbClr val="000000"/>
                    </a:solidFill>
                  </a:rPr>
                  <a:t> </a:t>
                </a:r>
                <a:r>
                  <a:rPr lang="en-US" sz="1098" dirty="0">
                    <a:solidFill>
                      <a:srgbClr val="000000"/>
                    </a:solidFill>
                  </a:rPr>
                  <a:t>discovered a </a:t>
                </a:r>
                <a:r>
                  <a:rPr lang="en-US" sz="1098" u="sng" dirty="0">
                    <a:solidFill>
                      <a:srgbClr val="000000"/>
                    </a:solidFill>
                  </a:rPr>
                  <a:t>data breach</a:t>
                </a:r>
                <a:r>
                  <a:rPr lang="en-US" sz="1098" dirty="0">
                    <a:solidFill>
                      <a:srgbClr val="000000"/>
                    </a:solidFill>
                  </a:rPr>
                  <a:t> in its systems that allowed attackers to grab a portion of the Website's membership list from its database.</a:t>
                </a:r>
              </a:p>
              <a:p>
                <a:pPr defTabSz="684218"/>
                <a:endParaRPr lang="en-US" sz="1397" b="1" dirty="0">
                  <a:solidFill>
                    <a:srgbClr val="000000"/>
                  </a:solidFill>
                </a:endParaRPr>
              </a:p>
            </p:txBody>
          </p:sp>
        </p:grpSp>
        <p:pic>
          <p:nvPicPr>
            <p:cNvPr id="1030" name="Picture 6" descr="eWeek - Enterprise IT Technology News, Opnion and Revie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21965">
              <a:off x="6884186" y="1557108"/>
              <a:ext cx="2052637" cy="3130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6721518" y="3012704"/>
            <a:ext cx="2446914" cy="4232720"/>
            <a:chOff x="8975779" y="3251445"/>
            <a:chExt cx="3268941" cy="5656151"/>
          </a:xfrm>
        </p:grpSpPr>
        <p:pic>
          <p:nvPicPr>
            <p:cNvPr id="90" name="Picture 2" descr="\\eventsql\dvd\Online_ART\DVD_ART36\Artwork_Imagery\Icons - Illustrations\Newspaper headlines quotes\Istock 5254152 - Torn paper newspaper news headlines quotes 1.png"/>
            <p:cNvPicPr>
              <a:picLocks noChangeAspect="1" noChangeArrowheads="1"/>
            </p:cNvPicPr>
            <p:nvPr/>
          </p:nvPicPr>
          <p:blipFill>
            <a:blip r:embed="rId3" cstate="print"/>
            <a:srcRect/>
            <a:stretch>
              <a:fillRect/>
            </a:stretch>
          </p:blipFill>
          <p:spPr bwMode="auto">
            <a:xfrm rot="21332714">
              <a:off x="8975779" y="3251445"/>
              <a:ext cx="3268941" cy="4701896"/>
            </a:xfrm>
            <a:prstGeom prst="rect">
              <a:avLst/>
            </a:prstGeom>
            <a:noFill/>
            <a:effectLst>
              <a:outerShdw blurRad="63500" sx="101000" sy="101000" algn="ctr" rotWithShape="0">
                <a:prstClr val="black">
                  <a:alpha val="40000"/>
                </a:prstClr>
              </a:outerShdw>
            </a:effectLst>
          </p:spPr>
        </p:pic>
        <p:sp>
          <p:nvSpPr>
            <p:cNvPr id="91" name="Rectangle 90"/>
            <p:cNvSpPr/>
            <p:nvPr/>
          </p:nvSpPr>
          <p:spPr>
            <a:xfrm rot="21332714">
              <a:off x="9351978" y="4791225"/>
              <a:ext cx="2783282" cy="4116371"/>
            </a:xfrm>
            <a:prstGeom prst="rect">
              <a:avLst/>
            </a:prstGeom>
          </p:spPr>
          <p:txBody>
            <a:bodyPr wrap="square" lIns="91230" tIns="45616" rIns="91230" bIns="45616">
              <a:spAutoFit/>
            </a:bodyPr>
            <a:lstStyle/>
            <a:p>
              <a:pPr defTabSz="684218"/>
              <a:r>
                <a:rPr lang="en-US" sz="1125" b="1" dirty="0">
                  <a:solidFill>
                    <a:srgbClr val="000000"/>
                  </a:solidFill>
                </a:rPr>
                <a:t>Hack attack spills web security firm's confidential data </a:t>
              </a:r>
            </a:p>
            <a:p>
              <a:pPr defTabSz="684218"/>
              <a:r>
                <a:rPr lang="en-US" sz="798" dirty="0">
                  <a:solidFill>
                    <a:srgbClr val="000000"/>
                  </a:solidFill>
                </a:rPr>
                <a:t>By Dan </a:t>
              </a:r>
              <a:r>
                <a:rPr lang="en-US" sz="798" dirty="0" err="1">
                  <a:solidFill>
                    <a:srgbClr val="000000"/>
                  </a:solidFill>
                </a:rPr>
                <a:t>Goodin</a:t>
              </a:r>
              <a:r>
                <a:rPr lang="en-US" sz="798" dirty="0">
                  <a:solidFill>
                    <a:srgbClr val="000000"/>
                  </a:solidFill>
                </a:rPr>
                <a:t> in San Francisco Posted in Security, 11th April 2011</a:t>
              </a:r>
            </a:p>
            <a:p>
              <a:pPr defTabSz="684218"/>
              <a:endParaRPr lang="en-US" sz="798" dirty="0">
                <a:solidFill>
                  <a:srgbClr val="000000"/>
                </a:solidFill>
              </a:endParaRPr>
            </a:p>
            <a:p>
              <a:pPr defTabSz="684218"/>
              <a:r>
                <a:rPr lang="en-US" sz="1050" dirty="0">
                  <a:solidFill>
                    <a:srgbClr val="000000"/>
                  </a:solidFill>
                  <a:latin typeface="Times New Roman" pitchFamily="18" charset="0"/>
                  <a:cs typeface="Times New Roman" pitchFamily="18" charset="0"/>
                </a:rPr>
                <a:t>Try this for irony: The website of web application security provider </a:t>
              </a:r>
              <a:r>
                <a:rPr lang="en-US" sz="1050" b="1" dirty="0">
                  <a:solidFill>
                    <a:srgbClr val="000000"/>
                  </a:solidFill>
                  <a:latin typeface="Times New Roman" pitchFamily="18" charset="0"/>
                  <a:cs typeface="Times New Roman" pitchFamily="18" charset="0"/>
                </a:rPr>
                <a:t>Barracuda Networks </a:t>
              </a:r>
              <a:r>
                <a:rPr lang="en-US" sz="1050" dirty="0">
                  <a:solidFill>
                    <a:srgbClr val="000000"/>
                  </a:solidFill>
                  <a:latin typeface="Times New Roman" pitchFamily="18" charset="0"/>
                  <a:cs typeface="Times New Roman" pitchFamily="18" charset="0"/>
                </a:rPr>
                <a:t>has sustained an attack that appears to have exposed sensitive data concerning the company's partners and employee login credentials, according to an anonymous post. Barracuda representatives didn't respond to emails seeking confirmation of the post, which claims the data was exposed as the result of a SQL injection attack. </a:t>
              </a:r>
            </a:p>
          </p:txBody>
        </p:sp>
        <p:pic>
          <p:nvPicPr>
            <p:cNvPr id="92" name="Picture 2" descr="C:\Users\evahui.REDMOND\Pictures\000_logo_414x80.gif"/>
            <p:cNvPicPr>
              <a:picLocks noChangeAspect="1" noChangeArrowheads="1"/>
            </p:cNvPicPr>
            <p:nvPr/>
          </p:nvPicPr>
          <p:blipFill>
            <a:blip r:embed="rId9">
              <a:extLst>
                <a:ext uri="{BEBA8EAE-BF5A-486C-A8C5-ECC9F3942E4B}">
                  <a14:imgProps xmlns:a14="http://schemas.microsoft.com/office/drawing/2010/main">
                    <a14:imgLayer r:embed="rId10">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rot="21274189">
              <a:off x="9302044" y="4023819"/>
              <a:ext cx="1895374" cy="5551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a:off x="4643163" y="3065191"/>
            <a:ext cx="2280656" cy="3270748"/>
            <a:chOff x="6174605" y="3259559"/>
            <a:chExt cx="3046830" cy="4370675"/>
          </a:xfrm>
        </p:grpSpPr>
        <p:pic>
          <p:nvPicPr>
            <p:cNvPr id="78" name="Picture 2" descr="\\eventsql\dvd\Online_ART\DVD_ART36\Artwork_Imagery\Icons - Illustrations\Newspaper headlines quotes\Istock 5254152 - Torn paper newspaper news headlines quotes 1.png"/>
            <p:cNvPicPr>
              <a:picLocks noChangeAspect="1" noChangeArrowheads="1"/>
            </p:cNvPicPr>
            <p:nvPr/>
          </p:nvPicPr>
          <p:blipFill>
            <a:blip r:embed="rId3" cstate="print"/>
            <a:srcRect/>
            <a:stretch>
              <a:fillRect/>
            </a:stretch>
          </p:blipFill>
          <p:spPr bwMode="auto">
            <a:xfrm rot="469423">
              <a:off x="6174605" y="3259559"/>
              <a:ext cx="3046830" cy="4301451"/>
            </a:xfrm>
            <a:prstGeom prst="rect">
              <a:avLst/>
            </a:prstGeom>
            <a:noFill/>
            <a:effectLst>
              <a:outerShdw blurRad="63500" sx="101000" sy="101000" algn="ctr" rotWithShape="0">
                <a:prstClr val="black">
                  <a:alpha val="40000"/>
                </a:prstClr>
              </a:outerShdw>
            </a:effectLst>
          </p:spPr>
        </p:pic>
        <p:sp>
          <p:nvSpPr>
            <p:cNvPr id="79" name="Rectangle 78"/>
            <p:cNvSpPr/>
            <p:nvPr/>
          </p:nvSpPr>
          <p:spPr>
            <a:xfrm rot="469423">
              <a:off x="6219355" y="4321600"/>
              <a:ext cx="2777589" cy="3308634"/>
            </a:xfrm>
            <a:prstGeom prst="rect">
              <a:avLst/>
            </a:prstGeom>
          </p:spPr>
          <p:txBody>
            <a:bodyPr wrap="square" lIns="91230" tIns="45616" rIns="91230" bIns="45616">
              <a:spAutoFit/>
            </a:bodyPr>
            <a:lstStyle/>
            <a:p>
              <a:pPr defTabSz="684218"/>
              <a:r>
                <a:rPr lang="en-US" sz="1125" b="1" dirty="0" err="1">
                  <a:solidFill>
                    <a:srgbClr val="000000"/>
                  </a:solidFill>
                  <a:latin typeface="Georgia" pitchFamily="18" charset="0"/>
                  <a:cs typeface="Times New Roman" pitchFamily="18" charset="0"/>
                </a:rPr>
                <a:t>Nasdaq</a:t>
              </a:r>
              <a:r>
                <a:rPr lang="en-US" sz="1125" b="1" dirty="0">
                  <a:solidFill>
                    <a:srgbClr val="000000"/>
                  </a:solidFill>
                  <a:latin typeface="Georgia" pitchFamily="18" charset="0"/>
                  <a:cs typeface="Times New Roman" pitchFamily="18" charset="0"/>
                </a:rPr>
                <a:t> Confirms Breach in Network</a:t>
              </a:r>
            </a:p>
            <a:p>
              <a:pPr defTabSz="684218"/>
              <a:r>
                <a:rPr lang="en-US" sz="798" b="1" dirty="0">
                  <a:solidFill>
                    <a:srgbClr val="000000"/>
                  </a:solidFill>
                  <a:latin typeface="Georgia" pitchFamily="18" charset="0"/>
                  <a:cs typeface="Times New Roman" pitchFamily="18" charset="0"/>
                </a:rPr>
                <a:t>BY DEVLIN BARRETT, JENNY STRASBURG AND JACOB BUNGE </a:t>
              </a:r>
            </a:p>
            <a:p>
              <a:pPr defTabSz="684218"/>
              <a:r>
                <a:rPr lang="en-US" sz="798" dirty="0">
                  <a:solidFill>
                    <a:srgbClr val="000000"/>
                  </a:solidFill>
                  <a:latin typeface="Georgia" pitchFamily="18" charset="0"/>
                  <a:cs typeface="Times New Roman" pitchFamily="18" charset="0"/>
                </a:rPr>
                <a:t>FEBRUARY 7, 2011</a:t>
              </a:r>
            </a:p>
            <a:p>
              <a:pPr defTabSz="684218"/>
              <a:endParaRPr lang="en-US" sz="1397" b="1" dirty="0">
                <a:solidFill>
                  <a:srgbClr val="000000"/>
                </a:solidFill>
                <a:latin typeface="Georgia" pitchFamily="18" charset="0"/>
              </a:endParaRPr>
            </a:p>
            <a:p>
              <a:pPr defTabSz="684218"/>
              <a:r>
                <a:rPr lang="en-US" sz="1050" dirty="0">
                  <a:solidFill>
                    <a:srgbClr val="000000"/>
                  </a:solidFill>
                  <a:latin typeface="Georgia" pitchFamily="18" charset="0"/>
                  <a:cs typeface="Times New Roman" pitchFamily="18" charset="0"/>
                </a:rPr>
                <a:t>The company that owns the </a:t>
              </a:r>
              <a:r>
                <a:rPr lang="en-US" sz="1050" b="1" dirty="0" err="1">
                  <a:solidFill>
                    <a:srgbClr val="000000"/>
                  </a:solidFill>
                  <a:latin typeface="Georgia" pitchFamily="18" charset="0"/>
                  <a:cs typeface="Times New Roman" pitchFamily="18" charset="0"/>
                </a:rPr>
                <a:t>Nasdaq</a:t>
              </a:r>
              <a:r>
                <a:rPr lang="en-US" sz="1050" b="1" dirty="0">
                  <a:solidFill>
                    <a:srgbClr val="000000"/>
                  </a:solidFill>
                  <a:latin typeface="Georgia" pitchFamily="18" charset="0"/>
                  <a:cs typeface="Times New Roman" pitchFamily="18" charset="0"/>
                </a:rPr>
                <a:t> Stock Market </a:t>
              </a:r>
              <a:r>
                <a:rPr lang="en-US" sz="1050" dirty="0">
                  <a:solidFill>
                    <a:srgbClr val="000000"/>
                  </a:solidFill>
                  <a:latin typeface="Georgia" pitchFamily="18" charset="0"/>
                  <a:cs typeface="Times New Roman" pitchFamily="18" charset="0"/>
                </a:rPr>
                <a:t>confirmed over the weekend that its computer network had been broken into, specifically a service that lets leaders of companies, including board members, securely share confidential documents.</a:t>
              </a:r>
            </a:p>
          </p:txBody>
        </p:sp>
        <p:pic>
          <p:nvPicPr>
            <p:cNvPr id="80" name="Picture 5"/>
            <p:cNvPicPr>
              <a:picLocks noChangeAspect="1" noChangeArrowheads="1"/>
            </p:cNvPicPr>
            <p:nvPr/>
          </p:nvPicPr>
          <p:blipFill>
            <a:blip r:embed="rId11">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469423">
              <a:off x="6602125" y="3928073"/>
              <a:ext cx="2183166" cy="38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Group 52"/>
          <p:cNvGrpSpPr/>
          <p:nvPr/>
        </p:nvGrpSpPr>
        <p:grpSpPr>
          <a:xfrm rot="21428466">
            <a:off x="217256" y="1358071"/>
            <a:ext cx="2477190" cy="3436107"/>
            <a:chOff x="21276" y="546932"/>
            <a:chExt cx="2613526" cy="3443732"/>
          </a:xfrm>
        </p:grpSpPr>
        <p:pic>
          <p:nvPicPr>
            <p:cNvPr id="54" name="Picture 2" descr="\\eventsql\dvd\Online_ART\DVD_ART36\Artwork_Imagery\Icons - Illustrations\Newspaper headlines quotes\Istock 5254152 - Torn paper newspaper news headlines quotes 1.png"/>
            <p:cNvPicPr>
              <a:picLocks noChangeAspect="1" noChangeArrowheads="1"/>
            </p:cNvPicPr>
            <p:nvPr/>
          </p:nvPicPr>
          <p:blipFill>
            <a:blip r:embed="rId3" cstate="print"/>
            <a:srcRect/>
            <a:stretch>
              <a:fillRect/>
            </a:stretch>
          </p:blipFill>
          <p:spPr bwMode="auto">
            <a:xfrm rot="21239690">
              <a:off x="21276" y="546932"/>
              <a:ext cx="2613526" cy="3443732"/>
            </a:xfrm>
            <a:prstGeom prst="rect">
              <a:avLst/>
            </a:prstGeom>
            <a:noFill/>
            <a:effectLst>
              <a:outerShdw blurRad="63500" sx="101000" sy="101000" algn="ctr" rotWithShape="0">
                <a:prstClr val="black">
                  <a:alpha val="20000"/>
                </a:prstClr>
              </a:outerShdw>
            </a:effectLst>
          </p:spPr>
        </p:pic>
        <p:sp>
          <p:nvSpPr>
            <p:cNvPr id="55" name="Rectangle 54"/>
            <p:cNvSpPr/>
            <p:nvPr/>
          </p:nvSpPr>
          <p:spPr>
            <a:xfrm rot="21239690">
              <a:off x="170425" y="1322972"/>
              <a:ext cx="2373860" cy="1703386"/>
            </a:xfrm>
            <a:prstGeom prst="rect">
              <a:avLst/>
            </a:prstGeom>
          </p:spPr>
          <p:txBody>
            <a:bodyPr wrap="square" lIns="91230" tIns="45616" rIns="91230" bIns="45616">
              <a:spAutoFit/>
            </a:bodyPr>
            <a:lstStyle/>
            <a:p>
              <a:pPr defTabSz="684218"/>
              <a:r>
                <a:rPr lang="en-US" sz="1125" b="1" dirty="0">
                  <a:solidFill>
                    <a:srgbClr val="000000"/>
                  </a:solidFill>
                  <a:latin typeface="Times New Roman" pitchFamily="18" charset="0"/>
                  <a:cs typeface="Times New Roman" pitchFamily="18" charset="0"/>
                </a:rPr>
                <a:t>Microsoft warns of phone-call security scam targeting PC users</a:t>
              </a:r>
            </a:p>
            <a:p>
              <a:pPr defTabSz="684218"/>
              <a:r>
                <a:rPr lang="en-US" sz="798" dirty="0">
                  <a:solidFill>
                    <a:srgbClr val="000000"/>
                  </a:solidFill>
                  <a:latin typeface="Times New Roman" pitchFamily="18" charset="0"/>
                  <a:cs typeface="Times New Roman" pitchFamily="18" charset="0"/>
                </a:rPr>
                <a:t>By Nathan Olivarez-Giles, June 17, 2011</a:t>
              </a:r>
            </a:p>
            <a:p>
              <a:pPr defTabSz="684218"/>
              <a:endParaRPr lang="en-US" sz="1098" dirty="0">
                <a:solidFill>
                  <a:srgbClr val="000000"/>
                </a:solidFill>
                <a:latin typeface="Times New Roman" pitchFamily="18" charset="0"/>
                <a:cs typeface="Times New Roman" pitchFamily="18" charset="0"/>
              </a:endParaRPr>
            </a:p>
            <a:p>
              <a:pPr defTabSz="684218"/>
              <a:r>
                <a:rPr lang="en-US" sz="1050" dirty="0">
                  <a:solidFill>
                    <a:srgbClr val="000000"/>
                  </a:solidFill>
                  <a:latin typeface="Times New Roman" pitchFamily="18" charset="0"/>
                  <a:cs typeface="Times New Roman" pitchFamily="18" charset="0"/>
                </a:rPr>
                <a:t>Microsoft is warning its customers of a new scam that employs "criminals posing as computer security engineers and calling people at home to tell them they are at risk of a computer security threat."</a:t>
              </a:r>
              <a:endParaRPr lang="en-US" sz="1050" dirty="0">
                <a:solidFill>
                  <a:srgbClr val="FFFFFF"/>
                </a:solidFill>
                <a:latin typeface="Times New Roman" pitchFamily="18" charset="0"/>
                <a:cs typeface="Times New Roman" pitchFamily="18" charset="0"/>
              </a:endParaRPr>
            </a:p>
          </p:txBody>
        </p:sp>
        <p:pic>
          <p:nvPicPr>
            <p:cNvPr id="56" name="Picture 4" descr="File:Los Angeles Times.sv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240000">
              <a:off x="168012" y="1097294"/>
              <a:ext cx="1828800" cy="233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Group 92"/>
          <p:cNvGrpSpPr/>
          <p:nvPr/>
        </p:nvGrpSpPr>
        <p:grpSpPr>
          <a:xfrm rot="21373254">
            <a:off x="2423585" y="3068456"/>
            <a:ext cx="2501731" cy="4967192"/>
            <a:chOff x="2214270" y="2277259"/>
            <a:chExt cx="2946494" cy="5850269"/>
          </a:xfrm>
        </p:grpSpPr>
        <p:pic>
          <p:nvPicPr>
            <p:cNvPr id="94" name="Picture 2" descr="\\eventsql\dvd\Online_ART\DVD_ART36\Artwork_Imagery\Icons - Illustrations\Newspaper headlines quotes\Istock 5254152 - Torn paper newspaper news headlines quotes 1.png"/>
            <p:cNvPicPr>
              <a:picLocks noChangeAspect="1" noChangeArrowheads="1"/>
            </p:cNvPicPr>
            <p:nvPr/>
          </p:nvPicPr>
          <p:blipFill rotWithShape="1">
            <a:blip r:embed="rId3" cstate="print"/>
            <a:srcRect l="4016" t="-1322" r="15041" b="1322"/>
            <a:stretch/>
          </p:blipFill>
          <p:spPr bwMode="auto">
            <a:xfrm flipH="1">
              <a:off x="2214270" y="2277259"/>
              <a:ext cx="2946494" cy="4224165"/>
            </a:xfrm>
            <a:prstGeom prst="rect">
              <a:avLst/>
            </a:prstGeom>
            <a:noFill/>
            <a:effectLst>
              <a:outerShdw blurRad="63500" sx="101000" sy="101000" algn="ctr" rotWithShape="0">
                <a:prstClr val="black">
                  <a:alpha val="40000"/>
                </a:prstClr>
              </a:outerShdw>
            </a:effectLst>
          </p:spPr>
        </p:pic>
        <p:sp>
          <p:nvSpPr>
            <p:cNvPr id="95" name="Rectangle 94"/>
            <p:cNvSpPr/>
            <p:nvPr/>
          </p:nvSpPr>
          <p:spPr>
            <a:xfrm>
              <a:off x="2513669" y="3344292"/>
              <a:ext cx="2539604" cy="4783236"/>
            </a:xfrm>
            <a:prstGeom prst="rect">
              <a:avLst/>
            </a:prstGeom>
          </p:spPr>
          <p:txBody>
            <a:bodyPr wrap="square" lIns="91230" tIns="45616" rIns="91230" bIns="45616">
              <a:spAutoFit/>
            </a:bodyPr>
            <a:lstStyle/>
            <a:p>
              <a:pPr defTabSz="684218"/>
              <a:r>
                <a:rPr lang="en-US" sz="1125" b="1" dirty="0">
                  <a:solidFill>
                    <a:srgbClr val="000000"/>
                  </a:solidFill>
                  <a:latin typeface="Helvetica" pitchFamily="34" charset="0"/>
                </a:rPr>
                <a:t>Microsoft Exposes Scope </a:t>
              </a:r>
              <a:br>
                <a:rPr lang="en-US" sz="1125" b="1" dirty="0">
                  <a:solidFill>
                    <a:srgbClr val="000000"/>
                  </a:solidFill>
                  <a:latin typeface="Helvetica" pitchFamily="34" charset="0"/>
                </a:rPr>
              </a:br>
              <a:r>
                <a:rPr lang="en-US" sz="1125" b="1" dirty="0">
                  <a:solidFill>
                    <a:srgbClr val="000000"/>
                  </a:solidFill>
                  <a:latin typeface="Helvetica" pitchFamily="34" charset="0"/>
                </a:rPr>
                <a:t>of Botnet Threat</a:t>
              </a:r>
            </a:p>
            <a:p>
              <a:pPr defTabSz="684218"/>
              <a:r>
                <a:rPr lang="en-US" sz="798" dirty="0">
                  <a:solidFill>
                    <a:srgbClr val="000000"/>
                  </a:solidFill>
                  <a:latin typeface="Helvetica" pitchFamily="34" charset="0"/>
                </a:rPr>
                <a:t>By Tony Bradley, </a:t>
              </a:r>
              <a:r>
                <a:rPr lang="de-DE" sz="798" dirty="0">
                  <a:solidFill>
                    <a:srgbClr val="000000"/>
                  </a:solidFill>
                  <a:latin typeface="Helvetica" pitchFamily="34" charset="0"/>
                </a:rPr>
                <a:t>October 15, 2010</a:t>
              </a:r>
            </a:p>
            <a:p>
              <a:pPr defTabSz="684218"/>
              <a:endParaRPr lang="en-US" sz="1397" b="1" dirty="0">
                <a:solidFill>
                  <a:srgbClr val="000000"/>
                </a:solidFill>
                <a:latin typeface="Helvetica" pitchFamily="34" charset="0"/>
              </a:endParaRPr>
            </a:p>
            <a:p>
              <a:pPr defTabSz="684218"/>
              <a:r>
                <a:rPr lang="en-US" sz="1050" dirty="0">
                  <a:solidFill>
                    <a:srgbClr val="000000"/>
                  </a:solidFill>
                  <a:latin typeface="Helvetica" pitchFamily="34" charset="0"/>
                </a:rPr>
                <a:t>Microsoft's latest Security Intelligence Report focuses on the expanding threat posed by bots and botnets. </a:t>
              </a:r>
            </a:p>
            <a:p>
              <a:pPr defTabSz="684218"/>
              <a:endParaRPr lang="en-US" sz="1050" dirty="0">
                <a:solidFill>
                  <a:srgbClr val="000000"/>
                </a:solidFill>
                <a:latin typeface="Helvetica" pitchFamily="34" charset="0"/>
              </a:endParaRPr>
            </a:p>
            <a:p>
              <a:pPr defTabSz="684218"/>
              <a:r>
                <a:rPr lang="en-US" sz="1050" dirty="0">
                  <a:solidFill>
                    <a:srgbClr val="000000"/>
                  </a:solidFill>
                  <a:latin typeface="Helvetica" pitchFamily="34" charset="0"/>
                </a:rPr>
                <a:t>Microsoft this week unveiled the ninth volume of its Security Intelligence Report (SIR). The semi-annual assessment of the state of computer and Internet security and overview of the threat landscape generally yields some valuable information. This particular edition of the Security Intelligence Report focuses its attention on the threat posed by botnets. </a:t>
              </a:r>
            </a:p>
            <a:p>
              <a:pPr defTabSz="684218"/>
              <a:r>
                <a:rPr lang="en-US" sz="1050" dirty="0">
                  <a:solidFill>
                    <a:srgbClr val="000000"/>
                  </a:solidFill>
                  <a:latin typeface="Helvetica" pitchFamily="34" charset="0"/>
                </a:rPr>
                <a:t/>
              </a:r>
              <a:br>
                <a:rPr lang="en-US" sz="1050" dirty="0">
                  <a:solidFill>
                    <a:srgbClr val="000000"/>
                  </a:solidFill>
                  <a:latin typeface="Helvetica" pitchFamily="34" charset="0"/>
                </a:rPr>
              </a:br>
              <a:endParaRPr lang="en-US" sz="1050" dirty="0">
                <a:solidFill>
                  <a:srgbClr val="000000"/>
                </a:solidFill>
                <a:latin typeface="Helvetica" pitchFamily="34" charset="0"/>
              </a:endParaRPr>
            </a:p>
            <a:p>
              <a:pPr defTabSz="684218"/>
              <a:endParaRPr lang="en-US" sz="1397" b="1" dirty="0">
                <a:solidFill>
                  <a:srgbClr val="000000"/>
                </a:solidFill>
                <a:latin typeface="Helvetica" pitchFamily="34" charset="0"/>
              </a:endParaRPr>
            </a:p>
          </p:txBody>
        </p:sp>
        <p:pic>
          <p:nvPicPr>
            <p:cNvPr id="96" name="Picture 8" descr="File:PC World logo.sv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16736" y="3067828"/>
              <a:ext cx="109728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a:off x="188481" y="3516900"/>
            <a:ext cx="2304371" cy="2936436"/>
            <a:chOff x="-364786" y="3440486"/>
            <a:chExt cx="3437871" cy="4381985"/>
          </a:xfrm>
        </p:grpSpPr>
        <p:pic>
          <p:nvPicPr>
            <p:cNvPr id="86" name="Picture 2" descr="\\eventsql\dvd\Online_ART\DVD_ART36\Artwork_Imagery\Icons - Illustrations\Newspaper headlines quotes\Istock 5254152 - Torn paper newspaper news headlines quotes 1.png"/>
            <p:cNvPicPr>
              <a:picLocks noChangeAspect="1" noChangeArrowheads="1"/>
            </p:cNvPicPr>
            <p:nvPr/>
          </p:nvPicPr>
          <p:blipFill rotWithShape="1">
            <a:blip r:embed="rId3" cstate="print"/>
            <a:srcRect r="42181"/>
            <a:stretch/>
          </p:blipFill>
          <p:spPr bwMode="auto">
            <a:xfrm rot="457616">
              <a:off x="-364786" y="3440486"/>
              <a:ext cx="3437871" cy="4381985"/>
            </a:xfrm>
            <a:prstGeom prst="rect">
              <a:avLst/>
            </a:prstGeom>
            <a:noFill/>
            <a:effectLst>
              <a:outerShdw blurRad="63500" sx="101000" sy="101000" algn="ctr" rotWithShape="0">
                <a:prstClr val="black">
                  <a:alpha val="40000"/>
                </a:prstClr>
              </a:outerShdw>
            </a:effectLst>
          </p:spPr>
        </p:pic>
        <p:sp>
          <p:nvSpPr>
            <p:cNvPr id="87" name="TextBox 86"/>
            <p:cNvSpPr txBox="1"/>
            <p:nvPr/>
          </p:nvSpPr>
          <p:spPr>
            <a:xfrm rot="457616">
              <a:off x="-38165" y="4451358"/>
              <a:ext cx="3037515" cy="3046782"/>
            </a:xfrm>
            <a:prstGeom prst="rect">
              <a:avLst/>
            </a:prstGeom>
            <a:noFill/>
          </p:spPr>
          <p:txBody>
            <a:bodyPr wrap="square" lIns="91230" tIns="45616" rIns="91230" bIns="45616" rtlCol="0">
              <a:spAutoFit/>
            </a:bodyPr>
            <a:lstStyle/>
            <a:p>
              <a:pPr defTabSz="684218"/>
              <a:r>
                <a:rPr lang="en-US" sz="1125" b="1" dirty="0">
                  <a:solidFill>
                    <a:srgbClr val="000000"/>
                  </a:solidFill>
                  <a:latin typeface="Arial" pitchFamily="34" charset="0"/>
                  <a:cs typeface="Arial" pitchFamily="34" charset="0"/>
                </a:rPr>
                <a:t>RSA warns </a:t>
              </a:r>
              <a:r>
                <a:rPr lang="en-US" sz="1125" b="1" dirty="0" err="1">
                  <a:solidFill>
                    <a:srgbClr val="000000"/>
                  </a:solidFill>
                  <a:latin typeface="Arial" pitchFamily="34" charset="0"/>
                  <a:cs typeface="Arial" pitchFamily="34" charset="0"/>
                </a:rPr>
                <a:t>SecurID</a:t>
              </a:r>
              <a:r>
                <a:rPr lang="en-US" sz="1125" b="1" dirty="0">
                  <a:solidFill>
                    <a:srgbClr val="000000"/>
                  </a:solidFill>
                  <a:latin typeface="Arial" pitchFamily="34" charset="0"/>
                  <a:cs typeface="Arial" pitchFamily="34" charset="0"/>
                </a:rPr>
                <a:t> customers after company is hacked</a:t>
              </a:r>
            </a:p>
            <a:p>
              <a:pPr defTabSz="684218"/>
              <a:r>
                <a:rPr lang="en-US" sz="798" dirty="0">
                  <a:solidFill>
                    <a:srgbClr val="000000"/>
                  </a:solidFill>
                  <a:latin typeface="Arial" pitchFamily="34" charset="0"/>
                  <a:cs typeface="Arial" pitchFamily="34" charset="0"/>
                </a:rPr>
                <a:t>By Robert McMillan, March 17, 2011</a:t>
              </a:r>
              <a:endParaRPr lang="en-US" sz="1098" dirty="0">
                <a:solidFill>
                  <a:srgbClr val="000000"/>
                </a:solidFill>
                <a:latin typeface="Arial" pitchFamily="34" charset="0"/>
                <a:cs typeface="Arial" pitchFamily="34" charset="0"/>
              </a:endParaRPr>
            </a:p>
            <a:p>
              <a:pPr defTabSz="684218"/>
              <a:endParaRPr lang="en-US" sz="1098" dirty="0">
                <a:solidFill>
                  <a:srgbClr val="000000"/>
                </a:solidFill>
                <a:latin typeface="Arial" pitchFamily="34" charset="0"/>
                <a:cs typeface="Arial" pitchFamily="34" charset="0"/>
              </a:endParaRPr>
            </a:p>
            <a:p>
              <a:pPr defTabSz="684218"/>
              <a:r>
                <a:rPr lang="en-US" sz="1050" b="1" dirty="0">
                  <a:solidFill>
                    <a:srgbClr val="000000"/>
                  </a:solidFill>
                  <a:latin typeface="Arial" pitchFamily="34" charset="0"/>
                  <a:cs typeface="Arial" pitchFamily="34" charset="0"/>
                </a:rPr>
                <a:t>EMC's RSA </a:t>
              </a:r>
              <a:r>
                <a:rPr lang="en-US" sz="1050" dirty="0">
                  <a:solidFill>
                    <a:srgbClr val="000000"/>
                  </a:solidFill>
                  <a:latin typeface="Arial" pitchFamily="34" charset="0"/>
                  <a:cs typeface="Arial" pitchFamily="34" charset="0"/>
                </a:rPr>
                <a:t>Security division says the security of the company's two-factor </a:t>
              </a:r>
              <a:r>
                <a:rPr lang="en-US" sz="1050" dirty="0" err="1">
                  <a:solidFill>
                    <a:srgbClr val="000000"/>
                  </a:solidFill>
                  <a:latin typeface="Arial" pitchFamily="34" charset="0"/>
                  <a:cs typeface="Arial" pitchFamily="34" charset="0"/>
                </a:rPr>
                <a:t>SecurID</a:t>
              </a:r>
              <a:r>
                <a:rPr lang="en-US" sz="1050" dirty="0">
                  <a:solidFill>
                    <a:srgbClr val="000000"/>
                  </a:solidFill>
                  <a:latin typeface="Arial" pitchFamily="34" charset="0"/>
                  <a:cs typeface="Arial" pitchFamily="34" charset="0"/>
                </a:rPr>
                <a:t> tokens could be at risk following a sophisticated cyber-attack on the company.</a:t>
              </a:r>
            </a:p>
            <a:p>
              <a:pPr defTabSz="684218"/>
              <a:endParaRPr lang="en-US" sz="1098" dirty="0">
                <a:solidFill>
                  <a:srgbClr val="000000"/>
                </a:solidFill>
                <a:latin typeface="Arial" pitchFamily="34" charset="0"/>
                <a:cs typeface="Arial" pitchFamily="34" charset="0"/>
              </a:endParaRPr>
            </a:p>
          </p:txBody>
        </p:sp>
        <p:pic>
          <p:nvPicPr>
            <p:cNvPr id="88" name="Picture 3" descr="C:\Users\evahui.REDMOND\Pictures\computerworld.PNG">
              <a:hlinkClick r:id="rId17"/>
            </p:cNvPr>
            <p:cNvPicPr>
              <a:picLocks noChangeAspect="1" noChangeArrowheads="1"/>
            </p:cNvPicPr>
            <p:nvPr/>
          </p:nvPicPr>
          <p:blipFill rotWithShape="1">
            <a:blip r:embed="rId18" cstate="screen">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p:blipFill>
          <p:spPr bwMode="auto">
            <a:xfrm rot="457616">
              <a:off x="263536" y="4084884"/>
              <a:ext cx="2181225" cy="410317"/>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itle 1"/>
          <p:cNvSpPr>
            <a:spLocks noGrp="1"/>
          </p:cNvSpPr>
          <p:nvPr>
            <p:ph type="title"/>
          </p:nvPr>
        </p:nvSpPr>
        <p:spPr>
          <a:xfrm>
            <a:off x="4499992" y="0"/>
            <a:ext cx="4644008" cy="1143000"/>
          </a:xfrm>
        </p:spPr>
        <p:txBody>
          <a:bodyPr/>
          <a:lstStyle/>
          <a:p>
            <a:pPr algn="ctr"/>
            <a:r>
              <a:rPr lang="en-GB" dirty="0" smtClean="0"/>
              <a:t>In the News</a:t>
            </a:r>
            <a:endParaRPr lang="en-GB" dirty="0"/>
          </a:p>
        </p:txBody>
      </p:sp>
    </p:spTree>
    <p:extLst>
      <p:ext uri="{BB962C8B-B14F-4D97-AF65-F5344CB8AC3E}">
        <p14:creationId xmlns:p14="http://schemas.microsoft.com/office/powerpoint/2010/main" val="4176087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anim calcmode="lin" valueType="num">
                                      <p:cBhvr>
                                        <p:cTn id="8" dur="500" fill="hold"/>
                                        <p:tgtEl>
                                          <p:spTgt spid="93"/>
                                        </p:tgtEl>
                                        <p:attrNameLst>
                                          <p:attrName>ppt_x</p:attrName>
                                        </p:attrNameLst>
                                      </p:cBhvr>
                                      <p:tavLst>
                                        <p:tav tm="0">
                                          <p:val>
                                            <p:strVal val="#ppt_x"/>
                                          </p:val>
                                        </p:tav>
                                        <p:tav tm="100000">
                                          <p:val>
                                            <p:strVal val="#ppt_x"/>
                                          </p:val>
                                        </p:tav>
                                      </p:tavLst>
                                    </p:anim>
                                    <p:anim calcmode="lin" valueType="num">
                                      <p:cBhvr>
                                        <p:cTn id="9" dur="5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anim calcmode="lin" valueType="num">
                                      <p:cBhvr>
                                        <p:cTn id="20" dur="500" fill="hold"/>
                                        <p:tgtEl>
                                          <p:spTgt spid="77"/>
                                        </p:tgtEl>
                                        <p:attrNameLst>
                                          <p:attrName>ppt_x</p:attrName>
                                        </p:attrNameLst>
                                      </p:cBhvr>
                                      <p:tavLst>
                                        <p:tav tm="0">
                                          <p:val>
                                            <p:strVal val="#ppt_x"/>
                                          </p:val>
                                        </p:tav>
                                        <p:tav tm="100000">
                                          <p:val>
                                            <p:strVal val="#ppt_x"/>
                                          </p:val>
                                        </p:tav>
                                      </p:tavLst>
                                    </p:anim>
                                    <p:anim calcmode="lin" valueType="num">
                                      <p:cBhvr>
                                        <p:cTn id="21" dur="500" fill="hold"/>
                                        <p:tgtEl>
                                          <p:spTgt spid="7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anim calcmode="lin" valueType="num">
                                      <p:cBhvr>
                                        <p:cTn id="32" dur="500" fill="hold"/>
                                        <p:tgtEl>
                                          <p:spTgt spid="2054"/>
                                        </p:tgtEl>
                                        <p:attrNameLst>
                                          <p:attrName>ppt_x</p:attrName>
                                        </p:attrNameLst>
                                      </p:cBhvr>
                                      <p:tavLst>
                                        <p:tav tm="0">
                                          <p:val>
                                            <p:strVal val="#ppt_x"/>
                                          </p:val>
                                        </p:tav>
                                        <p:tav tm="100000">
                                          <p:val>
                                            <p:strVal val="#ppt_x"/>
                                          </p:val>
                                        </p:tav>
                                      </p:tavLst>
                                    </p:anim>
                                    <p:anim calcmode="lin" valueType="num">
                                      <p:cBhvr>
                                        <p:cTn id="33" dur="500" fill="hold"/>
                                        <p:tgtEl>
                                          <p:spTgt spid="205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strVal val="#ppt_x"/>
                                          </p:val>
                                        </p:tav>
                                        <p:tav tm="100000">
                                          <p:val>
                                            <p:strVal val="#ppt_x"/>
                                          </p:val>
                                        </p:tav>
                                      </p:tavLst>
                                    </p:anim>
                                    <p:anim calcmode="lin" valueType="num">
                                      <p:cBhvr>
                                        <p:cTn id="39" dur="500" fill="hold"/>
                                        <p:tgtEl>
                                          <p:spTgt spid="8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strVal val="#ppt_x"/>
                                          </p:val>
                                        </p:tav>
                                        <p:tav tm="100000">
                                          <p:val>
                                            <p:strVal val="#ppt_x"/>
                                          </p:val>
                                        </p:tav>
                                      </p:tavLst>
                                    </p:anim>
                                    <p:anim calcmode="lin" valueType="num">
                                      <p:cBhvr>
                                        <p:cTn id="45" dur="500" fill="hold"/>
                                        <p:tgtEl>
                                          <p:spTgt spid="5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anim calcmode="lin" valueType="num">
                                      <p:cBhvr>
                                        <p:cTn id="50" dur="500" fill="hold"/>
                                        <p:tgtEl>
                                          <p:spTgt spid="2055"/>
                                        </p:tgtEl>
                                        <p:attrNameLst>
                                          <p:attrName>ppt_x</p:attrName>
                                        </p:attrNameLst>
                                      </p:cBhvr>
                                      <p:tavLst>
                                        <p:tav tm="0">
                                          <p:val>
                                            <p:strVal val="#ppt_x"/>
                                          </p:val>
                                        </p:tav>
                                        <p:tav tm="100000">
                                          <p:val>
                                            <p:strVal val="#ppt_x"/>
                                          </p:val>
                                        </p:tav>
                                      </p:tavLst>
                                    </p:anim>
                                    <p:anim calcmode="lin" valueType="num">
                                      <p:cBhvr>
                                        <p:cTn id="51" dur="500" fill="hold"/>
                                        <p:tgtEl>
                                          <p:spTgt spid="20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TotalTime>
  <Words>8435</Words>
  <Application>Microsoft Office PowerPoint</Application>
  <PresentationFormat>On-screen Show (4:3)</PresentationFormat>
  <Paragraphs>820</Paragraphs>
  <Slides>71</Slides>
  <Notes>58</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Arial</vt:lpstr>
      <vt:lpstr>Calibri</vt:lpstr>
      <vt:lpstr>Georgia</vt:lpstr>
      <vt:lpstr>Helvetica</vt:lpstr>
      <vt:lpstr>Segoe UI</vt:lpstr>
      <vt:lpstr>Segoe UI Light</vt:lpstr>
      <vt:lpstr>Times New Roman</vt:lpstr>
      <vt:lpstr>Wingdings</vt:lpstr>
      <vt:lpstr>Standardformgivning</vt:lpstr>
      <vt:lpstr>Office Theme</vt:lpstr>
      <vt:lpstr>Myth Busting  Data Security &amp; Cloud</vt:lpstr>
      <vt:lpstr>Nigel Gibbons</vt:lpstr>
      <vt:lpstr>Overview</vt:lpstr>
      <vt:lpstr>NRG ‘PB’ Curve</vt:lpstr>
      <vt:lpstr>PowerPoint Presentation</vt:lpstr>
      <vt:lpstr>Structure</vt:lpstr>
      <vt:lpstr>How Secure is Cloud Computing?</vt:lpstr>
      <vt:lpstr>PowerPoint Presentation</vt:lpstr>
      <vt:lpstr>In the News</vt:lpstr>
      <vt:lpstr>IDC Survey</vt:lpstr>
      <vt:lpstr>Security or insecure!</vt:lpstr>
      <vt:lpstr>The Mobile Effect</vt:lpstr>
      <vt:lpstr>Security</vt:lpstr>
      <vt:lpstr>NIST (The National Institute of Standards and Technology)</vt:lpstr>
      <vt:lpstr>Myth #1:  Security Problem</vt:lpstr>
      <vt:lpstr>PowerPoint Presentation</vt:lpstr>
      <vt:lpstr>PowerPoint Presentation</vt:lpstr>
      <vt:lpstr>References</vt:lpstr>
      <vt:lpstr>Perceptions</vt:lpstr>
      <vt:lpstr>Shared Technology Vulnerabilities</vt:lpstr>
      <vt:lpstr>Insufficient due diligence</vt:lpstr>
      <vt:lpstr>Myth #2:  Technology Problem</vt:lpstr>
      <vt:lpstr>New IT generation new skills</vt:lpstr>
      <vt:lpstr>Opportunity Knocks</vt:lpstr>
      <vt:lpstr>Abuse of Cloud Services</vt:lpstr>
      <vt:lpstr>Malicious Insiders</vt:lpstr>
      <vt:lpstr>CERN defines an insider threat as:</vt:lpstr>
      <vt:lpstr>Denial of Service</vt:lpstr>
      <vt:lpstr>DOS Facts</vt:lpstr>
      <vt:lpstr>Insecure Interfaces &amp; APIs</vt:lpstr>
      <vt:lpstr>Account or Service Traffic Hijacking</vt:lpstr>
      <vt:lpstr>Data Loss</vt:lpstr>
      <vt:lpstr>Data Breaches</vt:lpstr>
      <vt:lpstr>Myth #4:  Data Security</vt:lpstr>
      <vt:lpstr>Data Ownership does not transfer</vt:lpstr>
      <vt:lpstr>Cloud is a State of ‘Persistent Jeopardy’</vt:lpstr>
      <vt:lpstr>Advanced Persistent Threats </vt:lpstr>
      <vt:lpstr>PowerPoint Presentation</vt:lpstr>
      <vt:lpstr>PowerPoint Presentation</vt:lpstr>
      <vt:lpstr>Myth #7:  Non-Compliance</vt:lpstr>
      <vt:lpstr>Compare Security &amp; Compliance</vt:lpstr>
      <vt:lpstr>Cloud is not inherently Secure</vt:lpstr>
      <vt:lpstr>Part 3 …. After</vt:lpstr>
      <vt:lpstr>Stephen McGibbon</vt:lpstr>
      <vt:lpstr>Real World Scenarios</vt:lpstr>
      <vt:lpstr>Cloud All in!</vt:lpstr>
      <vt:lpstr>PowerPoint Presentation</vt:lpstr>
      <vt:lpstr>PowerPoint Presentation</vt:lpstr>
      <vt:lpstr>Lock-in Detailed</vt:lpstr>
      <vt:lpstr>Interoperability</vt:lpstr>
      <vt:lpstr>Cloud Maturity</vt:lpstr>
      <vt:lpstr>Best Options</vt:lpstr>
      <vt:lpstr>PowerPoint Presentation</vt:lpstr>
      <vt:lpstr>Data Security</vt:lpstr>
      <vt:lpstr>Authentication</vt:lpstr>
      <vt:lpstr>Compliance: Data Loss Prevention (DLP)</vt:lpstr>
      <vt:lpstr>Real World Scenarios</vt:lpstr>
      <vt:lpstr>Ignorance</vt:lpstr>
      <vt:lpstr>PowerPoint Presentation</vt:lpstr>
      <vt:lpstr>Vendor Maturity</vt:lpstr>
      <vt:lpstr>Vendor Maturity</vt:lpstr>
      <vt:lpstr>Vendor Maturity</vt:lpstr>
      <vt:lpstr>Trust is King</vt:lpstr>
      <vt:lpstr>Why get independently verified?</vt:lpstr>
      <vt:lpstr>Security On Ramp</vt:lpstr>
      <vt:lpstr>Microsoft Security Assessment  Toolkit</vt:lpstr>
      <vt:lpstr>Cloud Security Alliance (CSA)</vt:lpstr>
      <vt:lpstr>PowerPoint Presentation</vt:lpstr>
      <vt:lpstr>PowerPoint Presentation</vt:lpstr>
      <vt:lpstr>IAMCP Vision and Mission - PACE</vt:lpstr>
      <vt:lpstr>PowerPoint Presentation</vt:lpstr>
    </vt:vector>
  </TitlesOfParts>
  <Company>IDE Nätverkskonsulterna 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IAMCP Leadersip Series - Myth Busting Data Security &amp; Cloud</dc:title>
  <dc:creator>nigel.gibbons@unitech.net</dc:creator>
  <cp:lastModifiedBy>Nigel Gibbons</cp:lastModifiedBy>
  <cp:revision>440</cp:revision>
  <dcterms:created xsi:type="dcterms:W3CDTF">2005-01-29T22:01:56Z</dcterms:created>
  <dcterms:modified xsi:type="dcterms:W3CDTF">2013-03-25T12:25:21Z</dcterms:modified>
</cp:coreProperties>
</file>