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7" r:id="rId2"/>
    <p:sldMasterId id="2147483820" r:id="rId3"/>
  </p:sldMasterIdLst>
  <p:notesMasterIdLst>
    <p:notesMasterId r:id="rId42"/>
  </p:notesMasterIdLst>
  <p:sldIdLst>
    <p:sldId id="257" r:id="rId4"/>
    <p:sldId id="294" r:id="rId5"/>
    <p:sldId id="295" r:id="rId6"/>
    <p:sldId id="296" r:id="rId7"/>
    <p:sldId id="316" r:id="rId8"/>
    <p:sldId id="317" r:id="rId9"/>
    <p:sldId id="319" r:id="rId10"/>
    <p:sldId id="308" r:id="rId11"/>
    <p:sldId id="309" r:id="rId12"/>
    <p:sldId id="334" r:id="rId13"/>
    <p:sldId id="320" r:id="rId14"/>
    <p:sldId id="323" r:id="rId15"/>
    <p:sldId id="315" r:id="rId16"/>
    <p:sldId id="300" r:id="rId17"/>
    <p:sldId id="297" r:id="rId18"/>
    <p:sldId id="298" r:id="rId19"/>
    <p:sldId id="299" r:id="rId20"/>
    <p:sldId id="335" r:id="rId21"/>
    <p:sldId id="301" r:id="rId22"/>
    <p:sldId id="302" r:id="rId23"/>
    <p:sldId id="303" r:id="rId24"/>
    <p:sldId id="321" r:id="rId25"/>
    <p:sldId id="327" r:id="rId26"/>
    <p:sldId id="324" r:id="rId27"/>
    <p:sldId id="328" r:id="rId28"/>
    <p:sldId id="325" r:id="rId29"/>
    <p:sldId id="322" r:id="rId30"/>
    <p:sldId id="336" r:id="rId31"/>
    <p:sldId id="304" r:id="rId32"/>
    <p:sldId id="305" r:id="rId33"/>
    <p:sldId id="306" r:id="rId34"/>
    <p:sldId id="307" r:id="rId35"/>
    <p:sldId id="290" r:id="rId36"/>
    <p:sldId id="318" r:id="rId37"/>
    <p:sldId id="289" r:id="rId38"/>
    <p:sldId id="331" r:id="rId39"/>
    <p:sldId id="332" r:id="rId40"/>
    <p:sldId id="333" r:id="rId4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90C5C803-D4F0-4418-9778-B43C52976C8D}">
          <p14:sldIdLst>
            <p14:sldId id="257"/>
          </p14:sldIdLst>
        </p14:section>
        <p14:section name="NRG Preamble" id="{E794E713-316D-4B56-8E0F-01BF0B8E4FEF}">
          <p14:sldIdLst>
            <p14:sldId id="294"/>
            <p14:sldId id="295"/>
            <p14:sldId id="296"/>
            <p14:sldId id="316"/>
            <p14:sldId id="317"/>
            <p14:sldId id="319"/>
          </p14:sldIdLst>
        </p14:section>
        <p14:section name="The Landscape" id="{A26F4571-C489-4C67-BAD2-E1F2FA03FFA0}">
          <p14:sldIdLst>
            <p14:sldId id="308"/>
            <p14:sldId id="309"/>
            <p14:sldId id="334"/>
          </p14:sldIdLst>
        </p14:section>
        <p14:section name="Communication" id="{64F24079-3F94-456E-93D1-FDD1549ABB78}">
          <p14:sldIdLst>
            <p14:sldId id="320"/>
            <p14:sldId id="323"/>
          </p14:sldIdLst>
        </p14:section>
        <p14:section name="Interoperability" id="{0D627D63-BB3D-4D6D-8FA1-8D29A40CF73B}">
          <p14:sldIdLst>
            <p14:sldId id="315"/>
            <p14:sldId id="300"/>
            <p14:sldId id="297"/>
            <p14:sldId id="298"/>
            <p14:sldId id="299"/>
            <p14:sldId id="335"/>
            <p14:sldId id="301"/>
            <p14:sldId id="302"/>
            <p14:sldId id="303"/>
          </p14:sldIdLst>
        </p14:section>
        <p14:section name="The Realities of 'Gift Economics'" id="{235E6295-656A-43DE-B9C5-C8119A67DAC4}">
          <p14:sldIdLst>
            <p14:sldId id="321"/>
            <p14:sldId id="327"/>
            <p14:sldId id="324"/>
            <p14:sldId id="328"/>
            <p14:sldId id="325"/>
          </p14:sldIdLst>
        </p14:section>
        <p14:section name="Policies Place" id="{6740C4F6-756B-48D5-89FC-542BC57FFD19}">
          <p14:sldIdLst>
            <p14:sldId id="322"/>
            <p14:sldId id="336"/>
          </p14:sldIdLst>
        </p14:section>
        <p14:section name="Audience" id="{CAFA2D67-D256-493A-B6F0-4B37434CA910}">
          <p14:sldIdLst>
            <p14:sldId id="304"/>
            <p14:sldId id="305"/>
            <p14:sldId id="306"/>
            <p14:sldId id="307"/>
          </p14:sldIdLst>
        </p14:section>
        <p14:section name="IAMCP Closing Slides" id="{223EE913-2E31-4C2D-9352-2463D3FB43EC}">
          <p14:sldIdLst>
            <p14:sldId id="290"/>
            <p14:sldId id="318"/>
            <p14:sldId id="289"/>
            <p14:sldId id="331"/>
            <p14:sldId id="332"/>
            <p14:sldId id="33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6989" autoAdjust="0"/>
  </p:normalViewPr>
  <p:slideViewPr>
    <p:cSldViewPr>
      <p:cViewPr>
        <p:scale>
          <a:sx n="70" d="100"/>
          <a:sy n="70" d="100"/>
        </p:scale>
        <p:origin x="-6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C115F6-53BA-481C-B9E9-5079B546DF6F}" type="doc">
      <dgm:prSet loTypeId="urn:microsoft.com/office/officeart/2005/8/layout/cycle2" loCatId="cycle" qsTypeId="urn:microsoft.com/office/officeart/2009/2/quickstyle/3d8" qsCatId="3D" csTypeId="urn:microsoft.com/office/officeart/2005/8/colors/accent2_5" csCatId="accent2"/>
      <dgm:spPr/>
      <dgm:t>
        <a:bodyPr/>
        <a:lstStyle/>
        <a:p>
          <a:endParaRPr lang="en-GB"/>
        </a:p>
      </dgm:t>
    </dgm:pt>
    <dgm:pt modelId="{298C23B2-1596-4B51-BCA9-99C47AEF4720}">
      <dgm:prSet/>
      <dgm:spPr/>
      <dgm:t>
        <a:bodyPr/>
        <a:lstStyle/>
        <a:p>
          <a:pPr rtl="0"/>
          <a:r>
            <a:rPr lang="en-GB" smtClean="0"/>
            <a:t>Open Source</a:t>
          </a:r>
          <a:endParaRPr lang="en-GB"/>
        </a:p>
      </dgm:t>
    </dgm:pt>
    <dgm:pt modelId="{DA958994-7267-4F86-860E-3FF6BEA33E41}" type="parTrans" cxnId="{820994C3-A7F3-4EFC-A9FD-68F1A53329A1}">
      <dgm:prSet/>
      <dgm:spPr/>
      <dgm:t>
        <a:bodyPr/>
        <a:lstStyle/>
        <a:p>
          <a:endParaRPr lang="en-GB"/>
        </a:p>
      </dgm:t>
    </dgm:pt>
    <dgm:pt modelId="{4506294A-0368-4035-A5AC-0C56912110C3}" type="sibTrans" cxnId="{820994C3-A7F3-4EFC-A9FD-68F1A53329A1}">
      <dgm:prSet/>
      <dgm:spPr/>
      <dgm:t>
        <a:bodyPr/>
        <a:lstStyle/>
        <a:p>
          <a:endParaRPr lang="en-GB"/>
        </a:p>
      </dgm:t>
    </dgm:pt>
    <dgm:pt modelId="{C85BBDBD-B9C3-4111-882C-2379870CC635}">
      <dgm:prSet/>
      <dgm:spPr/>
      <dgm:t>
        <a:bodyPr/>
        <a:lstStyle/>
        <a:p>
          <a:pPr rtl="0"/>
          <a:r>
            <a:rPr lang="en-GB" smtClean="0"/>
            <a:t>Open Standards</a:t>
          </a:r>
          <a:endParaRPr lang="en-GB"/>
        </a:p>
      </dgm:t>
    </dgm:pt>
    <dgm:pt modelId="{106F7544-04A5-47A2-82F5-34220AD0B464}" type="parTrans" cxnId="{C11D7422-84ED-4718-BE4F-209BD1CF2D3A}">
      <dgm:prSet/>
      <dgm:spPr/>
      <dgm:t>
        <a:bodyPr/>
        <a:lstStyle/>
        <a:p>
          <a:endParaRPr lang="en-GB"/>
        </a:p>
      </dgm:t>
    </dgm:pt>
    <dgm:pt modelId="{2713F57D-5962-48E3-B9D3-13A03E445B1B}" type="sibTrans" cxnId="{C11D7422-84ED-4718-BE4F-209BD1CF2D3A}">
      <dgm:prSet/>
      <dgm:spPr/>
      <dgm:t>
        <a:bodyPr/>
        <a:lstStyle/>
        <a:p>
          <a:endParaRPr lang="en-GB"/>
        </a:p>
      </dgm:t>
    </dgm:pt>
    <dgm:pt modelId="{C4638B7A-1826-47E9-B023-B9DCDC5E260D}" type="pres">
      <dgm:prSet presAssocID="{1BC115F6-53BA-481C-B9E9-5079B546DF6F}" presName="cycle" presStyleCnt="0">
        <dgm:presLayoutVars>
          <dgm:dir/>
          <dgm:resizeHandles val="exact"/>
        </dgm:presLayoutVars>
      </dgm:prSet>
      <dgm:spPr/>
      <dgm:t>
        <a:bodyPr/>
        <a:lstStyle/>
        <a:p>
          <a:endParaRPr lang="en-GB"/>
        </a:p>
      </dgm:t>
    </dgm:pt>
    <dgm:pt modelId="{161F4727-022C-4F57-BC90-F431A6DDBEEB}" type="pres">
      <dgm:prSet presAssocID="{298C23B2-1596-4B51-BCA9-99C47AEF4720}" presName="node" presStyleLbl="node1" presStyleIdx="0" presStyleCnt="2">
        <dgm:presLayoutVars>
          <dgm:bulletEnabled val="1"/>
        </dgm:presLayoutVars>
      </dgm:prSet>
      <dgm:spPr/>
      <dgm:t>
        <a:bodyPr/>
        <a:lstStyle/>
        <a:p>
          <a:endParaRPr lang="en-GB"/>
        </a:p>
      </dgm:t>
    </dgm:pt>
    <dgm:pt modelId="{A14EBF53-BE1E-439B-9297-4EF5B1C48335}" type="pres">
      <dgm:prSet presAssocID="{4506294A-0368-4035-A5AC-0C56912110C3}" presName="sibTrans" presStyleLbl="sibTrans2D1" presStyleIdx="0" presStyleCnt="2"/>
      <dgm:spPr/>
      <dgm:t>
        <a:bodyPr/>
        <a:lstStyle/>
        <a:p>
          <a:endParaRPr lang="en-GB"/>
        </a:p>
      </dgm:t>
    </dgm:pt>
    <dgm:pt modelId="{F36547A2-D09A-42FE-8D4D-9785A453B492}" type="pres">
      <dgm:prSet presAssocID="{4506294A-0368-4035-A5AC-0C56912110C3}" presName="connectorText" presStyleLbl="sibTrans2D1" presStyleIdx="0" presStyleCnt="2"/>
      <dgm:spPr/>
      <dgm:t>
        <a:bodyPr/>
        <a:lstStyle/>
        <a:p>
          <a:endParaRPr lang="en-GB"/>
        </a:p>
      </dgm:t>
    </dgm:pt>
    <dgm:pt modelId="{E928E0A8-80B1-4398-A69F-13F6FD9B2B60}" type="pres">
      <dgm:prSet presAssocID="{C85BBDBD-B9C3-4111-882C-2379870CC635}" presName="node" presStyleLbl="node1" presStyleIdx="1" presStyleCnt="2">
        <dgm:presLayoutVars>
          <dgm:bulletEnabled val="1"/>
        </dgm:presLayoutVars>
      </dgm:prSet>
      <dgm:spPr/>
      <dgm:t>
        <a:bodyPr/>
        <a:lstStyle/>
        <a:p>
          <a:endParaRPr lang="en-GB"/>
        </a:p>
      </dgm:t>
    </dgm:pt>
    <dgm:pt modelId="{447B3B47-CD1B-43C6-BE52-FF6FB5413349}" type="pres">
      <dgm:prSet presAssocID="{2713F57D-5962-48E3-B9D3-13A03E445B1B}" presName="sibTrans" presStyleLbl="sibTrans2D1" presStyleIdx="1" presStyleCnt="2"/>
      <dgm:spPr/>
      <dgm:t>
        <a:bodyPr/>
        <a:lstStyle/>
        <a:p>
          <a:endParaRPr lang="en-GB"/>
        </a:p>
      </dgm:t>
    </dgm:pt>
    <dgm:pt modelId="{86472EC7-175B-421A-91EF-3A2925DB46B0}" type="pres">
      <dgm:prSet presAssocID="{2713F57D-5962-48E3-B9D3-13A03E445B1B}" presName="connectorText" presStyleLbl="sibTrans2D1" presStyleIdx="1" presStyleCnt="2"/>
      <dgm:spPr/>
      <dgm:t>
        <a:bodyPr/>
        <a:lstStyle/>
        <a:p>
          <a:endParaRPr lang="en-GB"/>
        </a:p>
      </dgm:t>
    </dgm:pt>
  </dgm:ptLst>
  <dgm:cxnLst>
    <dgm:cxn modelId="{47A8DC22-2728-4538-B012-68D1BB22D178}" type="presOf" srcId="{4506294A-0368-4035-A5AC-0C56912110C3}" destId="{F36547A2-D09A-42FE-8D4D-9785A453B492}" srcOrd="1" destOrd="0" presId="urn:microsoft.com/office/officeart/2005/8/layout/cycle2"/>
    <dgm:cxn modelId="{E8860B2F-0057-4D3A-B91D-9A81B4FBF0DB}" type="presOf" srcId="{1BC115F6-53BA-481C-B9E9-5079B546DF6F}" destId="{C4638B7A-1826-47E9-B023-B9DCDC5E260D}" srcOrd="0" destOrd="0" presId="urn:microsoft.com/office/officeart/2005/8/layout/cycle2"/>
    <dgm:cxn modelId="{37F1F8B7-4F0D-4433-98F9-5C0C47F62B2E}" type="presOf" srcId="{2713F57D-5962-48E3-B9D3-13A03E445B1B}" destId="{86472EC7-175B-421A-91EF-3A2925DB46B0}" srcOrd="1" destOrd="0" presId="urn:microsoft.com/office/officeart/2005/8/layout/cycle2"/>
    <dgm:cxn modelId="{C11D7422-84ED-4718-BE4F-209BD1CF2D3A}" srcId="{1BC115F6-53BA-481C-B9E9-5079B546DF6F}" destId="{C85BBDBD-B9C3-4111-882C-2379870CC635}" srcOrd="1" destOrd="0" parTransId="{106F7544-04A5-47A2-82F5-34220AD0B464}" sibTransId="{2713F57D-5962-48E3-B9D3-13A03E445B1B}"/>
    <dgm:cxn modelId="{911241E9-7B01-4451-AFC9-242E4E006660}" type="presOf" srcId="{C85BBDBD-B9C3-4111-882C-2379870CC635}" destId="{E928E0A8-80B1-4398-A69F-13F6FD9B2B60}" srcOrd="0" destOrd="0" presId="urn:microsoft.com/office/officeart/2005/8/layout/cycle2"/>
    <dgm:cxn modelId="{DB17B2EF-2A03-4E75-9FB1-82414D9A01CB}" type="presOf" srcId="{298C23B2-1596-4B51-BCA9-99C47AEF4720}" destId="{161F4727-022C-4F57-BC90-F431A6DDBEEB}" srcOrd="0" destOrd="0" presId="urn:microsoft.com/office/officeart/2005/8/layout/cycle2"/>
    <dgm:cxn modelId="{D62ACD04-85F3-4854-828B-4D0D68E6874E}" type="presOf" srcId="{2713F57D-5962-48E3-B9D3-13A03E445B1B}" destId="{447B3B47-CD1B-43C6-BE52-FF6FB5413349}" srcOrd="0" destOrd="0" presId="urn:microsoft.com/office/officeart/2005/8/layout/cycle2"/>
    <dgm:cxn modelId="{820994C3-A7F3-4EFC-A9FD-68F1A53329A1}" srcId="{1BC115F6-53BA-481C-B9E9-5079B546DF6F}" destId="{298C23B2-1596-4B51-BCA9-99C47AEF4720}" srcOrd="0" destOrd="0" parTransId="{DA958994-7267-4F86-860E-3FF6BEA33E41}" sibTransId="{4506294A-0368-4035-A5AC-0C56912110C3}"/>
    <dgm:cxn modelId="{DB2876DF-2EDD-49AE-8988-3AE56453589B}" type="presOf" srcId="{4506294A-0368-4035-A5AC-0C56912110C3}" destId="{A14EBF53-BE1E-439B-9297-4EF5B1C48335}" srcOrd="0" destOrd="0" presId="urn:microsoft.com/office/officeart/2005/8/layout/cycle2"/>
    <dgm:cxn modelId="{89FC3764-D7BB-4F62-AE7A-68DD63CA16CB}" type="presParOf" srcId="{C4638B7A-1826-47E9-B023-B9DCDC5E260D}" destId="{161F4727-022C-4F57-BC90-F431A6DDBEEB}" srcOrd="0" destOrd="0" presId="urn:microsoft.com/office/officeart/2005/8/layout/cycle2"/>
    <dgm:cxn modelId="{C4566B5B-92D6-45BF-B819-F78E3DC60B75}" type="presParOf" srcId="{C4638B7A-1826-47E9-B023-B9DCDC5E260D}" destId="{A14EBF53-BE1E-439B-9297-4EF5B1C48335}" srcOrd="1" destOrd="0" presId="urn:microsoft.com/office/officeart/2005/8/layout/cycle2"/>
    <dgm:cxn modelId="{D46DE0E0-C0A8-40E9-A60A-1B43A093A1C3}" type="presParOf" srcId="{A14EBF53-BE1E-439B-9297-4EF5B1C48335}" destId="{F36547A2-D09A-42FE-8D4D-9785A453B492}" srcOrd="0" destOrd="0" presId="urn:microsoft.com/office/officeart/2005/8/layout/cycle2"/>
    <dgm:cxn modelId="{6EDE4BF9-B06B-4BCE-84B0-25D60E6ADA92}" type="presParOf" srcId="{C4638B7A-1826-47E9-B023-B9DCDC5E260D}" destId="{E928E0A8-80B1-4398-A69F-13F6FD9B2B60}" srcOrd="2" destOrd="0" presId="urn:microsoft.com/office/officeart/2005/8/layout/cycle2"/>
    <dgm:cxn modelId="{5BB44909-7898-43D6-9605-317D1DC45F16}" type="presParOf" srcId="{C4638B7A-1826-47E9-B023-B9DCDC5E260D}" destId="{447B3B47-CD1B-43C6-BE52-FF6FB5413349}" srcOrd="3" destOrd="0" presId="urn:microsoft.com/office/officeart/2005/8/layout/cycle2"/>
    <dgm:cxn modelId="{7AD8AA87-2619-4591-BE23-136258044983}" type="presParOf" srcId="{447B3B47-CD1B-43C6-BE52-FF6FB5413349}" destId="{86472EC7-175B-421A-91EF-3A2925DB46B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491512-9DE2-4AFF-92DB-CCA11A7987B8}" type="doc">
      <dgm:prSet loTypeId="urn:microsoft.com/office/officeart/2005/8/layout/chevron2" loCatId="process" qsTypeId="urn:microsoft.com/office/officeart/2005/8/quickstyle/simple5" qsCatId="simple" csTypeId="urn:microsoft.com/office/officeart/2005/8/colors/accent2_2" csCatId="accent2"/>
      <dgm:spPr/>
      <dgm:t>
        <a:bodyPr/>
        <a:lstStyle/>
        <a:p>
          <a:endParaRPr lang="en-GB"/>
        </a:p>
      </dgm:t>
    </dgm:pt>
    <dgm:pt modelId="{D71179B7-2945-420F-8C9D-531015FC1975}">
      <dgm:prSet/>
      <dgm:spPr/>
      <dgm:t>
        <a:bodyPr/>
        <a:lstStyle/>
        <a:p>
          <a:pPr rtl="0"/>
          <a:r>
            <a:rPr lang="en-GB" smtClean="0"/>
            <a:t>Key issues at stake:</a:t>
          </a:r>
          <a:endParaRPr lang="en-GB"/>
        </a:p>
      </dgm:t>
    </dgm:pt>
    <dgm:pt modelId="{0FCEBF5C-6AEF-4BFE-A6EA-E5BD63EE2FFD}" type="parTrans" cxnId="{3329FA8E-C3CB-455A-9957-17D5EACD4A33}">
      <dgm:prSet/>
      <dgm:spPr/>
      <dgm:t>
        <a:bodyPr/>
        <a:lstStyle/>
        <a:p>
          <a:endParaRPr lang="en-GB"/>
        </a:p>
      </dgm:t>
    </dgm:pt>
    <dgm:pt modelId="{A5B70B82-5479-43C7-B1B6-957C1A1A3D62}" type="sibTrans" cxnId="{3329FA8E-C3CB-455A-9957-17D5EACD4A33}">
      <dgm:prSet/>
      <dgm:spPr/>
      <dgm:t>
        <a:bodyPr/>
        <a:lstStyle/>
        <a:p>
          <a:endParaRPr lang="en-GB"/>
        </a:p>
      </dgm:t>
    </dgm:pt>
    <dgm:pt modelId="{F24EC096-3F29-402E-A29B-3D18C57305A7}">
      <dgm:prSet/>
      <dgm:spPr/>
      <dgm:t>
        <a:bodyPr/>
        <a:lstStyle/>
        <a:p>
          <a:pPr rtl="0"/>
          <a:r>
            <a:rPr lang="en-GB" smtClean="0"/>
            <a:t>Data</a:t>
          </a:r>
          <a:endParaRPr lang="en-GB"/>
        </a:p>
      </dgm:t>
    </dgm:pt>
    <dgm:pt modelId="{272E0D75-2325-4ACC-94AC-050E852F936A}" type="parTrans" cxnId="{4FC600C2-1CA1-4EE8-9BF3-D4CFF1189C86}">
      <dgm:prSet/>
      <dgm:spPr/>
      <dgm:t>
        <a:bodyPr/>
        <a:lstStyle/>
        <a:p>
          <a:endParaRPr lang="en-GB"/>
        </a:p>
      </dgm:t>
    </dgm:pt>
    <dgm:pt modelId="{529FBB4F-2801-487A-BDD1-EA69CB3618B6}" type="sibTrans" cxnId="{4FC600C2-1CA1-4EE8-9BF3-D4CFF1189C86}">
      <dgm:prSet/>
      <dgm:spPr/>
      <dgm:t>
        <a:bodyPr/>
        <a:lstStyle/>
        <a:p>
          <a:endParaRPr lang="en-GB"/>
        </a:p>
      </dgm:t>
    </dgm:pt>
    <dgm:pt modelId="{587D20C2-3078-44EF-BB3B-831BF8600F61}">
      <dgm:prSet/>
      <dgm:spPr/>
      <dgm:t>
        <a:bodyPr/>
        <a:lstStyle/>
        <a:p>
          <a:pPr rtl="0"/>
          <a:r>
            <a:rPr lang="en-GB" smtClean="0"/>
            <a:t>Identity, Federation, Trust / Security</a:t>
          </a:r>
          <a:endParaRPr lang="en-GB"/>
        </a:p>
      </dgm:t>
    </dgm:pt>
    <dgm:pt modelId="{8E544142-452E-4D45-891F-CD8F546D2BB8}" type="parTrans" cxnId="{382ADAB4-5628-45F7-B48F-031B802E8004}">
      <dgm:prSet/>
      <dgm:spPr/>
      <dgm:t>
        <a:bodyPr/>
        <a:lstStyle/>
        <a:p>
          <a:endParaRPr lang="en-GB"/>
        </a:p>
      </dgm:t>
    </dgm:pt>
    <dgm:pt modelId="{AE375734-22F2-4860-AE22-C66DFDE39575}" type="sibTrans" cxnId="{382ADAB4-5628-45F7-B48F-031B802E8004}">
      <dgm:prSet/>
      <dgm:spPr/>
      <dgm:t>
        <a:bodyPr/>
        <a:lstStyle/>
        <a:p>
          <a:endParaRPr lang="en-GB"/>
        </a:p>
      </dgm:t>
    </dgm:pt>
    <dgm:pt modelId="{469B0B24-8D16-44C7-89AA-BE2FC698A19B}">
      <dgm:prSet/>
      <dgm:spPr/>
      <dgm:t>
        <a:bodyPr/>
        <a:lstStyle/>
        <a:p>
          <a:pPr rtl="0"/>
          <a:r>
            <a:rPr lang="en-GB" smtClean="0"/>
            <a:t>Lock-in</a:t>
          </a:r>
          <a:endParaRPr lang="en-GB"/>
        </a:p>
      </dgm:t>
    </dgm:pt>
    <dgm:pt modelId="{D3F627AE-1120-46C0-A343-4170DC38BD28}" type="parTrans" cxnId="{B1568454-BC0E-4F76-84F4-14239EA27432}">
      <dgm:prSet/>
      <dgm:spPr/>
      <dgm:t>
        <a:bodyPr/>
        <a:lstStyle/>
        <a:p>
          <a:endParaRPr lang="en-GB"/>
        </a:p>
      </dgm:t>
    </dgm:pt>
    <dgm:pt modelId="{BCBF4533-FDDE-4807-BE95-263ABCDC7759}" type="sibTrans" cxnId="{B1568454-BC0E-4F76-84F4-14239EA27432}">
      <dgm:prSet/>
      <dgm:spPr/>
      <dgm:t>
        <a:bodyPr/>
        <a:lstStyle/>
        <a:p>
          <a:endParaRPr lang="en-GB"/>
        </a:p>
      </dgm:t>
    </dgm:pt>
    <dgm:pt modelId="{384D6770-9F43-4593-8F8B-AEBBAFC7A62C}">
      <dgm:prSet/>
      <dgm:spPr/>
      <dgm:t>
        <a:bodyPr/>
        <a:lstStyle/>
        <a:p>
          <a:pPr rtl="0"/>
          <a:r>
            <a:rPr lang="en-GB" smtClean="0"/>
            <a:t>Quality of Service</a:t>
          </a:r>
          <a:endParaRPr lang="en-GB"/>
        </a:p>
      </dgm:t>
    </dgm:pt>
    <dgm:pt modelId="{91AD3E26-76E2-4683-9BE8-C9E37D4DA6EF}" type="parTrans" cxnId="{B99B0A9B-C53E-4075-847F-883743E43226}">
      <dgm:prSet/>
      <dgm:spPr/>
      <dgm:t>
        <a:bodyPr/>
        <a:lstStyle/>
        <a:p>
          <a:endParaRPr lang="en-GB"/>
        </a:p>
      </dgm:t>
    </dgm:pt>
    <dgm:pt modelId="{CA638166-8498-4DED-9F75-FB64C34B23A0}" type="sibTrans" cxnId="{B99B0A9B-C53E-4075-847F-883743E43226}">
      <dgm:prSet/>
      <dgm:spPr/>
      <dgm:t>
        <a:bodyPr/>
        <a:lstStyle/>
        <a:p>
          <a:endParaRPr lang="en-GB"/>
        </a:p>
      </dgm:t>
    </dgm:pt>
    <dgm:pt modelId="{40F37EBD-93FE-4DC0-91AE-47548F87DE37}" type="pres">
      <dgm:prSet presAssocID="{2E491512-9DE2-4AFF-92DB-CCA11A7987B8}" presName="linearFlow" presStyleCnt="0">
        <dgm:presLayoutVars>
          <dgm:dir/>
          <dgm:animLvl val="lvl"/>
          <dgm:resizeHandles val="exact"/>
        </dgm:presLayoutVars>
      </dgm:prSet>
      <dgm:spPr/>
    </dgm:pt>
    <dgm:pt modelId="{C511C874-295A-44FB-9613-4D370213F141}" type="pres">
      <dgm:prSet presAssocID="{D71179B7-2945-420F-8C9D-531015FC1975}" presName="composite" presStyleCnt="0"/>
      <dgm:spPr/>
    </dgm:pt>
    <dgm:pt modelId="{4E2F7860-A4DF-4D9C-A66A-8F51EAFFF7B7}" type="pres">
      <dgm:prSet presAssocID="{D71179B7-2945-420F-8C9D-531015FC1975}" presName="parentText" presStyleLbl="alignNode1" presStyleIdx="0" presStyleCnt="1">
        <dgm:presLayoutVars>
          <dgm:chMax val="1"/>
          <dgm:bulletEnabled val="1"/>
        </dgm:presLayoutVars>
      </dgm:prSet>
      <dgm:spPr/>
    </dgm:pt>
    <dgm:pt modelId="{E32EF608-8B22-45C1-82B0-A411E3A82305}" type="pres">
      <dgm:prSet presAssocID="{D71179B7-2945-420F-8C9D-531015FC1975}" presName="descendantText" presStyleLbl="alignAcc1" presStyleIdx="0" presStyleCnt="1">
        <dgm:presLayoutVars>
          <dgm:bulletEnabled val="1"/>
        </dgm:presLayoutVars>
      </dgm:prSet>
      <dgm:spPr/>
    </dgm:pt>
  </dgm:ptLst>
  <dgm:cxnLst>
    <dgm:cxn modelId="{6903032E-D79B-4B04-A15F-B74054E211C1}" type="presOf" srcId="{F24EC096-3F29-402E-A29B-3D18C57305A7}" destId="{E32EF608-8B22-45C1-82B0-A411E3A82305}" srcOrd="0" destOrd="0" presId="urn:microsoft.com/office/officeart/2005/8/layout/chevron2"/>
    <dgm:cxn modelId="{178BA311-BE5B-4411-ACFB-0558C74DE392}" type="presOf" srcId="{469B0B24-8D16-44C7-89AA-BE2FC698A19B}" destId="{E32EF608-8B22-45C1-82B0-A411E3A82305}" srcOrd="0" destOrd="2" presId="urn:microsoft.com/office/officeart/2005/8/layout/chevron2"/>
    <dgm:cxn modelId="{5F2D597A-7707-4207-B3C3-26AB3E465325}" type="presOf" srcId="{587D20C2-3078-44EF-BB3B-831BF8600F61}" destId="{E32EF608-8B22-45C1-82B0-A411E3A82305}" srcOrd="0" destOrd="1" presId="urn:microsoft.com/office/officeart/2005/8/layout/chevron2"/>
    <dgm:cxn modelId="{D806EB11-CF00-4D64-8029-669D0E57A958}" type="presOf" srcId="{2E491512-9DE2-4AFF-92DB-CCA11A7987B8}" destId="{40F37EBD-93FE-4DC0-91AE-47548F87DE37}" srcOrd="0" destOrd="0" presId="urn:microsoft.com/office/officeart/2005/8/layout/chevron2"/>
    <dgm:cxn modelId="{3329FA8E-C3CB-455A-9957-17D5EACD4A33}" srcId="{2E491512-9DE2-4AFF-92DB-CCA11A7987B8}" destId="{D71179B7-2945-420F-8C9D-531015FC1975}" srcOrd="0" destOrd="0" parTransId="{0FCEBF5C-6AEF-4BFE-A6EA-E5BD63EE2FFD}" sibTransId="{A5B70B82-5479-43C7-B1B6-957C1A1A3D62}"/>
    <dgm:cxn modelId="{B1568454-BC0E-4F76-84F4-14239EA27432}" srcId="{D71179B7-2945-420F-8C9D-531015FC1975}" destId="{469B0B24-8D16-44C7-89AA-BE2FC698A19B}" srcOrd="2" destOrd="0" parTransId="{D3F627AE-1120-46C0-A343-4170DC38BD28}" sibTransId="{BCBF4533-FDDE-4807-BE95-263ABCDC7759}"/>
    <dgm:cxn modelId="{382ADAB4-5628-45F7-B48F-031B802E8004}" srcId="{D71179B7-2945-420F-8C9D-531015FC1975}" destId="{587D20C2-3078-44EF-BB3B-831BF8600F61}" srcOrd="1" destOrd="0" parTransId="{8E544142-452E-4D45-891F-CD8F546D2BB8}" sibTransId="{AE375734-22F2-4860-AE22-C66DFDE39575}"/>
    <dgm:cxn modelId="{7A3971CC-2038-4A37-AD90-F6B775C3EFA5}" type="presOf" srcId="{D71179B7-2945-420F-8C9D-531015FC1975}" destId="{4E2F7860-A4DF-4D9C-A66A-8F51EAFFF7B7}" srcOrd="0" destOrd="0" presId="urn:microsoft.com/office/officeart/2005/8/layout/chevron2"/>
    <dgm:cxn modelId="{B99B0A9B-C53E-4075-847F-883743E43226}" srcId="{D71179B7-2945-420F-8C9D-531015FC1975}" destId="{384D6770-9F43-4593-8F8B-AEBBAFC7A62C}" srcOrd="3" destOrd="0" parTransId="{91AD3E26-76E2-4683-9BE8-C9E37D4DA6EF}" sibTransId="{CA638166-8498-4DED-9F75-FB64C34B23A0}"/>
    <dgm:cxn modelId="{4FC600C2-1CA1-4EE8-9BF3-D4CFF1189C86}" srcId="{D71179B7-2945-420F-8C9D-531015FC1975}" destId="{F24EC096-3F29-402E-A29B-3D18C57305A7}" srcOrd="0" destOrd="0" parTransId="{272E0D75-2325-4ACC-94AC-050E852F936A}" sibTransId="{529FBB4F-2801-487A-BDD1-EA69CB3618B6}"/>
    <dgm:cxn modelId="{3058FA01-A7AD-4370-8CCA-B2817DEB43C0}" type="presOf" srcId="{384D6770-9F43-4593-8F8B-AEBBAFC7A62C}" destId="{E32EF608-8B22-45C1-82B0-A411E3A82305}" srcOrd="0" destOrd="3" presId="urn:microsoft.com/office/officeart/2005/8/layout/chevron2"/>
    <dgm:cxn modelId="{55A84FE1-9D4C-4C8B-B606-8FD8B78E354A}" type="presParOf" srcId="{40F37EBD-93FE-4DC0-91AE-47548F87DE37}" destId="{C511C874-295A-44FB-9613-4D370213F141}" srcOrd="0" destOrd="0" presId="urn:microsoft.com/office/officeart/2005/8/layout/chevron2"/>
    <dgm:cxn modelId="{FE983BF1-9F1B-40A4-A9E8-ED653453BC79}" type="presParOf" srcId="{C511C874-295A-44FB-9613-4D370213F141}" destId="{4E2F7860-A4DF-4D9C-A66A-8F51EAFFF7B7}" srcOrd="0" destOrd="0" presId="urn:microsoft.com/office/officeart/2005/8/layout/chevron2"/>
    <dgm:cxn modelId="{ABE113C7-122C-442F-9835-33D26291293E}" type="presParOf" srcId="{C511C874-295A-44FB-9613-4D370213F141}" destId="{E32EF608-8B22-45C1-82B0-A411E3A8230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CFA2FC-95EA-4948-89AF-D1C685889857}" type="doc">
      <dgm:prSet loTypeId="urn:microsoft.com/office/officeart/2005/8/layout/vList2" loCatId="list" qsTypeId="urn:microsoft.com/office/officeart/2005/8/quickstyle/simple5" qsCatId="simple" csTypeId="urn:microsoft.com/office/officeart/2005/8/colors/accent2_5" csCatId="accent2"/>
      <dgm:spPr/>
      <dgm:t>
        <a:bodyPr/>
        <a:lstStyle/>
        <a:p>
          <a:endParaRPr lang="en-GB"/>
        </a:p>
      </dgm:t>
    </dgm:pt>
    <dgm:pt modelId="{5BC7300C-B1FC-4192-996E-78D8E915DBEA}">
      <dgm:prSet/>
      <dgm:spPr/>
      <dgm:t>
        <a:bodyPr/>
        <a:lstStyle/>
        <a:p>
          <a:pPr rtl="0"/>
          <a:r>
            <a:rPr lang="en-GB" smtClean="0"/>
            <a:t>Government orchestrated organisations</a:t>
          </a:r>
          <a:endParaRPr lang="en-GB"/>
        </a:p>
      </dgm:t>
    </dgm:pt>
    <dgm:pt modelId="{B345E351-A8E1-47B1-8516-4C5BC5860838}" type="parTrans" cxnId="{57634169-4086-4668-BBF9-485755B7139B}">
      <dgm:prSet/>
      <dgm:spPr/>
      <dgm:t>
        <a:bodyPr/>
        <a:lstStyle/>
        <a:p>
          <a:endParaRPr lang="en-GB"/>
        </a:p>
      </dgm:t>
    </dgm:pt>
    <dgm:pt modelId="{212D152C-7C28-4CE9-8B25-6DCBCDDDD0F1}" type="sibTrans" cxnId="{57634169-4086-4668-BBF9-485755B7139B}">
      <dgm:prSet/>
      <dgm:spPr/>
      <dgm:t>
        <a:bodyPr/>
        <a:lstStyle/>
        <a:p>
          <a:endParaRPr lang="en-GB"/>
        </a:p>
      </dgm:t>
    </dgm:pt>
    <dgm:pt modelId="{C5484EB5-03D8-4FFC-861C-E6A23AFBC1E3}">
      <dgm:prSet/>
      <dgm:spPr/>
      <dgm:t>
        <a:bodyPr/>
        <a:lstStyle/>
        <a:p>
          <a:pPr rtl="0"/>
          <a:r>
            <a:rPr lang="en-GB" smtClean="0"/>
            <a:t>Industry Associations &amp; Policy Groups</a:t>
          </a:r>
          <a:endParaRPr lang="en-GB"/>
        </a:p>
      </dgm:t>
    </dgm:pt>
    <dgm:pt modelId="{BEDED8E2-E16E-47A3-8AE5-DD002FFF342A}" type="parTrans" cxnId="{1E31F992-1C7D-4D2D-8F48-293BE27D288E}">
      <dgm:prSet/>
      <dgm:spPr/>
      <dgm:t>
        <a:bodyPr/>
        <a:lstStyle/>
        <a:p>
          <a:endParaRPr lang="en-GB"/>
        </a:p>
      </dgm:t>
    </dgm:pt>
    <dgm:pt modelId="{9F3F37D4-8919-4784-BA3A-CC78C268F4F0}" type="sibTrans" cxnId="{1E31F992-1C7D-4D2D-8F48-293BE27D288E}">
      <dgm:prSet/>
      <dgm:spPr/>
      <dgm:t>
        <a:bodyPr/>
        <a:lstStyle/>
        <a:p>
          <a:endParaRPr lang="en-GB"/>
        </a:p>
      </dgm:t>
    </dgm:pt>
    <dgm:pt modelId="{690F998A-94F8-4AC1-9E2E-B17F76BCC6A0}" type="pres">
      <dgm:prSet presAssocID="{63CFA2FC-95EA-4948-89AF-D1C685889857}" presName="linear" presStyleCnt="0">
        <dgm:presLayoutVars>
          <dgm:animLvl val="lvl"/>
          <dgm:resizeHandles val="exact"/>
        </dgm:presLayoutVars>
      </dgm:prSet>
      <dgm:spPr/>
    </dgm:pt>
    <dgm:pt modelId="{A92F7091-7F23-4639-BEB4-85A1BCFF4CA7}" type="pres">
      <dgm:prSet presAssocID="{5BC7300C-B1FC-4192-996E-78D8E915DBEA}" presName="parentText" presStyleLbl="node1" presStyleIdx="0" presStyleCnt="2">
        <dgm:presLayoutVars>
          <dgm:chMax val="0"/>
          <dgm:bulletEnabled val="1"/>
        </dgm:presLayoutVars>
      </dgm:prSet>
      <dgm:spPr/>
    </dgm:pt>
    <dgm:pt modelId="{9FA4F11B-B86F-4816-A257-E8FAA5A995E3}" type="pres">
      <dgm:prSet presAssocID="{212D152C-7C28-4CE9-8B25-6DCBCDDDD0F1}" presName="spacer" presStyleCnt="0"/>
      <dgm:spPr/>
    </dgm:pt>
    <dgm:pt modelId="{D49F78F4-DB5C-40FE-A309-CBDA85F26750}" type="pres">
      <dgm:prSet presAssocID="{C5484EB5-03D8-4FFC-861C-E6A23AFBC1E3}" presName="parentText" presStyleLbl="node1" presStyleIdx="1" presStyleCnt="2">
        <dgm:presLayoutVars>
          <dgm:chMax val="0"/>
          <dgm:bulletEnabled val="1"/>
        </dgm:presLayoutVars>
      </dgm:prSet>
      <dgm:spPr/>
    </dgm:pt>
  </dgm:ptLst>
  <dgm:cxnLst>
    <dgm:cxn modelId="{B8FEE897-ABDF-41E0-9171-D2880B35115E}" type="presOf" srcId="{63CFA2FC-95EA-4948-89AF-D1C685889857}" destId="{690F998A-94F8-4AC1-9E2E-B17F76BCC6A0}" srcOrd="0" destOrd="0" presId="urn:microsoft.com/office/officeart/2005/8/layout/vList2"/>
    <dgm:cxn modelId="{1E31F992-1C7D-4D2D-8F48-293BE27D288E}" srcId="{63CFA2FC-95EA-4948-89AF-D1C685889857}" destId="{C5484EB5-03D8-4FFC-861C-E6A23AFBC1E3}" srcOrd="1" destOrd="0" parTransId="{BEDED8E2-E16E-47A3-8AE5-DD002FFF342A}" sibTransId="{9F3F37D4-8919-4784-BA3A-CC78C268F4F0}"/>
    <dgm:cxn modelId="{B836A18B-3F33-4ADD-BCFA-5DE3B364B80E}" type="presOf" srcId="{C5484EB5-03D8-4FFC-861C-E6A23AFBC1E3}" destId="{D49F78F4-DB5C-40FE-A309-CBDA85F26750}" srcOrd="0" destOrd="0" presId="urn:microsoft.com/office/officeart/2005/8/layout/vList2"/>
    <dgm:cxn modelId="{57634169-4086-4668-BBF9-485755B7139B}" srcId="{63CFA2FC-95EA-4948-89AF-D1C685889857}" destId="{5BC7300C-B1FC-4192-996E-78D8E915DBEA}" srcOrd="0" destOrd="0" parTransId="{B345E351-A8E1-47B1-8516-4C5BC5860838}" sibTransId="{212D152C-7C28-4CE9-8B25-6DCBCDDDD0F1}"/>
    <dgm:cxn modelId="{C25E7319-23F1-46AC-996E-4B89A9BE73C6}" type="presOf" srcId="{5BC7300C-B1FC-4192-996E-78D8E915DBEA}" destId="{A92F7091-7F23-4639-BEB4-85A1BCFF4CA7}" srcOrd="0" destOrd="0" presId="urn:microsoft.com/office/officeart/2005/8/layout/vList2"/>
    <dgm:cxn modelId="{6E2F5AB5-DCD5-4C4E-A77D-058B250AC70D}" type="presParOf" srcId="{690F998A-94F8-4AC1-9E2E-B17F76BCC6A0}" destId="{A92F7091-7F23-4639-BEB4-85A1BCFF4CA7}" srcOrd="0" destOrd="0" presId="urn:microsoft.com/office/officeart/2005/8/layout/vList2"/>
    <dgm:cxn modelId="{822124C4-06F5-4686-95F9-9D554DEFBFE1}" type="presParOf" srcId="{690F998A-94F8-4AC1-9E2E-B17F76BCC6A0}" destId="{9FA4F11B-B86F-4816-A257-E8FAA5A995E3}" srcOrd="1" destOrd="0" presId="urn:microsoft.com/office/officeart/2005/8/layout/vList2"/>
    <dgm:cxn modelId="{4577D133-6683-4F4C-BE4C-CFD40D5EA575}" type="presParOf" srcId="{690F998A-94F8-4AC1-9E2E-B17F76BCC6A0}" destId="{D49F78F4-DB5C-40FE-A309-CBDA85F26750}"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0279DC-573F-4F7F-A631-F0E4AEC22D1B}" type="doc">
      <dgm:prSet loTypeId="urn:microsoft.com/office/officeart/2005/8/layout/venn1" loCatId="relationship" qsTypeId="urn:microsoft.com/office/officeart/2005/8/quickstyle/3d1" qsCatId="3D" csTypeId="urn:microsoft.com/office/officeart/2005/8/colors/accent2_2" csCatId="accent2" phldr="1"/>
      <dgm:spPr/>
      <dgm:t>
        <a:bodyPr/>
        <a:lstStyle/>
        <a:p>
          <a:endParaRPr lang="en-GB"/>
        </a:p>
      </dgm:t>
    </dgm:pt>
    <dgm:pt modelId="{08C86ED6-CA51-4B23-828F-D485AB3BB99D}">
      <dgm:prSet/>
      <dgm:spPr/>
      <dgm:t>
        <a:bodyPr/>
        <a:lstStyle/>
        <a:p>
          <a:pPr rtl="0"/>
          <a:r>
            <a:rPr lang="en-GB" smtClean="0">
              <a:solidFill>
                <a:schemeClr val="bg1"/>
              </a:solidFill>
            </a:rPr>
            <a:t>Open</a:t>
          </a:r>
          <a:endParaRPr lang="en-GB" dirty="0">
            <a:solidFill>
              <a:schemeClr val="bg1"/>
            </a:solidFill>
          </a:endParaRPr>
        </a:p>
      </dgm:t>
    </dgm:pt>
    <dgm:pt modelId="{E1CDA82A-D5E7-49AB-B1E9-96C7B7686C44}" type="parTrans" cxnId="{1A1C7B43-54DE-423D-9CE5-6C418DCF4DAF}">
      <dgm:prSet/>
      <dgm:spPr/>
      <dgm:t>
        <a:bodyPr/>
        <a:lstStyle/>
        <a:p>
          <a:endParaRPr lang="en-GB">
            <a:solidFill>
              <a:schemeClr val="bg1"/>
            </a:solidFill>
          </a:endParaRPr>
        </a:p>
      </dgm:t>
    </dgm:pt>
    <dgm:pt modelId="{D10D9DD3-B28C-436B-A9FE-524BDEE2B604}" type="sibTrans" cxnId="{1A1C7B43-54DE-423D-9CE5-6C418DCF4DAF}">
      <dgm:prSet/>
      <dgm:spPr/>
      <dgm:t>
        <a:bodyPr/>
        <a:lstStyle/>
        <a:p>
          <a:endParaRPr lang="en-GB">
            <a:solidFill>
              <a:schemeClr val="bg1"/>
            </a:solidFill>
          </a:endParaRPr>
        </a:p>
      </dgm:t>
    </dgm:pt>
    <dgm:pt modelId="{790A7D9F-EC09-4453-9120-C0EC3425442F}">
      <dgm:prSet/>
      <dgm:spPr/>
      <dgm:t>
        <a:bodyPr/>
        <a:lstStyle/>
        <a:p>
          <a:pPr rtl="0"/>
          <a:r>
            <a:rPr lang="en-GB" smtClean="0">
              <a:solidFill>
                <a:schemeClr val="bg1"/>
              </a:solidFill>
            </a:rPr>
            <a:t>Free </a:t>
          </a:r>
        </a:p>
      </dgm:t>
    </dgm:pt>
    <dgm:pt modelId="{00198377-C612-49A1-8CCB-94145C9CFCFB}" type="parTrans" cxnId="{4F1BC1F3-9BF4-4D89-B888-9843D6D8597D}">
      <dgm:prSet/>
      <dgm:spPr/>
      <dgm:t>
        <a:bodyPr/>
        <a:lstStyle/>
        <a:p>
          <a:endParaRPr lang="en-GB">
            <a:solidFill>
              <a:schemeClr val="bg1"/>
            </a:solidFill>
          </a:endParaRPr>
        </a:p>
      </dgm:t>
    </dgm:pt>
    <dgm:pt modelId="{ABA7011D-C92F-4ACE-BDE6-BE4CF0755CFB}" type="sibTrans" cxnId="{4F1BC1F3-9BF4-4D89-B888-9843D6D8597D}">
      <dgm:prSet/>
      <dgm:spPr/>
      <dgm:t>
        <a:bodyPr/>
        <a:lstStyle/>
        <a:p>
          <a:endParaRPr lang="en-GB">
            <a:solidFill>
              <a:schemeClr val="bg1"/>
            </a:solidFill>
          </a:endParaRPr>
        </a:p>
      </dgm:t>
    </dgm:pt>
    <dgm:pt modelId="{580BEC54-2FDA-431D-B442-4847BF14C147}">
      <dgm:prSet/>
      <dgm:spPr/>
      <dgm:t>
        <a:bodyPr/>
        <a:lstStyle/>
        <a:p>
          <a:pPr rtl="0"/>
          <a:r>
            <a:rPr lang="en-GB" dirty="0" smtClean="0">
              <a:solidFill>
                <a:schemeClr val="bg1"/>
              </a:solidFill>
            </a:rPr>
            <a:t>Policy</a:t>
          </a:r>
          <a:endParaRPr lang="en-GB" dirty="0">
            <a:solidFill>
              <a:schemeClr val="bg1"/>
            </a:solidFill>
          </a:endParaRPr>
        </a:p>
      </dgm:t>
    </dgm:pt>
    <dgm:pt modelId="{531797D4-12AD-4A26-B9D0-F57AD3C35054}" type="parTrans" cxnId="{8F0B8259-547B-47C3-89CF-E11312E69027}">
      <dgm:prSet/>
      <dgm:spPr/>
      <dgm:t>
        <a:bodyPr/>
        <a:lstStyle/>
        <a:p>
          <a:endParaRPr lang="en-GB">
            <a:solidFill>
              <a:schemeClr val="bg1"/>
            </a:solidFill>
          </a:endParaRPr>
        </a:p>
      </dgm:t>
    </dgm:pt>
    <dgm:pt modelId="{4886B1CA-C44B-47EB-994D-F4BC1AD0A6F5}" type="sibTrans" cxnId="{8F0B8259-547B-47C3-89CF-E11312E69027}">
      <dgm:prSet/>
      <dgm:spPr/>
      <dgm:t>
        <a:bodyPr/>
        <a:lstStyle/>
        <a:p>
          <a:endParaRPr lang="en-GB">
            <a:solidFill>
              <a:schemeClr val="bg1"/>
            </a:solidFill>
          </a:endParaRPr>
        </a:p>
      </dgm:t>
    </dgm:pt>
    <dgm:pt modelId="{5D331322-4E83-467E-8C0E-AF5BB8EB0F10}" type="pres">
      <dgm:prSet presAssocID="{1A0279DC-573F-4F7F-A631-F0E4AEC22D1B}" presName="compositeShape" presStyleCnt="0">
        <dgm:presLayoutVars>
          <dgm:chMax val="7"/>
          <dgm:dir/>
          <dgm:resizeHandles val="exact"/>
        </dgm:presLayoutVars>
      </dgm:prSet>
      <dgm:spPr/>
      <dgm:t>
        <a:bodyPr/>
        <a:lstStyle/>
        <a:p>
          <a:endParaRPr lang="en-GB"/>
        </a:p>
      </dgm:t>
    </dgm:pt>
    <dgm:pt modelId="{8DCF4B2C-F6BD-4A39-8DF7-2B48DFF9EF49}" type="pres">
      <dgm:prSet presAssocID="{08C86ED6-CA51-4B23-828F-D485AB3BB99D}" presName="circ1" presStyleLbl="vennNode1" presStyleIdx="0" presStyleCnt="3"/>
      <dgm:spPr/>
      <dgm:t>
        <a:bodyPr/>
        <a:lstStyle/>
        <a:p>
          <a:endParaRPr lang="en-GB"/>
        </a:p>
      </dgm:t>
    </dgm:pt>
    <dgm:pt modelId="{55CA95FF-0E0D-4E4B-A559-852680DE937D}" type="pres">
      <dgm:prSet presAssocID="{08C86ED6-CA51-4B23-828F-D485AB3BB99D}" presName="circ1Tx" presStyleLbl="revTx" presStyleIdx="0" presStyleCnt="0">
        <dgm:presLayoutVars>
          <dgm:chMax val="0"/>
          <dgm:chPref val="0"/>
          <dgm:bulletEnabled val="1"/>
        </dgm:presLayoutVars>
      </dgm:prSet>
      <dgm:spPr/>
      <dgm:t>
        <a:bodyPr/>
        <a:lstStyle/>
        <a:p>
          <a:endParaRPr lang="en-GB"/>
        </a:p>
      </dgm:t>
    </dgm:pt>
    <dgm:pt modelId="{FFEFC36A-F6A3-4992-8EAC-C5C01FA43E93}" type="pres">
      <dgm:prSet presAssocID="{790A7D9F-EC09-4453-9120-C0EC3425442F}" presName="circ2" presStyleLbl="vennNode1" presStyleIdx="1" presStyleCnt="3"/>
      <dgm:spPr/>
      <dgm:t>
        <a:bodyPr/>
        <a:lstStyle/>
        <a:p>
          <a:endParaRPr lang="en-GB"/>
        </a:p>
      </dgm:t>
    </dgm:pt>
    <dgm:pt modelId="{50379B77-1A04-475A-BDCB-0C93989FEF07}" type="pres">
      <dgm:prSet presAssocID="{790A7D9F-EC09-4453-9120-C0EC3425442F}" presName="circ2Tx" presStyleLbl="revTx" presStyleIdx="0" presStyleCnt="0">
        <dgm:presLayoutVars>
          <dgm:chMax val="0"/>
          <dgm:chPref val="0"/>
          <dgm:bulletEnabled val="1"/>
        </dgm:presLayoutVars>
      </dgm:prSet>
      <dgm:spPr/>
      <dgm:t>
        <a:bodyPr/>
        <a:lstStyle/>
        <a:p>
          <a:endParaRPr lang="en-GB"/>
        </a:p>
      </dgm:t>
    </dgm:pt>
    <dgm:pt modelId="{A3873032-ABFC-4FA6-A9CF-80B47E33CCD2}" type="pres">
      <dgm:prSet presAssocID="{580BEC54-2FDA-431D-B442-4847BF14C147}" presName="circ3" presStyleLbl="vennNode1" presStyleIdx="2" presStyleCnt="3"/>
      <dgm:spPr/>
      <dgm:t>
        <a:bodyPr/>
        <a:lstStyle/>
        <a:p>
          <a:endParaRPr lang="en-GB"/>
        </a:p>
      </dgm:t>
    </dgm:pt>
    <dgm:pt modelId="{6C45A69C-69E7-4839-A136-25EC4C331587}" type="pres">
      <dgm:prSet presAssocID="{580BEC54-2FDA-431D-B442-4847BF14C147}" presName="circ3Tx" presStyleLbl="revTx" presStyleIdx="0" presStyleCnt="0">
        <dgm:presLayoutVars>
          <dgm:chMax val="0"/>
          <dgm:chPref val="0"/>
          <dgm:bulletEnabled val="1"/>
        </dgm:presLayoutVars>
      </dgm:prSet>
      <dgm:spPr/>
      <dgm:t>
        <a:bodyPr/>
        <a:lstStyle/>
        <a:p>
          <a:endParaRPr lang="en-GB"/>
        </a:p>
      </dgm:t>
    </dgm:pt>
  </dgm:ptLst>
  <dgm:cxnLst>
    <dgm:cxn modelId="{994B06FB-F769-4D62-B09A-1A7AE4E37830}" type="presOf" srcId="{08C86ED6-CA51-4B23-828F-D485AB3BB99D}" destId="{55CA95FF-0E0D-4E4B-A559-852680DE937D}" srcOrd="1" destOrd="0" presId="urn:microsoft.com/office/officeart/2005/8/layout/venn1"/>
    <dgm:cxn modelId="{73FFF9BD-52D1-4DB7-82E8-5A85F1D38C53}" type="presOf" srcId="{790A7D9F-EC09-4453-9120-C0EC3425442F}" destId="{50379B77-1A04-475A-BDCB-0C93989FEF07}" srcOrd="1" destOrd="0" presId="urn:microsoft.com/office/officeart/2005/8/layout/venn1"/>
    <dgm:cxn modelId="{C5DE6404-4E88-4A91-8505-8C1C238DBB91}" type="presOf" srcId="{08C86ED6-CA51-4B23-828F-D485AB3BB99D}" destId="{8DCF4B2C-F6BD-4A39-8DF7-2B48DFF9EF49}" srcOrd="0" destOrd="0" presId="urn:microsoft.com/office/officeart/2005/8/layout/venn1"/>
    <dgm:cxn modelId="{8F0B8259-547B-47C3-89CF-E11312E69027}" srcId="{1A0279DC-573F-4F7F-A631-F0E4AEC22D1B}" destId="{580BEC54-2FDA-431D-B442-4847BF14C147}" srcOrd="2" destOrd="0" parTransId="{531797D4-12AD-4A26-B9D0-F57AD3C35054}" sibTransId="{4886B1CA-C44B-47EB-994D-F4BC1AD0A6F5}"/>
    <dgm:cxn modelId="{1734E292-18B8-41BA-990C-A72C7EE8C7E7}" type="presOf" srcId="{580BEC54-2FDA-431D-B442-4847BF14C147}" destId="{A3873032-ABFC-4FA6-A9CF-80B47E33CCD2}" srcOrd="0" destOrd="0" presId="urn:microsoft.com/office/officeart/2005/8/layout/venn1"/>
    <dgm:cxn modelId="{4F1BC1F3-9BF4-4D89-B888-9843D6D8597D}" srcId="{1A0279DC-573F-4F7F-A631-F0E4AEC22D1B}" destId="{790A7D9F-EC09-4453-9120-C0EC3425442F}" srcOrd="1" destOrd="0" parTransId="{00198377-C612-49A1-8CCB-94145C9CFCFB}" sibTransId="{ABA7011D-C92F-4ACE-BDE6-BE4CF0755CFB}"/>
    <dgm:cxn modelId="{1A1C7B43-54DE-423D-9CE5-6C418DCF4DAF}" srcId="{1A0279DC-573F-4F7F-A631-F0E4AEC22D1B}" destId="{08C86ED6-CA51-4B23-828F-D485AB3BB99D}" srcOrd="0" destOrd="0" parTransId="{E1CDA82A-D5E7-49AB-B1E9-96C7B7686C44}" sibTransId="{D10D9DD3-B28C-436B-A9FE-524BDEE2B604}"/>
    <dgm:cxn modelId="{CAF52FCE-634F-407B-B0B3-C13263961944}" type="presOf" srcId="{790A7D9F-EC09-4453-9120-C0EC3425442F}" destId="{FFEFC36A-F6A3-4992-8EAC-C5C01FA43E93}" srcOrd="0" destOrd="0" presId="urn:microsoft.com/office/officeart/2005/8/layout/venn1"/>
    <dgm:cxn modelId="{B8113B63-5C3E-4EAD-B452-1ACF389CD16A}" type="presOf" srcId="{1A0279DC-573F-4F7F-A631-F0E4AEC22D1B}" destId="{5D331322-4E83-467E-8C0E-AF5BB8EB0F10}" srcOrd="0" destOrd="0" presId="urn:microsoft.com/office/officeart/2005/8/layout/venn1"/>
    <dgm:cxn modelId="{7ED61A48-61B6-4E13-A34C-1ECD385C5A8C}" type="presOf" srcId="{580BEC54-2FDA-431D-B442-4847BF14C147}" destId="{6C45A69C-69E7-4839-A136-25EC4C331587}" srcOrd="1" destOrd="0" presId="urn:microsoft.com/office/officeart/2005/8/layout/venn1"/>
    <dgm:cxn modelId="{691857FA-2770-462D-84A8-969001C0F6BC}" type="presParOf" srcId="{5D331322-4E83-467E-8C0E-AF5BB8EB0F10}" destId="{8DCF4B2C-F6BD-4A39-8DF7-2B48DFF9EF49}" srcOrd="0" destOrd="0" presId="urn:microsoft.com/office/officeart/2005/8/layout/venn1"/>
    <dgm:cxn modelId="{B2F65F96-F4B1-4971-A1F4-7393FC1E64BC}" type="presParOf" srcId="{5D331322-4E83-467E-8C0E-AF5BB8EB0F10}" destId="{55CA95FF-0E0D-4E4B-A559-852680DE937D}" srcOrd="1" destOrd="0" presId="urn:microsoft.com/office/officeart/2005/8/layout/venn1"/>
    <dgm:cxn modelId="{0A4F0B3F-A61B-4606-91C2-EAB5720703CB}" type="presParOf" srcId="{5D331322-4E83-467E-8C0E-AF5BB8EB0F10}" destId="{FFEFC36A-F6A3-4992-8EAC-C5C01FA43E93}" srcOrd="2" destOrd="0" presId="urn:microsoft.com/office/officeart/2005/8/layout/venn1"/>
    <dgm:cxn modelId="{D6D176FB-F4D6-4A57-8F3F-F3295904D8B7}" type="presParOf" srcId="{5D331322-4E83-467E-8C0E-AF5BB8EB0F10}" destId="{50379B77-1A04-475A-BDCB-0C93989FEF07}" srcOrd="3" destOrd="0" presId="urn:microsoft.com/office/officeart/2005/8/layout/venn1"/>
    <dgm:cxn modelId="{A909A47F-935F-4F52-A56F-BF811083B32E}" type="presParOf" srcId="{5D331322-4E83-467E-8C0E-AF5BB8EB0F10}" destId="{A3873032-ABFC-4FA6-A9CF-80B47E33CCD2}" srcOrd="4" destOrd="0" presId="urn:microsoft.com/office/officeart/2005/8/layout/venn1"/>
    <dgm:cxn modelId="{70EB55AD-F2F2-4768-A9E9-60226659D96A}" type="presParOf" srcId="{5D331322-4E83-467E-8C0E-AF5BB8EB0F10}" destId="{6C45A69C-69E7-4839-A136-25EC4C33158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3892CF-464B-45DA-B353-F1FA7D41A786}" type="doc">
      <dgm:prSet loTypeId="urn:microsoft.com/office/officeart/2005/8/layout/list1" loCatId="list" qsTypeId="urn:microsoft.com/office/officeart/2005/8/quickstyle/simple4" qsCatId="simple" csTypeId="urn:microsoft.com/office/officeart/2005/8/colors/accent2_3" csCatId="accent2" phldr="1"/>
      <dgm:spPr/>
      <dgm:t>
        <a:bodyPr/>
        <a:lstStyle/>
        <a:p>
          <a:endParaRPr lang="en-GB"/>
        </a:p>
      </dgm:t>
    </dgm:pt>
    <dgm:pt modelId="{1F41FCF7-7452-407A-A9C9-9AB0777CB7D1}">
      <dgm:prSet/>
      <dgm:spPr/>
      <dgm:t>
        <a:bodyPr/>
        <a:lstStyle/>
        <a:p>
          <a:pPr rtl="0"/>
          <a:r>
            <a:rPr lang="en-GB" smtClean="0"/>
            <a:t>Open (Standards) &gt; Interoperability</a:t>
          </a:r>
          <a:endParaRPr lang="en-GB"/>
        </a:p>
      </dgm:t>
    </dgm:pt>
    <dgm:pt modelId="{B023446C-31E1-4CAC-85F4-32CDBFF1F826}" type="parTrans" cxnId="{DF5BC6B9-509B-43A9-B9B2-57971560D924}">
      <dgm:prSet/>
      <dgm:spPr/>
      <dgm:t>
        <a:bodyPr/>
        <a:lstStyle/>
        <a:p>
          <a:endParaRPr lang="en-GB"/>
        </a:p>
      </dgm:t>
    </dgm:pt>
    <dgm:pt modelId="{870E54C5-4B9F-41C0-8CF8-F4B84E941FCD}" type="sibTrans" cxnId="{DF5BC6B9-509B-43A9-B9B2-57971560D924}">
      <dgm:prSet/>
      <dgm:spPr/>
      <dgm:t>
        <a:bodyPr/>
        <a:lstStyle/>
        <a:p>
          <a:endParaRPr lang="en-GB"/>
        </a:p>
      </dgm:t>
    </dgm:pt>
    <dgm:pt modelId="{9A5E4341-48FE-4409-9FEC-465EB63A4027}">
      <dgm:prSet/>
      <dgm:spPr/>
      <dgm:t>
        <a:bodyPr/>
        <a:lstStyle/>
        <a:p>
          <a:pPr rtl="0"/>
          <a:r>
            <a:rPr lang="en-GB" dirty="0" smtClean="0"/>
            <a:t>Gift Economics &gt; </a:t>
          </a:r>
        </a:p>
        <a:p>
          <a:pPr rtl="0"/>
          <a:r>
            <a:rPr lang="en-GB" dirty="0" smtClean="0"/>
            <a:t>Digital Slavery</a:t>
          </a:r>
          <a:endParaRPr lang="en-GB" dirty="0"/>
        </a:p>
      </dgm:t>
    </dgm:pt>
    <dgm:pt modelId="{7CEC7118-0B19-49AD-85F9-400F2E94B528}" type="parTrans" cxnId="{C149E6F0-A578-4E3E-B529-7C7EEE0421D5}">
      <dgm:prSet/>
      <dgm:spPr/>
      <dgm:t>
        <a:bodyPr/>
        <a:lstStyle/>
        <a:p>
          <a:endParaRPr lang="en-GB"/>
        </a:p>
      </dgm:t>
    </dgm:pt>
    <dgm:pt modelId="{69E190F2-44F8-42B3-8AC9-063F97E9E38E}" type="sibTrans" cxnId="{C149E6F0-A578-4E3E-B529-7C7EEE0421D5}">
      <dgm:prSet/>
      <dgm:spPr/>
      <dgm:t>
        <a:bodyPr/>
        <a:lstStyle/>
        <a:p>
          <a:endParaRPr lang="en-GB"/>
        </a:p>
      </dgm:t>
    </dgm:pt>
    <dgm:pt modelId="{E2E11186-E028-439C-9516-3F3488B9F79B}">
      <dgm:prSet/>
      <dgm:spPr/>
      <dgm:t>
        <a:bodyPr/>
        <a:lstStyle/>
        <a:p>
          <a:pPr rtl="0"/>
          <a:r>
            <a:rPr lang="en-GB" dirty="0" smtClean="0"/>
            <a:t>Policy &gt; </a:t>
          </a:r>
        </a:p>
        <a:p>
          <a:pPr rtl="0"/>
          <a:r>
            <a:rPr lang="en-GB" dirty="0" smtClean="0"/>
            <a:t>Commercial Apartheid!</a:t>
          </a:r>
          <a:endParaRPr lang="en-GB" dirty="0"/>
        </a:p>
      </dgm:t>
    </dgm:pt>
    <dgm:pt modelId="{3686829D-07B0-4769-B7B5-A7E4EAA0FDEC}" type="parTrans" cxnId="{DF2A8E94-4516-4688-B4DC-829877F460A6}">
      <dgm:prSet/>
      <dgm:spPr/>
      <dgm:t>
        <a:bodyPr/>
        <a:lstStyle/>
        <a:p>
          <a:endParaRPr lang="en-GB"/>
        </a:p>
      </dgm:t>
    </dgm:pt>
    <dgm:pt modelId="{B710D339-0B62-4112-A606-4D53389289E7}" type="sibTrans" cxnId="{DF2A8E94-4516-4688-B4DC-829877F460A6}">
      <dgm:prSet/>
      <dgm:spPr/>
      <dgm:t>
        <a:bodyPr/>
        <a:lstStyle/>
        <a:p>
          <a:endParaRPr lang="en-GB"/>
        </a:p>
      </dgm:t>
    </dgm:pt>
    <dgm:pt modelId="{563415EF-2E7B-4412-95A9-77FCA984ADD6}" type="pres">
      <dgm:prSet presAssocID="{CF3892CF-464B-45DA-B353-F1FA7D41A786}" presName="linear" presStyleCnt="0">
        <dgm:presLayoutVars>
          <dgm:dir/>
          <dgm:animLvl val="lvl"/>
          <dgm:resizeHandles val="exact"/>
        </dgm:presLayoutVars>
      </dgm:prSet>
      <dgm:spPr/>
      <dgm:t>
        <a:bodyPr/>
        <a:lstStyle/>
        <a:p>
          <a:endParaRPr lang="en-GB"/>
        </a:p>
      </dgm:t>
    </dgm:pt>
    <dgm:pt modelId="{F3B42680-1CB7-4679-B6B1-05C190DB609A}" type="pres">
      <dgm:prSet presAssocID="{1F41FCF7-7452-407A-A9C9-9AB0777CB7D1}" presName="parentLin" presStyleCnt="0"/>
      <dgm:spPr/>
    </dgm:pt>
    <dgm:pt modelId="{032CF742-D1CE-47E4-8374-C7F66A0A5E0A}" type="pres">
      <dgm:prSet presAssocID="{1F41FCF7-7452-407A-A9C9-9AB0777CB7D1}" presName="parentLeftMargin" presStyleLbl="node1" presStyleIdx="0" presStyleCnt="3"/>
      <dgm:spPr/>
      <dgm:t>
        <a:bodyPr/>
        <a:lstStyle/>
        <a:p>
          <a:endParaRPr lang="en-GB"/>
        </a:p>
      </dgm:t>
    </dgm:pt>
    <dgm:pt modelId="{BA18EFC1-0E4D-4FD8-A63F-C7936AD3136C}" type="pres">
      <dgm:prSet presAssocID="{1F41FCF7-7452-407A-A9C9-9AB0777CB7D1}" presName="parentText" presStyleLbl="node1" presStyleIdx="0" presStyleCnt="3">
        <dgm:presLayoutVars>
          <dgm:chMax val="0"/>
          <dgm:bulletEnabled val="1"/>
        </dgm:presLayoutVars>
      </dgm:prSet>
      <dgm:spPr/>
      <dgm:t>
        <a:bodyPr/>
        <a:lstStyle/>
        <a:p>
          <a:endParaRPr lang="en-GB"/>
        </a:p>
      </dgm:t>
    </dgm:pt>
    <dgm:pt modelId="{333BA16D-29B4-4906-A74F-BC2B3D3BE898}" type="pres">
      <dgm:prSet presAssocID="{1F41FCF7-7452-407A-A9C9-9AB0777CB7D1}" presName="negativeSpace" presStyleCnt="0"/>
      <dgm:spPr/>
    </dgm:pt>
    <dgm:pt modelId="{CAA69515-6569-4076-B5A5-1BD4DF37F6A0}" type="pres">
      <dgm:prSet presAssocID="{1F41FCF7-7452-407A-A9C9-9AB0777CB7D1}" presName="childText" presStyleLbl="conFgAcc1" presStyleIdx="0" presStyleCnt="3">
        <dgm:presLayoutVars>
          <dgm:bulletEnabled val="1"/>
        </dgm:presLayoutVars>
      </dgm:prSet>
      <dgm:spPr/>
    </dgm:pt>
    <dgm:pt modelId="{3D9F1FE7-FB42-433A-9F06-C3782F062D21}" type="pres">
      <dgm:prSet presAssocID="{870E54C5-4B9F-41C0-8CF8-F4B84E941FCD}" presName="spaceBetweenRectangles" presStyleCnt="0"/>
      <dgm:spPr/>
    </dgm:pt>
    <dgm:pt modelId="{BCEE476E-D115-403A-958C-295D9E1FEA72}" type="pres">
      <dgm:prSet presAssocID="{9A5E4341-48FE-4409-9FEC-465EB63A4027}" presName="parentLin" presStyleCnt="0"/>
      <dgm:spPr/>
    </dgm:pt>
    <dgm:pt modelId="{45C65A85-249B-41D6-A094-986BE93AB276}" type="pres">
      <dgm:prSet presAssocID="{9A5E4341-48FE-4409-9FEC-465EB63A4027}" presName="parentLeftMargin" presStyleLbl="node1" presStyleIdx="0" presStyleCnt="3"/>
      <dgm:spPr/>
      <dgm:t>
        <a:bodyPr/>
        <a:lstStyle/>
        <a:p>
          <a:endParaRPr lang="en-GB"/>
        </a:p>
      </dgm:t>
    </dgm:pt>
    <dgm:pt modelId="{6334E5B1-269A-408C-8F9F-8BED06D69D6F}" type="pres">
      <dgm:prSet presAssocID="{9A5E4341-48FE-4409-9FEC-465EB63A4027}" presName="parentText" presStyleLbl="node1" presStyleIdx="1" presStyleCnt="3">
        <dgm:presLayoutVars>
          <dgm:chMax val="0"/>
          <dgm:bulletEnabled val="1"/>
        </dgm:presLayoutVars>
      </dgm:prSet>
      <dgm:spPr/>
      <dgm:t>
        <a:bodyPr/>
        <a:lstStyle/>
        <a:p>
          <a:endParaRPr lang="en-GB"/>
        </a:p>
      </dgm:t>
    </dgm:pt>
    <dgm:pt modelId="{D1FBAA4D-8249-4079-8230-B344D5C2FC25}" type="pres">
      <dgm:prSet presAssocID="{9A5E4341-48FE-4409-9FEC-465EB63A4027}" presName="negativeSpace" presStyleCnt="0"/>
      <dgm:spPr/>
    </dgm:pt>
    <dgm:pt modelId="{0CB39E9A-8ADF-43AC-BB41-FE561E2E5EA8}" type="pres">
      <dgm:prSet presAssocID="{9A5E4341-48FE-4409-9FEC-465EB63A4027}" presName="childText" presStyleLbl="conFgAcc1" presStyleIdx="1" presStyleCnt="3">
        <dgm:presLayoutVars>
          <dgm:bulletEnabled val="1"/>
        </dgm:presLayoutVars>
      </dgm:prSet>
      <dgm:spPr/>
    </dgm:pt>
    <dgm:pt modelId="{F9968DB8-7AF4-4254-851F-B853FEB5155C}" type="pres">
      <dgm:prSet presAssocID="{69E190F2-44F8-42B3-8AC9-063F97E9E38E}" presName="spaceBetweenRectangles" presStyleCnt="0"/>
      <dgm:spPr/>
    </dgm:pt>
    <dgm:pt modelId="{F6C7F33C-CAE8-4A8C-A61D-43197BBE2CD8}" type="pres">
      <dgm:prSet presAssocID="{E2E11186-E028-439C-9516-3F3488B9F79B}" presName="parentLin" presStyleCnt="0"/>
      <dgm:spPr/>
    </dgm:pt>
    <dgm:pt modelId="{5257DA84-A535-499D-AD9F-1015D4D0A32E}" type="pres">
      <dgm:prSet presAssocID="{E2E11186-E028-439C-9516-3F3488B9F79B}" presName="parentLeftMargin" presStyleLbl="node1" presStyleIdx="1" presStyleCnt="3"/>
      <dgm:spPr/>
      <dgm:t>
        <a:bodyPr/>
        <a:lstStyle/>
        <a:p>
          <a:endParaRPr lang="en-GB"/>
        </a:p>
      </dgm:t>
    </dgm:pt>
    <dgm:pt modelId="{1C07A40B-7954-49B8-B430-50AE9232D220}" type="pres">
      <dgm:prSet presAssocID="{E2E11186-E028-439C-9516-3F3488B9F79B}" presName="parentText" presStyleLbl="node1" presStyleIdx="2" presStyleCnt="3">
        <dgm:presLayoutVars>
          <dgm:chMax val="0"/>
          <dgm:bulletEnabled val="1"/>
        </dgm:presLayoutVars>
      </dgm:prSet>
      <dgm:spPr/>
      <dgm:t>
        <a:bodyPr/>
        <a:lstStyle/>
        <a:p>
          <a:endParaRPr lang="en-GB"/>
        </a:p>
      </dgm:t>
    </dgm:pt>
    <dgm:pt modelId="{B5768356-AB88-4798-8324-1B38A016DA8E}" type="pres">
      <dgm:prSet presAssocID="{E2E11186-E028-439C-9516-3F3488B9F79B}" presName="negativeSpace" presStyleCnt="0"/>
      <dgm:spPr/>
    </dgm:pt>
    <dgm:pt modelId="{B28DEA29-1FB8-40E1-BB24-479508248350}" type="pres">
      <dgm:prSet presAssocID="{E2E11186-E028-439C-9516-3F3488B9F79B}" presName="childText" presStyleLbl="conFgAcc1" presStyleIdx="2" presStyleCnt="3">
        <dgm:presLayoutVars>
          <dgm:bulletEnabled val="1"/>
        </dgm:presLayoutVars>
      </dgm:prSet>
      <dgm:spPr/>
    </dgm:pt>
  </dgm:ptLst>
  <dgm:cxnLst>
    <dgm:cxn modelId="{23C3DF14-0AD1-4FF8-8C6D-ABC031D93A25}" type="presOf" srcId="{E2E11186-E028-439C-9516-3F3488B9F79B}" destId="{5257DA84-A535-499D-AD9F-1015D4D0A32E}" srcOrd="0" destOrd="0" presId="urn:microsoft.com/office/officeart/2005/8/layout/list1"/>
    <dgm:cxn modelId="{E62A39E4-AE51-4737-A56F-DA7973685CDA}" type="presOf" srcId="{1F41FCF7-7452-407A-A9C9-9AB0777CB7D1}" destId="{032CF742-D1CE-47E4-8374-C7F66A0A5E0A}" srcOrd="0" destOrd="0" presId="urn:microsoft.com/office/officeart/2005/8/layout/list1"/>
    <dgm:cxn modelId="{C149E6F0-A578-4E3E-B529-7C7EEE0421D5}" srcId="{CF3892CF-464B-45DA-B353-F1FA7D41A786}" destId="{9A5E4341-48FE-4409-9FEC-465EB63A4027}" srcOrd="1" destOrd="0" parTransId="{7CEC7118-0B19-49AD-85F9-400F2E94B528}" sibTransId="{69E190F2-44F8-42B3-8AC9-063F97E9E38E}"/>
    <dgm:cxn modelId="{1F1CBF17-CABC-4E9D-A972-36AF8E5F857F}" type="presOf" srcId="{E2E11186-E028-439C-9516-3F3488B9F79B}" destId="{1C07A40B-7954-49B8-B430-50AE9232D220}" srcOrd="1" destOrd="0" presId="urn:microsoft.com/office/officeart/2005/8/layout/list1"/>
    <dgm:cxn modelId="{DF2A8E94-4516-4688-B4DC-829877F460A6}" srcId="{CF3892CF-464B-45DA-B353-F1FA7D41A786}" destId="{E2E11186-E028-439C-9516-3F3488B9F79B}" srcOrd="2" destOrd="0" parTransId="{3686829D-07B0-4769-B7B5-A7E4EAA0FDEC}" sibTransId="{B710D339-0B62-4112-A606-4D53389289E7}"/>
    <dgm:cxn modelId="{906CF458-006E-4B52-BA1B-612136D12FD0}" type="presOf" srcId="{9A5E4341-48FE-4409-9FEC-465EB63A4027}" destId="{45C65A85-249B-41D6-A094-986BE93AB276}" srcOrd="0" destOrd="0" presId="urn:microsoft.com/office/officeart/2005/8/layout/list1"/>
    <dgm:cxn modelId="{1501FF76-EF38-4801-8B00-4AC7755F646F}" type="presOf" srcId="{CF3892CF-464B-45DA-B353-F1FA7D41A786}" destId="{563415EF-2E7B-4412-95A9-77FCA984ADD6}" srcOrd="0" destOrd="0" presId="urn:microsoft.com/office/officeart/2005/8/layout/list1"/>
    <dgm:cxn modelId="{9001143E-54D8-4896-AB17-199DA62EDD18}" type="presOf" srcId="{9A5E4341-48FE-4409-9FEC-465EB63A4027}" destId="{6334E5B1-269A-408C-8F9F-8BED06D69D6F}" srcOrd="1" destOrd="0" presId="urn:microsoft.com/office/officeart/2005/8/layout/list1"/>
    <dgm:cxn modelId="{DF5BC6B9-509B-43A9-B9B2-57971560D924}" srcId="{CF3892CF-464B-45DA-B353-F1FA7D41A786}" destId="{1F41FCF7-7452-407A-A9C9-9AB0777CB7D1}" srcOrd="0" destOrd="0" parTransId="{B023446C-31E1-4CAC-85F4-32CDBFF1F826}" sibTransId="{870E54C5-4B9F-41C0-8CF8-F4B84E941FCD}"/>
    <dgm:cxn modelId="{5FB0EF39-C754-4C1E-8389-11870F95CC46}" type="presOf" srcId="{1F41FCF7-7452-407A-A9C9-9AB0777CB7D1}" destId="{BA18EFC1-0E4D-4FD8-A63F-C7936AD3136C}" srcOrd="1" destOrd="0" presId="urn:microsoft.com/office/officeart/2005/8/layout/list1"/>
    <dgm:cxn modelId="{FA157A0C-2BD2-4F4B-8477-7E8A40F1E581}" type="presParOf" srcId="{563415EF-2E7B-4412-95A9-77FCA984ADD6}" destId="{F3B42680-1CB7-4679-B6B1-05C190DB609A}" srcOrd="0" destOrd="0" presId="urn:microsoft.com/office/officeart/2005/8/layout/list1"/>
    <dgm:cxn modelId="{26893309-F036-4B24-AEA5-9244CF0C3913}" type="presParOf" srcId="{F3B42680-1CB7-4679-B6B1-05C190DB609A}" destId="{032CF742-D1CE-47E4-8374-C7F66A0A5E0A}" srcOrd="0" destOrd="0" presId="urn:microsoft.com/office/officeart/2005/8/layout/list1"/>
    <dgm:cxn modelId="{5B56CFFB-B5F6-4CFE-BC2A-9CF6E0FEA41C}" type="presParOf" srcId="{F3B42680-1CB7-4679-B6B1-05C190DB609A}" destId="{BA18EFC1-0E4D-4FD8-A63F-C7936AD3136C}" srcOrd="1" destOrd="0" presId="urn:microsoft.com/office/officeart/2005/8/layout/list1"/>
    <dgm:cxn modelId="{6EFAC087-FA35-4314-9807-3D4AEDDE96BC}" type="presParOf" srcId="{563415EF-2E7B-4412-95A9-77FCA984ADD6}" destId="{333BA16D-29B4-4906-A74F-BC2B3D3BE898}" srcOrd="1" destOrd="0" presId="urn:microsoft.com/office/officeart/2005/8/layout/list1"/>
    <dgm:cxn modelId="{292057CB-058D-4B50-8BE7-672A178B1971}" type="presParOf" srcId="{563415EF-2E7B-4412-95A9-77FCA984ADD6}" destId="{CAA69515-6569-4076-B5A5-1BD4DF37F6A0}" srcOrd="2" destOrd="0" presId="urn:microsoft.com/office/officeart/2005/8/layout/list1"/>
    <dgm:cxn modelId="{B07E8BE4-537D-43B3-9B8C-D2AE79D44F4C}" type="presParOf" srcId="{563415EF-2E7B-4412-95A9-77FCA984ADD6}" destId="{3D9F1FE7-FB42-433A-9F06-C3782F062D21}" srcOrd="3" destOrd="0" presId="urn:microsoft.com/office/officeart/2005/8/layout/list1"/>
    <dgm:cxn modelId="{23BC04BD-B6D6-4D7B-8A2C-211834940D78}" type="presParOf" srcId="{563415EF-2E7B-4412-95A9-77FCA984ADD6}" destId="{BCEE476E-D115-403A-958C-295D9E1FEA72}" srcOrd="4" destOrd="0" presId="urn:microsoft.com/office/officeart/2005/8/layout/list1"/>
    <dgm:cxn modelId="{AB4477EC-6DAA-4E16-A570-543577EDAB8D}" type="presParOf" srcId="{BCEE476E-D115-403A-958C-295D9E1FEA72}" destId="{45C65A85-249B-41D6-A094-986BE93AB276}" srcOrd="0" destOrd="0" presId="urn:microsoft.com/office/officeart/2005/8/layout/list1"/>
    <dgm:cxn modelId="{F308D396-6F77-401D-B933-6CACCCEC2AD5}" type="presParOf" srcId="{BCEE476E-D115-403A-958C-295D9E1FEA72}" destId="{6334E5B1-269A-408C-8F9F-8BED06D69D6F}" srcOrd="1" destOrd="0" presId="urn:microsoft.com/office/officeart/2005/8/layout/list1"/>
    <dgm:cxn modelId="{3B1EDD5C-4ED5-4CD8-ACAC-D36C6A7630E0}" type="presParOf" srcId="{563415EF-2E7B-4412-95A9-77FCA984ADD6}" destId="{D1FBAA4D-8249-4079-8230-B344D5C2FC25}" srcOrd="5" destOrd="0" presId="urn:microsoft.com/office/officeart/2005/8/layout/list1"/>
    <dgm:cxn modelId="{413F73E9-7CCF-4280-8816-4B3B682560F0}" type="presParOf" srcId="{563415EF-2E7B-4412-95A9-77FCA984ADD6}" destId="{0CB39E9A-8ADF-43AC-BB41-FE561E2E5EA8}" srcOrd="6" destOrd="0" presId="urn:microsoft.com/office/officeart/2005/8/layout/list1"/>
    <dgm:cxn modelId="{388D06D7-7184-40D7-A853-C9B5343CFAE5}" type="presParOf" srcId="{563415EF-2E7B-4412-95A9-77FCA984ADD6}" destId="{F9968DB8-7AF4-4254-851F-B853FEB5155C}" srcOrd="7" destOrd="0" presId="urn:microsoft.com/office/officeart/2005/8/layout/list1"/>
    <dgm:cxn modelId="{4544366F-A288-42A4-A9FE-4B2A0B86BF15}" type="presParOf" srcId="{563415EF-2E7B-4412-95A9-77FCA984ADD6}" destId="{F6C7F33C-CAE8-4A8C-A61D-43197BBE2CD8}" srcOrd="8" destOrd="0" presId="urn:microsoft.com/office/officeart/2005/8/layout/list1"/>
    <dgm:cxn modelId="{5395FDD6-D4CE-4ACE-9664-C79FF9A5EA1F}" type="presParOf" srcId="{F6C7F33C-CAE8-4A8C-A61D-43197BBE2CD8}" destId="{5257DA84-A535-499D-AD9F-1015D4D0A32E}" srcOrd="0" destOrd="0" presId="urn:microsoft.com/office/officeart/2005/8/layout/list1"/>
    <dgm:cxn modelId="{22F082CB-9DE5-4B0F-9514-565356680D7A}" type="presParOf" srcId="{F6C7F33C-CAE8-4A8C-A61D-43197BBE2CD8}" destId="{1C07A40B-7954-49B8-B430-50AE9232D220}" srcOrd="1" destOrd="0" presId="urn:microsoft.com/office/officeart/2005/8/layout/list1"/>
    <dgm:cxn modelId="{ECC2E9DC-1632-4908-9F7E-DFB5A63480BD}" type="presParOf" srcId="{563415EF-2E7B-4412-95A9-77FCA984ADD6}" destId="{B5768356-AB88-4798-8324-1B38A016DA8E}" srcOrd="9" destOrd="0" presId="urn:microsoft.com/office/officeart/2005/8/layout/list1"/>
    <dgm:cxn modelId="{DBD6A53E-4460-4CF3-9B9D-3EE8A75CE03D}" type="presParOf" srcId="{563415EF-2E7B-4412-95A9-77FCA984ADD6}" destId="{B28DEA29-1FB8-40E1-BB24-47950824835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4E53A9-E243-4134-9896-F1D8A06CC5B1}" type="doc">
      <dgm:prSet loTypeId="urn:microsoft.com/office/officeart/2005/8/layout/vList5" loCatId="list" qsTypeId="urn:microsoft.com/office/officeart/2005/8/quickstyle/simple5" qsCatId="simple" csTypeId="urn:microsoft.com/office/officeart/2005/8/colors/accent2_5" csCatId="accent2"/>
      <dgm:spPr/>
      <dgm:t>
        <a:bodyPr/>
        <a:lstStyle/>
        <a:p>
          <a:endParaRPr lang="en-GB"/>
        </a:p>
      </dgm:t>
    </dgm:pt>
    <dgm:pt modelId="{CC8CD345-D804-4693-8426-F1C8E26726C3}">
      <dgm:prSet/>
      <dgm:spPr/>
      <dgm:t>
        <a:bodyPr/>
        <a:lstStyle/>
        <a:p>
          <a:pPr rtl="0"/>
          <a:r>
            <a:rPr lang="en-GB" smtClean="0"/>
            <a:t>Free</a:t>
          </a:r>
          <a:endParaRPr lang="en-GB"/>
        </a:p>
      </dgm:t>
    </dgm:pt>
    <dgm:pt modelId="{9D32CD9F-8897-4A9E-9137-2D1D55DF3B1E}" type="parTrans" cxnId="{416E0E2D-A685-4DF7-8957-1BB58ED8A8D7}">
      <dgm:prSet/>
      <dgm:spPr/>
      <dgm:t>
        <a:bodyPr/>
        <a:lstStyle/>
        <a:p>
          <a:endParaRPr lang="en-GB"/>
        </a:p>
      </dgm:t>
    </dgm:pt>
    <dgm:pt modelId="{3084AB0C-0C9A-4575-A622-F3BD0406C451}" type="sibTrans" cxnId="{416E0E2D-A685-4DF7-8957-1BB58ED8A8D7}">
      <dgm:prSet/>
      <dgm:spPr/>
      <dgm:t>
        <a:bodyPr/>
        <a:lstStyle/>
        <a:p>
          <a:endParaRPr lang="en-GB"/>
        </a:p>
      </dgm:t>
    </dgm:pt>
    <dgm:pt modelId="{2CFE7099-9030-46FF-B108-FDC2EEE83E7A}">
      <dgm:prSet/>
      <dgm:spPr/>
      <dgm:t>
        <a:bodyPr/>
        <a:lstStyle/>
        <a:p>
          <a:pPr rtl="0"/>
          <a:r>
            <a:rPr lang="en-GB" smtClean="0"/>
            <a:t>Code</a:t>
          </a:r>
          <a:endParaRPr lang="en-GB"/>
        </a:p>
      </dgm:t>
    </dgm:pt>
    <dgm:pt modelId="{2E63F34A-9574-4EE6-894A-02366D2FF905}" type="parTrans" cxnId="{8A218B29-219C-4207-BFCC-29B175275726}">
      <dgm:prSet/>
      <dgm:spPr/>
      <dgm:t>
        <a:bodyPr/>
        <a:lstStyle/>
        <a:p>
          <a:endParaRPr lang="en-GB"/>
        </a:p>
      </dgm:t>
    </dgm:pt>
    <dgm:pt modelId="{10211BE9-2E47-4F79-A02B-FF1D882F977C}" type="sibTrans" cxnId="{8A218B29-219C-4207-BFCC-29B175275726}">
      <dgm:prSet/>
      <dgm:spPr/>
      <dgm:t>
        <a:bodyPr/>
        <a:lstStyle/>
        <a:p>
          <a:endParaRPr lang="en-GB"/>
        </a:p>
      </dgm:t>
    </dgm:pt>
    <dgm:pt modelId="{BEAFAE10-947F-45EF-A524-89DEE9561948}">
      <dgm:prSet/>
      <dgm:spPr/>
      <dgm:t>
        <a:bodyPr/>
        <a:lstStyle/>
        <a:p>
          <a:pPr rtl="0"/>
          <a:r>
            <a:rPr lang="en-GB" smtClean="0"/>
            <a:t>But what else?</a:t>
          </a:r>
          <a:endParaRPr lang="en-GB"/>
        </a:p>
      </dgm:t>
    </dgm:pt>
    <dgm:pt modelId="{7270C0C5-6166-48D0-BC46-2CB82BC342FC}" type="parTrans" cxnId="{16166E2F-A823-459A-B552-AF87CDB86E08}">
      <dgm:prSet/>
      <dgm:spPr/>
      <dgm:t>
        <a:bodyPr/>
        <a:lstStyle/>
        <a:p>
          <a:endParaRPr lang="en-GB"/>
        </a:p>
      </dgm:t>
    </dgm:pt>
    <dgm:pt modelId="{60FC80B0-85D5-40E0-9495-F010A1BE70A9}" type="sibTrans" cxnId="{16166E2F-A823-459A-B552-AF87CDB86E08}">
      <dgm:prSet/>
      <dgm:spPr/>
      <dgm:t>
        <a:bodyPr/>
        <a:lstStyle/>
        <a:p>
          <a:endParaRPr lang="en-GB"/>
        </a:p>
      </dgm:t>
    </dgm:pt>
    <dgm:pt modelId="{555D7277-15A3-42D2-81DB-28347FA98537}">
      <dgm:prSet/>
      <dgm:spPr/>
      <dgm:t>
        <a:bodyPr/>
        <a:lstStyle/>
        <a:p>
          <a:pPr rtl="0"/>
          <a:r>
            <a:rPr lang="en-GB" smtClean="0"/>
            <a:t>Gift Economics or Digital Slavery</a:t>
          </a:r>
          <a:endParaRPr lang="en-GB"/>
        </a:p>
      </dgm:t>
    </dgm:pt>
    <dgm:pt modelId="{F25BD1F8-0D3E-48AE-A2B0-63C600D81FEA}" type="parTrans" cxnId="{E4F1F19E-4EBF-4406-9BBC-422C1875130F}">
      <dgm:prSet/>
      <dgm:spPr/>
      <dgm:t>
        <a:bodyPr/>
        <a:lstStyle/>
        <a:p>
          <a:endParaRPr lang="en-GB"/>
        </a:p>
      </dgm:t>
    </dgm:pt>
    <dgm:pt modelId="{A8C510D6-9728-4FF3-A546-2C145B775A9F}" type="sibTrans" cxnId="{E4F1F19E-4EBF-4406-9BBC-422C1875130F}">
      <dgm:prSet/>
      <dgm:spPr/>
      <dgm:t>
        <a:bodyPr/>
        <a:lstStyle/>
        <a:p>
          <a:endParaRPr lang="en-GB"/>
        </a:p>
      </dgm:t>
    </dgm:pt>
    <dgm:pt modelId="{9B84A2A9-0003-4C4F-897F-CFF466F29781}">
      <dgm:prSet/>
      <dgm:spPr/>
      <dgm:t>
        <a:bodyPr/>
        <a:lstStyle/>
        <a:p>
          <a:pPr rtl="0"/>
          <a:r>
            <a:rPr lang="en-GB" smtClean="0"/>
            <a:t>Free or just a blank cheque!</a:t>
          </a:r>
          <a:endParaRPr lang="en-GB"/>
        </a:p>
      </dgm:t>
    </dgm:pt>
    <dgm:pt modelId="{145EF4E5-42F4-4737-9258-9381708ABFB0}" type="parTrans" cxnId="{252EF9FC-A566-4428-9937-513CAA4D5FCC}">
      <dgm:prSet/>
      <dgm:spPr/>
      <dgm:t>
        <a:bodyPr/>
        <a:lstStyle/>
        <a:p>
          <a:endParaRPr lang="en-GB"/>
        </a:p>
      </dgm:t>
    </dgm:pt>
    <dgm:pt modelId="{9EDB95AE-9C34-4137-B0A3-04BBBB5DB5C7}" type="sibTrans" cxnId="{252EF9FC-A566-4428-9937-513CAA4D5FCC}">
      <dgm:prSet/>
      <dgm:spPr/>
      <dgm:t>
        <a:bodyPr/>
        <a:lstStyle/>
        <a:p>
          <a:endParaRPr lang="en-GB"/>
        </a:p>
      </dgm:t>
    </dgm:pt>
    <dgm:pt modelId="{8817A1B8-2695-4286-933C-CAEECF8A62C5}">
      <dgm:prSet/>
      <dgm:spPr/>
      <dgm:t>
        <a:bodyPr/>
        <a:lstStyle/>
        <a:p>
          <a:pPr rtl="0"/>
          <a:r>
            <a:rPr lang="en-GB" smtClean="0"/>
            <a:t>Open Code everyone's a software vendor?</a:t>
          </a:r>
          <a:endParaRPr lang="en-GB"/>
        </a:p>
      </dgm:t>
    </dgm:pt>
    <dgm:pt modelId="{44C3630E-341B-49CD-ADFE-EE1D5DCA076D}" type="parTrans" cxnId="{D2192C93-9725-45B1-AC86-C59174DD98D2}">
      <dgm:prSet/>
      <dgm:spPr/>
      <dgm:t>
        <a:bodyPr/>
        <a:lstStyle/>
        <a:p>
          <a:endParaRPr lang="en-GB"/>
        </a:p>
      </dgm:t>
    </dgm:pt>
    <dgm:pt modelId="{E73BFFF1-C963-4872-9E04-074B59ABDCC9}" type="sibTrans" cxnId="{D2192C93-9725-45B1-AC86-C59174DD98D2}">
      <dgm:prSet/>
      <dgm:spPr/>
      <dgm:t>
        <a:bodyPr/>
        <a:lstStyle/>
        <a:p>
          <a:endParaRPr lang="en-GB"/>
        </a:p>
      </dgm:t>
    </dgm:pt>
    <dgm:pt modelId="{57FA0EAD-F3AE-49FC-B874-5A70275DCF73}" type="pres">
      <dgm:prSet presAssocID="{394E53A9-E243-4134-9896-F1D8A06CC5B1}" presName="Name0" presStyleCnt="0">
        <dgm:presLayoutVars>
          <dgm:dir/>
          <dgm:animLvl val="lvl"/>
          <dgm:resizeHandles val="exact"/>
        </dgm:presLayoutVars>
      </dgm:prSet>
      <dgm:spPr/>
    </dgm:pt>
    <dgm:pt modelId="{99F489DA-FF25-4E6A-B40C-5CC05A5BA3A3}" type="pres">
      <dgm:prSet presAssocID="{CC8CD345-D804-4693-8426-F1C8E26726C3}" presName="linNode" presStyleCnt="0"/>
      <dgm:spPr/>
    </dgm:pt>
    <dgm:pt modelId="{55207CC4-D9EC-45F7-9C1C-86F8F101FEFB}" type="pres">
      <dgm:prSet presAssocID="{CC8CD345-D804-4693-8426-F1C8E26726C3}" presName="parentText" presStyleLbl="node1" presStyleIdx="0" presStyleCnt="2">
        <dgm:presLayoutVars>
          <dgm:chMax val="1"/>
          <dgm:bulletEnabled val="1"/>
        </dgm:presLayoutVars>
      </dgm:prSet>
      <dgm:spPr/>
    </dgm:pt>
    <dgm:pt modelId="{3C4D2F52-B2B2-4AEB-8218-6C462E0A6803}" type="pres">
      <dgm:prSet presAssocID="{CC8CD345-D804-4693-8426-F1C8E26726C3}" presName="descendantText" presStyleLbl="alignAccFollowNode1" presStyleIdx="0" presStyleCnt="2">
        <dgm:presLayoutVars>
          <dgm:bulletEnabled val="1"/>
        </dgm:presLayoutVars>
      </dgm:prSet>
      <dgm:spPr/>
    </dgm:pt>
    <dgm:pt modelId="{9712DC92-72E6-48B9-B216-F8B18EF7EC8B}" type="pres">
      <dgm:prSet presAssocID="{3084AB0C-0C9A-4575-A622-F3BD0406C451}" presName="sp" presStyleCnt="0"/>
      <dgm:spPr/>
    </dgm:pt>
    <dgm:pt modelId="{AB7EFBBC-6ABB-4F79-8AE7-4665CAE16FEC}" type="pres">
      <dgm:prSet presAssocID="{555D7277-15A3-42D2-81DB-28347FA98537}" presName="linNode" presStyleCnt="0"/>
      <dgm:spPr/>
    </dgm:pt>
    <dgm:pt modelId="{7E039198-13FA-438D-9324-18F78FDA9CD8}" type="pres">
      <dgm:prSet presAssocID="{555D7277-15A3-42D2-81DB-28347FA98537}" presName="parentText" presStyleLbl="node1" presStyleIdx="1" presStyleCnt="2">
        <dgm:presLayoutVars>
          <dgm:chMax val="1"/>
          <dgm:bulletEnabled val="1"/>
        </dgm:presLayoutVars>
      </dgm:prSet>
      <dgm:spPr/>
    </dgm:pt>
    <dgm:pt modelId="{14575A53-34D1-4258-8D41-D1CC7411CE3E}" type="pres">
      <dgm:prSet presAssocID="{555D7277-15A3-42D2-81DB-28347FA98537}" presName="descendantText" presStyleLbl="alignAccFollowNode1" presStyleIdx="1" presStyleCnt="2">
        <dgm:presLayoutVars>
          <dgm:bulletEnabled val="1"/>
        </dgm:presLayoutVars>
      </dgm:prSet>
      <dgm:spPr/>
    </dgm:pt>
  </dgm:ptLst>
  <dgm:cxnLst>
    <dgm:cxn modelId="{8A218B29-219C-4207-BFCC-29B175275726}" srcId="{CC8CD345-D804-4693-8426-F1C8E26726C3}" destId="{2CFE7099-9030-46FF-B108-FDC2EEE83E7A}" srcOrd="0" destOrd="0" parTransId="{2E63F34A-9574-4EE6-894A-02366D2FF905}" sibTransId="{10211BE9-2E47-4F79-A02B-FF1D882F977C}"/>
    <dgm:cxn modelId="{FEA45A5C-C7A0-4729-916D-42C6BB9A54E1}" type="presOf" srcId="{9B84A2A9-0003-4C4F-897F-CFF466F29781}" destId="{14575A53-34D1-4258-8D41-D1CC7411CE3E}" srcOrd="0" destOrd="0" presId="urn:microsoft.com/office/officeart/2005/8/layout/vList5"/>
    <dgm:cxn modelId="{B531F5F6-6AB0-4194-A2FD-426A078CE392}" type="presOf" srcId="{394E53A9-E243-4134-9896-F1D8A06CC5B1}" destId="{57FA0EAD-F3AE-49FC-B874-5A70275DCF73}" srcOrd="0" destOrd="0" presId="urn:microsoft.com/office/officeart/2005/8/layout/vList5"/>
    <dgm:cxn modelId="{2E217C4E-D0BF-4BD5-B224-1F60894D1A68}" type="presOf" srcId="{CC8CD345-D804-4693-8426-F1C8E26726C3}" destId="{55207CC4-D9EC-45F7-9C1C-86F8F101FEFB}" srcOrd="0" destOrd="0" presId="urn:microsoft.com/office/officeart/2005/8/layout/vList5"/>
    <dgm:cxn modelId="{3C854A42-A934-447E-8608-32E81382EBA9}" type="presOf" srcId="{8817A1B8-2695-4286-933C-CAEECF8A62C5}" destId="{14575A53-34D1-4258-8D41-D1CC7411CE3E}" srcOrd="0" destOrd="1" presId="urn:microsoft.com/office/officeart/2005/8/layout/vList5"/>
    <dgm:cxn modelId="{E86D2C45-3484-4A7E-8D17-A5A6CF22B069}" type="presOf" srcId="{555D7277-15A3-42D2-81DB-28347FA98537}" destId="{7E039198-13FA-438D-9324-18F78FDA9CD8}" srcOrd="0" destOrd="0" presId="urn:microsoft.com/office/officeart/2005/8/layout/vList5"/>
    <dgm:cxn modelId="{16166E2F-A823-459A-B552-AF87CDB86E08}" srcId="{CC8CD345-D804-4693-8426-F1C8E26726C3}" destId="{BEAFAE10-947F-45EF-A524-89DEE9561948}" srcOrd="1" destOrd="0" parTransId="{7270C0C5-6166-48D0-BC46-2CB82BC342FC}" sibTransId="{60FC80B0-85D5-40E0-9495-F010A1BE70A9}"/>
    <dgm:cxn modelId="{4DB45D10-60FE-47E3-AF02-AFF068CED298}" type="presOf" srcId="{BEAFAE10-947F-45EF-A524-89DEE9561948}" destId="{3C4D2F52-B2B2-4AEB-8218-6C462E0A6803}" srcOrd="0" destOrd="1" presId="urn:microsoft.com/office/officeart/2005/8/layout/vList5"/>
    <dgm:cxn modelId="{416E0E2D-A685-4DF7-8957-1BB58ED8A8D7}" srcId="{394E53A9-E243-4134-9896-F1D8A06CC5B1}" destId="{CC8CD345-D804-4693-8426-F1C8E26726C3}" srcOrd="0" destOrd="0" parTransId="{9D32CD9F-8897-4A9E-9137-2D1D55DF3B1E}" sibTransId="{3084AB0C-0C9A-4575-A622-F3BD0406C451}"/>
    <dgm:cxn modelId="{D2192C93-9725-45B1-AC86-C59174DD98D2}" srcId="{555D7277-15A3-42D2-81DB-28347FA98537}" destId="{8817A1B8-2695-4286-933C-CAEECF8A62C5}" srcOrd="1" destOrd="0" parTransId="{44C3630E-341B-49CD-ADFE-EE1D5DCA076D}" sibTransId="{E73BFFF1-C963-4872-9E04-074B59ABDCC9}"/>
    <dgm:cxn modelId="{E4F1F19E-4EBF-4406-9BBC-422C1875130F}" srcId="{394E53A9-E243-4134-9896-F1D8A06CC5B1}" destId="{555D7277-15A3-42D2-81DB-28347FA98537}" srcOrd="1" destOrd="0" parTransId="{F25BD1F8-0D3E-48AE-A2B0-63C600D81FEA}" sibTransId="{A8C510D6-9728-4FF3-A546-2C145B775A9F}"/>
    <dgm:cxn modelId="{4E385CA5-D9A2-49D6-8AAE-57BC8990100D}" type="presOf" srcId="{2CFE7099-9030-46FF-B108-FDC2EEE83E7A}" destId="{3C4D2F52-B2B2-4AEB-8218-6C462E0A6803}" srcOrd="0" destOrd="0" presId="urn:microsoft.com/office/officeart/2005/8/layout/vList5"/>
    <dgm:cxn modelId="{252EF9FC-A566-4428-9937-513CAA4D5FCC}" srcId="{555D7277-15A3-42D2-81DB-28347FA98537}" destId="{9B84A2A9-0003-4C4F-897F-CFF466F29781}" srcOrd="0" destOrd="0" parTransId="{145EF4E5-42F4-4737-9258-9381708ABFB0}" sibTransId="{9EDB95AE-9C34-4137-B0A3-04BBBB5DB5C7}"/>
    <dgm:cxn modelId="{DE05330D-6AAC-4C68-8FCD-237D66370811}" type="presParOf" srcId="{57FA0EAD-F3AE-49FC-B874-5A70275DCF73}" destId="{99F489DA-FF25-4E6A-B40C-5CC05A5BA3A3}" srcOrd="0" destOrd="0" presId="urn:microsoft.com/office/officeart/2005/8/layout/vList5"/>
    <dgm:cxn modelId="{9FB80CE7-C79F-4D2D-B9BA-5FCC42357FC4}" type="presParOf" srcId="{99F489DA-FF25-4E6A-B40C-5CC05A5BA3A3}" destId="{55207CC4-D9EC-45F7-9C1C-86F8F101FEFB}" srcOrd="0" destOrd="0" presId="urn:microsoft.com/office/officeart/2005/8/layout/vList5"/>
    <dgm:cxn modelId="{B680C403-C7EF-4085-9897-E13063FB7E1D}" type="presParOf" srcId="{99F489DA-FF25-4E6A-B40C-5CC05A5BA3A3}" destId="{3C4D2F52-B2B2-4AEB-8218-6C462E0A6803}" srcOrd="1" destOrd="0" presId="urn:microsoft.com/office/officeart/2005/8/layout/vList5"/>
    <dgm:cxn modelId="{D598093B-A104-439E-BFDB-5F62301D4769}" type="presParOf" srcId="{57FA0EAD-F3AE-49FC-B874-5A70275DCF73}" destId="{9712DC92-72E6-48B9-B216-F8B18EF7EC8B}" srcOrd="1" destOrd="0" presId="urn:microsoft.com/office/officeart/2005/8/layout/vList5"/>
    <dgm:cxn modelId="{0D105DBF-477C-4AC2-A9E3-0F2222FFB1AF}" type="presParOf" srcId="{57FA0EAD-F3AE-49FC-B874-5A70275DCF73}" destId="{AB7EFBBC-6ABB-4F79-8AE7-4665CAE16FEC}" srcOrd="2" destOrd="0" presId="urn:microsoft.com/office/officeart/2005/8/layout/vList5"/>
    <dgm:cxn modelId="{AF64AE5F-4FBB-42CA-90BB-C7AA2747D912}" type="presParOf" srcId="{AB7EFBBC-6ABB-4F79-8AE7-4665CAE16FEC}" destId="{7E039198-13FA-438D-9324-18F78FDA9CD8}" srcOrd="0" destOrd="0" presId="urn:microsoft.com/office/officeart/2005/8/layout/vList5"/>
    <dgm:cxn modelId="{A110176E-81C1-458E-A66E-115B5F9178D8}" type="presParOf" srcId="{AB7EFBBC-6ABB-4F79-8AE7-4665CAE16FEC}" destId="{14575A53-34D1-4258-8D41-D1CC7411CE3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27A07E-9213-4E76-97F7-9DDCFB220486}"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GB"/>
        </a:p>
      </dgm:t>
    </dgm:pt>
    <dgm:pt modelId="{7AD84685-0260-4AEC-B6F7-D7C109D55107}">
      <dgm:prSet custT="1"/>
      <dgm:spPr/>
      <dgm:t>
        <a:bodyPr/>
        <a:lstStyle/>
        <a:p>
          <a:pPr algn="ctr" rtl="0"/>
          <a:r>
            <a:rPr lang="en-US" sz="4400" dirty="0" smtClean="0">
              <a:effectLst>
                <a:outerShdw blurRad="38100" dist="38100" dir="2700000" algn="tl">
                  <a:srgbClr val="000000">
                    <a:alpha val="43137"/>
                  </a:srgbClr>
                </a:outerShdw>
              </a:effectLst>
            </a:rPr>
            <a:t>“The Value of IAMCP P2P Network on annual basis is worth </a:t>
          </a:r>
          <a:r>
            <a:rPr lang="en-US" sz="4400" dirty="0" smtClean="0">
              <a:solidFill>
                <a:srgbClr val="FF0000"/>
              </a:solidFill>
              <a:effectLst>
                <a:outerShdw blurRad="38100" dist="38100" dir="2700000" algn="tl">
                  <a:srgbClr val="000000">
                    <a:alpha val="43137"/>
                  </a:srgbClr>
                </a:outerShdw>
              </a:effectLst>
            </a:rPr>
            <a:t>US $10.2 Billion</a:t>
          </a:r>
          <a:r>
            <a:rPr lang="en-US" sz="4400" dirty="0" smtClean="0">
              <a:effectLst>
                <a:outerShdw blurRad="38100" dist="38100" dir="2700000" algn="tl">
                  <a:srgbClr val="000000">
                    <a:alpha val="43137"/>
                  </a:srgbClr>
                </a:outerShdw>
              </a:effectLst>
            </a:rPr>
            <a:t>, IDC Study”</a:t>
          </a:r>
          <a:endParaRPr lang="en-GB" sz="4400" dirty="0">
            <a:effectLst>
              <a:outerShdw blurRad="38100" dist="38100" dir="2700000" algn="tl">
                <a:srgbClr val="000000">
                  <a:alpha val="43137"/>
                </a:srgbClr>
              </a:outerShdw>
            </a:effectLst>
          </a:endParaRPr>
        </a:p>
      </dgm:t>
    </dgm:pt>
    <dgm:pt modelId="{53192C02-A6F4-43CB-974D-38E87457AEC9}" type="parTrans" cxnId="{A23F44D7-B64D-4361-952C-CB1C258EBB25}">
      <dgm:prSet/>
      <dgm:spPr/>
      <dgm:t>
        <a:bodyPr/>
        <a:lstStyle/>
        <a:p>
          <a:endParaRPr lang="en-GB"/>
        </a:p>
      </dgm:t>
    </dgm:pt>
    <dgm:pt modelId="{FF05E21B-0A1E-441B-81EE-AC818C37DC99}" type="sibTrans" cxnId="{A23F44D7-B64D-4361-952C-CB1C258EBB25}">
      <dgm:prSet/>
      <dgm:spPr/>
      <dgm:t>
        <a:bodyPr/>
        <a:lstStyle/>
        <a:p>
          <a:endParaRPr lang="en-GB"/>
        </a:p>
      </dgm:t>
    </dgm:pt>
    <dgm:pt modelId="{9B6A89E9-D568-4527-A812-29BAA49238E4}" type="pres">
      <dgm:prSet presAssocID="{3727A07E-9213-4E76-97F7-9DDCFB220486}" presName="linear" presStyleCnt="0">
        <dgm:presLayoutVars>
          <dgm:animLvl val="lvl"/>
          <dgm:resizeHandles val="exact"/>
        </dgm:presLayoutVars>
      </dgm:prSet>
      <dgm:spPr/>
      <dgm:t>
        <a:bodyPr/>
        <a:lstStyle/>
        <a:p>
          <a:endParaRPr lang="en-GB"/>
        </a:p>
      </dgm:t>
    </dgm:pt>
    <dgm:pt modelId="{AC765BCF-536D-4C20-8177-BD7EFCFA7D84}" type="pres">
      <dgm:prSet presAssocID="{7AD84685-0260-4AEC-B6F7-D7C109D55107}" presName="parentText" presStyleLbl="node1" presStyleIdx="0" presStyleCnt="1" custLinFactNeighborY="-7034">
        <dgm:presLayoutVars>
          <dgm:chMax val="0"/>
          <dgm:bulletEnabled val="1"/>
        </dgm:presLayoutVars>
      </dgm:prSet>
      <dgm:spPr/>
      <dgm:t>
        <a:bodyPr/>
        <a:lstStyle/>
        <a:p>
          <a:endParaRPr lang="en-GB"/>
        </a:p>
      </dgm:t>
    </dgm:pt>
  </dgm:ptLst>
  <dgm:cxnLst>
    <dgm:cxn modelId="{CCCEBA00-2B77-4A9E-81A6-189EFB7AE568}" type="presOf" srcId="{7AD84685-0260-4AEC-B6F7-D7C109D55107}" destId="{AC765BCF-536D-4C20-8177-BD7EFCFA7D84}" srcOrd="0" destOrd="0" presId="urn:microsoft.com/office/officeart/2005/8/layout/vList2"/>
    <dgm:cxn modelId="{A23F44D7-B64D-4361-952C-CB1C258EBB25}" srcId="{3727A07E-9213-4E76-97F7-9DDCFB220486}" destId="{7AD84685-0260-4AEC-B6F7-D7C109D55107}" srcOrd="0" destOrd="0" parTransId="{53192C02-A6F4-43CB-974D-38E87457AEC9}" sibTransId="{FF05E21B-0A1E-441B-81EE-AC818C37DC99}"/>
    <dgm:cxn modelId="{3694EDCD-C206-4D83-8A79-E425275F6DCC}" type="presOf" srcId="{3727A07E-9213-4E76-97F7-9DDCFB220486}" destId="{9B6A89E9-D568-4527-A812-29BAA49238E4}" srcOrd="0" destOrd="0" presId="urn:microsoft.com/office/officeart/2005/8/layout/vList2"/>
    <dgm:cxn modelId="{C7087AFA-6338-44E1-8E52-1A925A00337D}" type="presParOf" srcId="{9B6A89E9-D568-4527-A812-29BAA49238E4}" destId="{AC765BCF-536D-4C20-8177-BD7EFCFA7D8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F4727-022C-4F57-BC90-F431A6DDBEEB}">
      <dsp:nvSpPr>
        <dsp:cNvPr id="0" name=""/>
        <dsp:cNvSpPr/>
      </dsp:nvSpPr>
      <dsp:spPr>
        <a:xfrm>
          <a:off x="1300" y="981988"/>
          <a:ext cx="3652647" cy="3652647"/>
        </a:xfrm>
        <a:prstGeom prst="ellipse">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rtl="0">
            <a:lnSpc>
              <a:spcPct val="90000"/>
            </a:lnSpc>
            <a:spcBef>
              <a:spcPct val="0"/>
            </a:spcBef>
            <a:spcAft>
              <a:spcPct val="35000"/>
            </a:spcAft>
          </a:pPr>
          <a:r>
            <a:rPr lang="en-GB" sz="4200" kern="1200" smtClean="0"/>
            <a:t>Open Source</a:t>
          </a:r>
          <a:endParaRPr lang="en-GB" sz="4200" kern="1200"/>
        </a:p>
      </dsp:txBody>
      <dsp:txXfrm>
        <a:off x="536218" y="1516906"/>
        <a:ext cx="2582811" cy="2582811"/>
      </dsp:txXfrm>
    </dsp:sp>
    <dsp:sp modelId="{A14EBF53-BE1E-439B-9297-4EF5B1C48335}">
      <dsp:nvSpPr>
        <dsp:cNvPr id="0" name=""/>
        <dsp:cNvSpPr/>
      </dsp:nvSpPr>
      <dsp:spPr>
        <a:xfrm>
          <a:off x="3369375" y="465738"/>
          <a:ext cx="2277357" cy="1232768"/>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GB" sz="3400" kern="1200"/>
        </a:p>
      </dsp:txBody>
      <dsp:txXfrm>
        <a:off x="3369375" y="712292"/>
        <a:ext cx="1907527" cy="739660"/>
      </dsp:txXfrm>
    </dsp:sp>
    <dsp:sp modelId="{E928E0A8-80B1-4398-A69F-13F6FD9B2B60}">
      <dsp:nvSpPr>
        <dsp:cNvPr id="0" name=""/>
        <dsp:cNvSpPr/>
      </dsp:nvSpPr>
      <dsp:spPr>
        <a:xfrm>
          <a:off x="5491067" y="981988"/>
          <a:ext cx="3652647" cy="3652647"/>
        </a:xfrm>
        <a:prstGeom prst="ellipse">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rtl="0">
            <a:lnSpc>
              <a:spcPct val="90000"/>
            </a:lnSpc>
            <a:spcBef>
              <a:spcPct val="0"/>
            </a:spcBef>
            <a:spcAft>
              <a:spcPct val="35000"/>
            </a:spcAft>
          </a:pPr>
          <a:r>
            <a:rPr lang="en-GB" sz="4200" kern="1200" smtClean="0"/>
            <a:t>Open Standards</a:t>
          </a:r>
          <a:endParaRPr lang="en-GB" sz="4200" kern="1200"/>
        </a:p>
      </dsp:txBody>
      <dsp:txXfrm>
        <a:off x="6025985" y="1516906"/>
        <a:ext cx="2582811" cy="2582811"/>
      </dsp:txXfrm>
    </dsp:sp>
    <dsp:sp modelId="{447B3B47-CD1B-43C6-BE52-FF6FB5413349}">
      <dsp:nvSpPr>
        <dsp:cNvPr id="0" name=""/>
        <dsp:cNvSpPr/>
      </dsp:nvSpPr>
      <dsp:spPr>
        <a:xfrm rot="10800000">
          <a:off x="3498282" y="3918116"/>
          <a:ext cx="2277357" cy="1232768"/>
        </a:xfrm>
        <a:prstGeom prst="rightArrow">
          <a:avLst>
            <a:gd name="adj1" fmla="val 60000"/>
            <a:gd name="adj2" fmla="val 50000"/>
          </a:avLst>
        </a:prstGeom>
        <a:solidFill>
          <a:schemeClr val="accent2">
            <a:shade val="90000"/>
            <a:hueOff val="0"/>
            <a:satOff val="-29999"/>
            <a:lumOff val="40856"/>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GB" sz="3400" kern="1200"/>
        </a:p>
      </dsp:txBody>
      <dsp:txXfrm rot="10800000">
        <a:off x="3868112" y="4164670"/>
        <a:ext cx="1907527" cy="739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F7860-A4DF-4D9C-A66A-8F51EAFFF7B7}">
      <dsp:nvSpPr>
        <dsp:cNvPr id="0" name=""/>
        <dsp:cNvSpPr/>
      </dsp:nvSpPr>
      <dsp:spPr>
        <a:xfrm rot="5400000">
          <a:off x="-378041" y="378041"/>
          <a:ext cx="2520280" cy="1764196"/>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GB" sz="2700" kern="1200" smtClean="0"/>
            <a:t>Key issues at stake:</a:t>
          </a:r>
          <a:endParaRPr lang="en-GB" sz="2700" kern="1200"/>
        </a:p>
      </dsp:txBody>
      <dsp:txXfrm rot="-5400000">
        <a:off x="1" y="882097"/>
        <a:ext cx="1764196" cy="756084"/>
      </dsp:txXfrm>
    </dsp:sp>
    <dsp:sp modelId="{E32EF608-8B22-45C1-82B0-A411E3A82305}">
      <dsp:nvSpPr>
        <dsp:cNvPr id="0" name=""/>
        <dsp:cNvSpPr/>
      </dsp:nvSpPr>
      <dsp:spPr>
        <a:xfrm rot="5400000">
          <a:off x="4138727" y="-2374531"/>
          <a:ext cx="1638181" cy="6387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GB" sz="2400" kern="1200" smtClean="0"/>
            <a:t>Data</a:t>
          </a:r>
          <a:endParaRPr lang="en-GB" sz="2400" kern="1200"/>
        </a:p>
        <a:p>
          <a:pPr marL="228600" lvl="1" indent="-228600" algn="l" defTabSz="1066800" rtl="0">
            <a:lnSpc>
              <a:spcPct val="90000"/>
            </a:lnSpc>
            <a:spcBef>
              <a:spcPct val="0"/>
            </a:spcBef>
            <a:spcAft>
              <a:spcPct val="15000"/>
            </a:spcAft>
            <a:buChar char="••"/>
          </a:pPr>
          <a:r>
            <a:rPr lang="en-GB" sz="2400" kern="1200" smtClean="0"/>
            <a:t>Identity, Federation, Trust / Security</a:t>
          </a:r>
          <a:endParaRPr lang="en-GB" sz="2400" kern="1200"/>
        </a:p>
        <a:p>
          <a:pPr marL="228600" lvl="1" indent="-228600" algn="l" defTabSz="1066800" rtl="0">
            <a:lnSpc>
              <a:spcPct val="90000"/>
            </a:lnSpc>
            <a:spcBef>
              <a:spcPct val="0"/>
            </a:spcBef>
            <a:spcAft>
              <a:spcPct val="15000"/>
            </a:spcAft>
            <a:buChar char="••"/>
          </a:pPr>
          <a:r>
            <a:rPr lang="en-GB" sz="2400" kern="1200" smtClean="0"/>
            <a:t>Lock-in</a:t>
          </a:r>
          <a:endParaRPr lang="en-GB" sz="2400" kern="1200"/>
        </a:p>
        <a:p>
          <a:pPr marL="228600" lvl="1" indent="-228600" algn="l" defTabSz="1066800" rtl="0">
            <a:lnSpc>
              <a:spcPct val="90000"/>
            </a:lnSpc>
            <a:spcBef>
              <a:spcPct val="0"/>
            </a:spcBef>
            <a:spcAft>
              <a:spcPct val="15000"/>
            </a:spcAft>
            <a:buChar char="••"/>
          </a:pPr>
          <a:r>
            <a:rPr lang="en-GB" sz="2400" kern="1200" smtClean="0"/>
            <a:t>Quality of Service</a:t>
          </a:r>
          <a:endParaRPr lang="en-GB" sz="2400" kern="1200"/>
        </a:p>
      </dsp:txBody>
      <dsp:txXfrm rot="-5400000">
        <a:off x="1764196" y="79969"/>
        <a:ext cx="6307275" cy="1478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7091-7F23-4639-BEB4-85A1BCFF4CA7}">
      <dsp:nvSpPr>
        <dsp:cNvPr id="0" name=""/>
        <dsp:cNvSpPr/>
      </dsp:nvSpPr>
      <dsp:spPr>
        <a:xfrm>
          <a:off x="0" y="8634"/>
          <a:ext cx="8064896" cy="725399"/>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smtClean="0"/>
            <a:t>Government orchestrated organisations</a:t>
          </a:r>
          <a:endParaRPr lang="en-GB" sz="3100" kern="1200"/>
        </a:p>
      </dsp:txBody>
      <dsp:txXfrm>
        <a:off x="35411" y="44045"/>
        <a:ext cx="7994074" cy="654577"/>
      </dsp:txXfrm>
    </dsp:sp>
    <dsp:sp modelId="{D49F78F4-DB5C-40FE-A309-CBDA85F26750}">
      <dsp:nvSpPr>
        <dsp:cNvPr id="0" name=""/>
        <dsp:cNvSpPr/>
      </dsp:nvSpPr>
      <dsp:spPr>
        <a:xfrm>
          <a:off x="0" y="823314"/>
          <a:ext cx="8064896" cy="725399"/>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smtClean="0"/>
            <a:t>Industry Associations &amp; Policy Groups</a:t>
          </a:r>
          <a:endParaRPr lang="en-GB" sz="3100" kern="1200"/>
        </a:p>
      </dsp:txBody>
      <dsp:txXfrm>
        <a:off x="35411" y="858725"/>
        <a:ext cx="7994074" cy="6545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F4B2C-F6BD-4A39-8DF7-2B48DFF9EF49}">
      <dsp:nvSpPr>
        <dsp:cNvPr id="0" name=""/>
        <dsp:cNvSpPr/>
      </dsp:nvSpPr>
      <dsp:spPr>
        <a:xfrm>
          <a:off x="2732152" y="64807"/>
          <a:ext cx="3110745" cy="3110745"/>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444750" rtl="0">
            <a:lnSpc>
              <a:spcPct val="90000"/>
            </a:lnSpc>
            <a:spcBef>
              <a:spcPct val="0"/>
            </a:spcBef>
            <a:spcAft>
              <a:spcPct val="35000"/>
            </a:spcAft>
          </a:pPr>
          <a:r>
            <a:rPr lang="en-GB" sz="5500" kern="1200" smtClean="0">
              <a:solidFill>
                <a:schemeClr val="bg1"/>
              </a:solidFill>
            </a:rPr>
            <a:t>Open</a:t>
          </a:r>
          <a:endParaRPr lang="en-GB" sz="5500" kern="1200" dirty="0">
            <a:solidFill>
              <a:schemeClr val="bg1"/>
            </a:solidFill>
          </a:endParaRPr>
        </a:p>
      </dsp:txBody>
      <dsp:txXfrm>
        <a:off x="3146918" y="609187"/>
        <a:ext cx="2281213" cy="1399835"/>
      </dsp:txXfrm>
    </dsp:sp>
    <dsp:sp modelId="{FFEFC36A-F6A3-4992-8EAC-C5C01FA43E93}">
      <dsp:nvSpPr>
        <dsp:cNvPr id="0" name=""/>
        <dsp:cNvSpPr/>
      </dsp:nvSpPr>
      <dsp:spPr>
        <a:xfrm>
          <a:off x="3854613" y="2009023"/>
          <a:ext cx="3110745" cy="3110745"/>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444750" rtl="0">
            <a:lnSpc>
              <a:spcPct val="90000"/>
            </a:lnSpc>
            <a:spcBef>
              <a:spcPct val="0"/>
            </a:spcBef>
            <a:spcAft>
              <a:spcPct val="35000"/>
            </a:spcAft>
          </a:pPr>
          <a:r>
            <a:rPr lang="en-GB" sz="5500" kern="1200" smtClean="0">
              <a:solidFill>
                <a:schemeClr val="bg1"/>
              </a:solidFill>
            </a:rPr>
            <a:t>Free </a:t>
          </a:r>
        </a:p>
      </dsp:txBody>
      <dsp:txXfrm>
        <a:off x="4805983" y="2812632"/>
        <a:ext cx="1866447" cy="1710910"/>
      </dsp:txXfrm>
    </dsp:sp>
    <dsp:sp modelId="{A3873032-ABFC-4FA6-A9CF-80B47E33CCD2}">
      <dsp:nvSpPr>
        <dsp:cNvPr id="0" name=""/>
        <dsp:cNvSpPr/>
      </dsp:nvSpPr>
      <dsp:spPr>
        <a:xfrm>
          <a:off x="1609691" y="2009023"/>
          <a:ext cx="3110745" cy="3110745"/>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444750" rtl="0">
            <a:lnSpc>
              <a:spcPct val="90000"/>
            </a:lnSpc>
            <a:spcBef>
              <a:spcPct val="0"/>
            </a:spcBef>
            <a:spcAft>
              <a:spcPct val="35000"/>
            </a:spcAft>
          </a:pPr>
          <a:r>
            <a:rPr lang="en-GB" sz="5500" kern="1200" dirty="0" smtClean="0">
              <a:solidFill>
                <a:schemeClr val="bg1"/>
              </a:solidFill>
            </a:rPr>
            <a:t>Policy</a:t>
          </a:r>
          <a:endParaRPr lang="en-GB" sz="5500" kern="1200" dirty="0">
            <a:solidFill>
              <a:schemeClr val="bg1"/>
            </a:solidFill>
          </a:endParaRPr>
        </a:p>
      </dsp:txBody>
      <dsp:txXfrm>
        <a:off x="1902620" y="2812632"/>
        <a:ext cx="1866447" cy="17109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69515-6569-4076-B5A5-1BD4DF37F6A0}">
      <dsp:nvSpPr>
        <dsp:cNvPr id="0" name=""/>
        <dsp:cNvSpPr/>
      </dsp:nvSpPr>
      <dsp:spPr>
        <a:xfrm>
          <a:off x="0" y="509591"/>
          <a:ext cx="8363938" cy="8316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18EFC1-0E4D-4FD8-A63F-C7936AD3136C}">
      <dsp:nvSpPr>
        <dsp:cNvPr id="0" name=""/>
        <dsp:cNvSpPr/>
      </dsp:nvSpPr>
      <dsp:spPr>
        <a:xfrm>
          <a:off x="418196" y="22511"/>
          <a:ext cx="5854756" cy="9741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296" tIns="0" rIns="221296" bIns="0" numCol="1" spcCol="1270" anchor="ctr" anchorCtr="0">
          <a:noAutofit/>
        </a:bodyPr>
        <a:lstStyle/>
        <a:p>
          <a:pPr lvl="0" algn="l" defTabSz="1466850" rtl="0">
            <a:lnSpc>
              <a:spcPct val="90000"/>
            </a:lnSpc>
            <a:spcBef>
              <a:spcPct val="0"/>
            </a:spcBef>
            <a:spcAft>
              <a:spcPct val="35000"/>
            </a:spcAft>
          </a:pPr>
          <a:r>
            <a:rPr lang="en-GB" sz="3300" kern="1200" smtClean="0"/>
            <a:t>Open (Standards) &gt; Interoperability</a:t>
          </a:r>
          <a:endParaRPr lang="en-GB" sz="3300" kern="1200"/>
        </a:p>
      </dsp:txBody>
      <dsp:txXfrm>
        <a:off x="465751" y="70066"/>
        <a:ext cx="5759646" cy="879050"/>
      </dsp:txXfrm>
    </dsp:sp>
    <dsp:sp modelId="{0CB39E9A-8ADF-43AC-BB41-FE561E2E5EA8}">
      <dsp:nvSpPr>
        <dsp:cNvPr id="0" name=""/>
        <dsp:cNvSpPr/>
      </dsp:nvSpPr>
      <dsp:spPr>
        <a:xfrm>
          <a:off x="0" y="2006472"/>
          <a:ext cx="8363938" cy="831600"/>
        </a:xfrm>
        <a:prstGeom prst="rect">
          <a:avLst/>
        </a:prstGeom>
        <a:solidFill>
          <a:schemeClr val="lt1">
            <a:alpha val="90000"/>
            <a:hueOff val="0"/>
            <a:satOff val="0"/>
            <a:lumOff val="0"/>
            <a:alphaOff val="0"/>
          </a:schemeClr>
        </a:solidFill>
        <a:ln w="9525" cap="flat" cmpd="sng" algn="ctr">
          <a:solidFill>
            <a:schemeClr val="accent2">
              <a:shade val="80000"/>
              <a:hueOff val="0"/>
              <a:satOff val="-14010"/>
              <a:lumOff val="15876"/>
              <a:alphaOff val="0"/>
            </a:schemeClr>
          </a:solidFill>
          <a:prstDash val="solid"/>
        </a:ln>
        <a:effectLst/>
      </dsp:spPr>
      <dsp:style>
        <a:lnRef idx="1">
          <a:scrgbClr r="0" g="0" b="0"/>
        </a:lnRef>
        <a:fillRef idx="1">
          <a:scrgbClr r="0" g="0" b="0"/>
        </a:fillRef>
        <a:effectRef idx="0">
          <a:scrgbClr r="0" g="0" b="0"/>
        </a:effectRef>
        <a:fontRef idx="minor"/>
      </dsp:style>
    </dsp:sp>
    <dsp:sp modelId="{6334E5B1-269A-408C-8F9F-8BED06D69D6F}">
      <dsp:nvSpPr>
        <dsp:cNvPr id="0" name=""/>
        <dsp:cNvSpPr/>
      </dsp:nvSpPr>
      <dsp:spPr>
        <a:xfrm>
          <a:off x="418196" y="1519391"/>
          <a:ext cx="5854756" cy="974160"/>
        </a:xfrm>
        <a:prstGeom prst="roundRect">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296" tIns="0" rIns="221296" bIns="0" numCol="1" spcCol="1270" anchor="ctr" anchorCtr="0">
          <a:noAutofit/>
        </a:bodyPr>
        <a:lstStyle/>
        <a:p>
          <a:pPr lvl="0" algn="l" defTabSz="1466850" rtl="0">
            <a:lnSpc>
              <a:spcPct val="90000"/>
            </a:lnSpc>
            <a:spcBef>
              <a:spcPct val="0"/>
            </a:spcBef>
            <a:spcAft>
              <a:spcPct val="35000"/>
            </a:spcAft>
          </a:pPr>
          <a:r>
            <a:rPr lang="en-GB" sz="3300" kern="1200" dirty="0" smtClean="0"/>
            <a:t>Gift Economics &gt; </a:t>
          </a:r>
        </a:p>
        <a:p>
          <a:pPr lvl="0" algn="l" defTabSz="1466850" rtl="0">
            <a:lnSpc>
              <a:spcPct val="90000"/>
            </a:lnSpc>
            <a:spcBef>
              <a:spcPct val="0"/>
            </a:spcBef>
            <a:spcAft>
              <a:spcPct val="35000"/>
            </a:spcAft>
          </a:pPr>
          <a:r>
            <a:rPr lang="en-GB" sz="3300" kern="1200" dirty="0" smtClean="0"/>
            <a:t>Digital Slavery</a:t>
          </a:r>
          <a:endParaRPr lang="en-GB" sz="3300" kern="1200" dirty="0"/>
        </a:p>
      </dsp:txBody>
      <dsp:txXfrm>
        <a:off x="465751" y="1566946"/>
        <a:ext cx="5759646" cy="879050"/>
      </dsp:txXfrm>
    </dsp:sp>
    <dsp:sp modelId="{B28DEA29-1FB8-40E1-BB24-479508248350}">
      <dsp:nvSpPr>
        <dsp:cNvPr id="0" name=""/>
        <dsp:cNvSpPr/>
      </dsp:nvSpPr>
      <dsp:spPr>
        <a:xfrm>
          <a:off x="0" y="3503352"/>
          <a:ext cx="8363938" cy="831600"/>
        </a:xfrm>
        <a:prstGeom prst="rect">
          <a:avLst/>
        </a:prstGeom>
        <a:solidFill>
          <a:schemeClr val="lt1">
            <a:alpha val="90000"/>
            <a:hueOff val="0"/>
            <a:satOff val="0"/>
            <a:lumOff val="0"/>
            <a:alphaOff val="0"/>
          </a:schemeClr>
        </a:solidFill>
        <a:ln w="9525" cap="flat" cmpd="sng" algn="ctr">
          <a:solidFill>
            <a:schemeClr val="accent2">
              <a:shade val="80000"/>
              <a:hueOff val="0"/>
              <a:satOff val="-28019"/>
              <a:lumOff val="31752"/>
              <a:alphaOff val="0"/>
            </a:schemeClr>
          </a:solidFill>
          <a:prstDash val="solid"/>
        </a:ln>
        <a:effectLst/>
      </dsp:spPr>
      <dsp:style>
        <a:lnRef idx="1">
          <a:scrgbClr r="0" g="0" b="0"/>
        </a:lnRef>
        <a:fillRef idx="1">
          <a:scrgbClr r="0" g="0" b="0"/>
        </a:fillRef>
        <a:effectRef idx="0">
          <a:scrgbClr r="0" g="0" b="0"/>
        </a:effectRef>
        <a:fontRef idx="minor"/>
      </dsp:style>
    </dsp:sp>
    <dsp:sp modelId="{1C07A40B-7954-49B8-B430-50AE9232D220}">
      <dsp:nvSpPr>
        <dsp:cNvPr id="0" name=""/>
        <dsp:cNvSpPr/>
      </dsp:nvSpPr>
      <dsp:spPr>
        <a:xfrm>
          <a:off x="418196" y="3016272"/>
          <a:ext cx="5854756" cy="974160"/>
        </a:xfrm>
        <a:prstGeom prst="roundRect">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296" tIns="0" rIns="221296" bIns="0" numCol="1" spcCol="1270" anchor="ctr" anchorCtr="0">
          <a:noAutofit/>
        </a:bodyPr>
        <a:lstStyle/>
        <a:p>
          <a:pPr lvl="0" algn="l" defTabSz="1466850" rtl="0">
            <a:lnSpc>
              <a:spcPct val="90000"/>
            </a:lnSpc>
            <a:spcBef>
              <a:spcPct val="0"/>
            </a:spcBef>
            <a:spcAft>
              <a:spcPct val="35000"/>
            </a:spcAft>
          </a:pPr>
          <a:r>
            <a:rPr lang="en-GB" sz="3300" kern="1200" dirty="0" smtClean="0"/>
            <a:t>Policy &gt; </a:t>
          </a:r>
        </a:p>
        <a:p>
          <a:pPr lvl="0" algn="l" defTabSz="1466850" rtl="0">
            <a:lnSpc>
              <a:spcPct val="90000"/>
            </a:lnSpc>
            <a:spcBef>
              <a:spcPct val="0"/>
            </a:spcBef>
            <a:spcAft>
              <a:spcPct val="35000"/>
            </a:spcAft>
          </a:pPr>
          <a:r>
            <a:rPr lang="en-GB" sz="3300" kern="1200" dirty="0" smtClean="0"/>
            <a:t>Commercial Apartheid!</a:t>
          </a:r>
          <a:endParaRPr lang="en-GB" sz="3300" kern="1200" dirty="0"/>
        </a:p>
      </dsp:txBody>
      <dsp:txXfrm>
        <a:off x="465751" y="3063827"/>
        <a:ext cx="5759646" cy="879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D2F52-B2B2-4AEB-8218-6C462E0A6803}">
      <dsp:nvSpPr>
        <dsp:cNvPr id="0" name=""/>
        <dsp:cNvSpPr/>
      </dsp:nvSpPr>
      <dsp:spPr>
        <a:xfrm rot="5400000">
          <a:off x="4767011" y="-1525819"/>
          <a:ext cx="1840932" cy="5352920"/>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lang="en-GB" sz="3000" kern="1200" smtClean="0"/>
            <a:t>Code</a:t>
          </a:r>
          <a:endParaRPr lang="en-GB" sz="3000" kern="1200"/>
        </a:p>
        <a:p>
          <a:pPr marL="285750" lvl="1" indent="-285750" algn="l" defTabSz="1333500" rtl="0">
            <a:lnSpc>
              <a:spcPct val="90000"/>
            </a:lnSpc>
            <a:spcBef>
              <a:spcPct val="0"/>
            </a:spcBef>
            <a:spcAft>
              <a:spcPct val="15000"/>
            </a:spcAft>
            <a:buChar char="••"/>
          </a:pPr>
          <a:r>
            <a:rPr lang="en-GB" sz="3000" kern="1200" smtClean="0"/>
            <a:t>But what else?</a:t>
          </a:r>
          <a:endParaRPr lang="en-GB" sz="3000" kern="1200"/>
        </a:p>
      </dsp:txBody>
      <dsp:txXfrm rot="-5400000">
        <a:off x="3011018" y="320041"/>
        <a:ext cx="5263053" cy="1661198"/>
      </dsp:txXfrm>
    </dsp:sp>
    <dsp:sp modelId="{55207CC4-D9EC-45F7-9C1C-86F8F101FEFB}">
      <dsp:nvSpPr>
        <dsp:cNvPr id="0" name=""/>
        <dsp:cNvSpPr/>
      </dsp:nvSpPr>
      <dsp:spPr>
        <a:xfrm>
          <a:off x="0" y="57"/>
          <a:ext cx="3011017" cy="2301165"/>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GB" sz="3600" kern="1200" smtClean="0"/>
            <a:t>Free</a:t>
          </a:r>
          <a:endParaRPr lang="en-GB" sz="3600" kern="1200"/>
        </a:p>
      </dsp:txBody>
      <dsp:txXfrm>
        <a:off x="112334" y="112391"/>
        <a:ext cx="2786349" cy="2076497"/>
      </dsp:txXfrm>
    </dsp:sp>
    <dsp:sp modelId="{14575A53-34D1-4258-8D41-D1CC7411CE3E}">
      <dsp:nvSpPr>
        <dsp:cNvPr id="0" name=""/>
        <dsp:cNvSpPr/>
      </dsp:nvSpPr>
      <dsp:spPr>
        <a:xfrm rot="5400000">
          <a:off x="4767011" y="890403"/>
          <a:ext cx="1840932" cy="5352920"/>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lang="en-GB" sz="3000" kern="1200" smtClean="0"/>
            <a:t>Free or just a blank cheque!</a:t>
          </a:r>
          <a:endParaRPr lang="en-GB" sz="3000" kern="1200"/>
        </a:p>
        <a:p>
          <a:pPr marL="285750" lvl="1" indent="-285750" algn="l" defTabSz="1333500" rtl="0">
            <a:lnSpc>
              <a:spcPct val="90000"/>
            </a:lnSpc>
            <a:spcBef>
              <a:spcPct val="0"/>
            </a:spcBef>
            <a:spcAft>
              <a:spcPct val="15000"/>
            </a:spcAft>
            <a:buChar char="••"/>
          </a:pPr>
          <a:r>
            <a:rPr lang="en-GB" sz="3000" kern="1200" smtClean="0"/>
            <a:t>Open Code everyone's a software vendor?</a:t>
          </a:r>
          <a:endParaRPr lang="en-GB" sz="3000" kern="1200"/>
        </a:p>
      </dsp:txBody>
      <dsp:txXfrm rot="-5400000">
        <a:off x="3011018" y="2736264"/>
        <a:ext cx="5263053" cy="1661198"/>
      </dsp:txXfrm>
    </dsp:sp>
    <dsp:sp modelId="{7E039198-13FA-438D-9324-18F78FDA9CD8}">
      <dsp:nvSpPr>
        <dsp:cNvPr id="0" name=""/>
        <dsp:cNvSpPr/>
      </dsp:nvSpPr>
      <dsp:spPr>
        <a:xfrm>
          <a:off x="0" y="2416281"/>
          <a:ext cx="3011017" cy="2301165"/>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GB" sz="3600" kern="1200" smtClean="0"/>
            <a:t>Gift Economics or Digital Slavery</a:t>
          </a:r>
          <a:endParaRPr lang="en-GB" sz="3600" kern="1200"/>
        </a:p>
      </dsp:txBody>
      <dsp:txXfrm>
        <a:off x="112334" y="2528615"/>
        <a:ext cx="2786349" cy="20764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65BCF-536D-4C20-8177-BD7EFCFA7D84}">
      <dsp:nvSpPr>
        <dsp:cNvPr id="0" name=""/>
        <dsp:cNvSpPr/>
      </dsp:nvSpPr>
      <dsp:spPr>
        <a:xfrm>
          <a:off x="0" y="875002"/>
          <a:ext cx="8229600" cy="24336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kern="1200" dirty="0" smtClean="0">
              <a:effectLst>
                <a:outerShdw blurRad="38100" dist="38100" dir="2700000" algn="tl">
                  <a:srgbClr val="000000">
                    <a:alpha val="43137"/>
                  </a:srgbClr>
                </a:outerShdw>
              </a:effectLst>
            </a:rPr>
            <a:t>“The Value of IAMCP P2P Network on annual basis is worth </a:t>
          </a:r>
          <a:r>
            <a:rPr lang="en-US" sz="4400" kern="1200" dirty="0" smtClean="0">
              <a:solidFill>
                <a:srgbClr val="FF0000"/>
              </a:solidFill>
              <a:effectLst>
                <a:outerShdw blurRad="38100" dist="38100" dir="2700000" algn="tl">
                  <a:srgbClr val="000000">
                    <a:alpha val="43137"/>
                  </a:srgbClr>
                </a:outerShdw>
              </a:effectLst>
            </a:rPr>
            <a:t>US $10.2 Billion</a:t>
          </a:r>
          <a:r>
            <a:rPr lang="en-US" sz="4400" kern="1200" dirty="0" smtClean="0">
              <a:effectLst>
                <a:outerShdw blurRad="38100" dist="38100" dir="2700000" algn="tl">
                  <a:srgbClr val="000000">
                    <a:alpha val="43137"/>
                  </a:srgbClr>
                </a:outerShdw>
              </a:effectLst>
            </a:rPr>
            <a:t>, IDC Study”</a:t>
          </a:r>
          <a:endParaRPr lang="en-GB" sz="4400" kern="1200" dirty="0">
            <a:effectLst>
              <a:outerShdw blurRad="38100" dist="38100" dir="2700000" algn="tl">
                <a:srgbClr val="000000">
                  <a:alpha val="43137"/>
                </a:srgbClr>
              </a:outerShdw>
            </a:effectLst>
          </a:endParaRPr>
        </a:p>
      </dsp:txBody>
      <dsp:txXfrm>
        <a:off x="118799" y="993801"/>
        <a:ext cx="7992002" cy="219600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A7D8DA9-8D8B-4684-B980-B84EEB07412F}" type="slidenum">
              <a:rPr lang="sv-SE"/>
              <a:pPr>
                <a:defRPr/>
              </a:pPr>
              <a:t>‹#›</a:t>
            </a:fld>
            <a:endParaRPr lang="sv-SE"/>
          </a:p>
        </p:txBody>
      </p:sp>
    </p:spTree>
    <p:extLst>
      <p:ext uri="{BB962C8B-B14F-4D97-AF65-F5344CB8AC3E}">
        <p14:creationId xmlns:p14="http://schemas.microsoft.com/office/powerpoint/2010/main" val="3652496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blog.nigelgibbons.com/2010/11/18/digital-enslavemen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not about me its about the shared insights I believe I continuously</a:t>
            </a:r>
            <a:r>
              <a:rPr lang="en-GB" baseline="0" dirty="0" smtClean="0"/>
              <a:t> experience from my engagements across the security industry.</a:t>
            </a:r>
          </a:p>
          <a:p>
            <a:endParaRPr lang="en-GB" baseline="0" dirty="0" smtClean="0"/>
          </a:p>
          <a:p>
            <a:r>
              <a:rPr lang="en-GB" baseline="0" dirty="0" smtClean="0"/>
              <a:t>I may reference experiences these are from the broader church of Microsoft partners and members of the IAMCP and not exclusively my own.</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a:t>
            </a:fld>
            <a:endParaRPr lang="sv-SE"/>
          </a:p>
        </p:txBody>
      </p:sp>
    </p:spTree>
    <p:extLst>
      <p:ext uri="{BB962C8B-B14F-4D97-AF65-F5344CB8AC3E}">
        <p14:creationId xmlns:p14="http://schemas.microsoft.com/office/powerpoint/2010/main" val="463676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a:t>
            </a:r>
            <a:r>
              <a:rPr lang="en-US" baseline="0" dirty="0" smtClean="0"/>
              <a:t> let’s start by getting our terminology right so we are all taking a common perspective on this.</a:t>
            </a:r>
          </a:p>
          <a:p>
            <a:endParaRPr lang="en-US" baseline="0" dirty="0" smtClean="0"/>
          </a:p>
          <a:p>
            <a:r>
              <a:rPr lang="en-US" baseline="0" dirty="0" smtClean="0"/>
              <a:t>Firstly we need a definition.</a:t>
            </a:r>
            <a:endParaRPr lang="en-US" dirty="0"/>
          </a:p>
        </p:txBody>
      </p:sp>
      <p:sp>
        <p:nvSpPr>
          <p:cNvPr id="4" name="Header Placeholder 3"/>
          <p:cNvSpPr>
            <a:spLocks noGrp="1"/>
          </p:cNvSpPr>
          <p:nvPr>
            <p:ph type="hdr" sz="quarter" idx="10"/>
          </p:nvPr>
        </p:nvSpPr>
        <p:spPr/>
        <p:txBody>
          <a:bodyPr/>
          <a:lstStyle/>
          <a:p>
            <a:r>
              <a:rPr lang="en-US" dirty="0" smtClean="0"/>
              <a:t>WPC2010_Breakout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3/26/2012 10:02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Why is this even relevant?</a:t>
            </a:r>
            <a:endParaRPr lang="en-US" dirty="0"/>
          </a:p>
        </p:txBody>
      </p:sp>
      <p:sp>
        <p:nvSpPr>
          <p:cNvPr id="4" name="Header Placeholder 3"/>
          <p:cNvSpPr>
            <a:spLocks noGrp="1"/>
          </p:cNvSpPr>
          <p:nvPr>
            <p:ph type="hdr" sz="quarter" idx="10"/>
          </p:nvPr>
        </p:nvSpPr>
        <p:spPr/>
        <p:txBody>
          <a:bodyPr/>
          <a:lstStyle/>
          <a:p>
            <a:r>
              <a:rPr lang="en-US" dirty="0" smtClean="0"/>
              <a:t>WPC2010_Breakout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3/26/2012 10:02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new battle ground.</a:t>
            </a:r>
            <a:r>
              <a:rPr lang="en-GB" baseline="0" dirty="0" smtClean="0"/>
              <a:t> </a:t>
            </a:r>
          </a:p>
          <a:p>
            <a:endParaRPr lang="en-GB" baseline="0" dirty="0" smtClean="0"/>
          </a:p>
          <a:p>
            <a:r>
              <a:rPr lang="en-GB" baseline="0" dirty="0" smtClean="0"/>
              <a:t>We will come back to this shortly.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718569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interoperability IS</a:t>
            </a:r>
            <a:r>
              <a:rPr lang="en-US" baseline="0" dirty="0" smtClean="0"/>
              <a:t> NOT the same as Open Standards.</a:t>
            </a:r>
          </a:p>
          <a:p>
            <a:endParaRPr lang="en-US" baseline="0" dirty="0" smtClean="0"/>
          </a:p>
          <a:p>
            <a:r>
              <a:rPr lang="en-US" baseline="0" dirty="0" smtClean="0"/>
              <a:t>Open Standard implies interoperability  ‘</a:t>
            </a:r>
            <a:r>
              <a:rPr lang="en-US" baseline="0" dirty="0" err="1" smtClean="0"/>
              <a:t>ab</a:t>
            </a:r>
            <a:r>
              <a:rPr lang="en-US" baseline="0" dirty="0" smtClean="0"/>
              <a:t>-initio’ (from the start, the ground-up) and invariably subject to Open Source not for profit usage.</a:t>
            </a:r>
          </a:p>
          <a:p>
            <a:endParaRPr lang="en-US" baseline="0" dirty="0" smtClean="0"/>
          </a:p>
          <a:p>
            <a:r>
              <a:rPr lang="en-US" dirty="0" smtClean="0"/>
              <a:t>Interoperability is </a:t>
            </a:r>
            <a:r>
              <a:rPr lang="en-US" baseline="0" dirty="0" smtClean="0"/>
              <a:t>commercially driven process, which could be confined to a dedicated scope of Vendors or product types or uses. </a:t>
            </a:r>
          </a:p>
          <a:p>
            <a:endParaRPr lang="en-US" baseline="0" dirty="0" smtClean="0"/>
          </a:p>
          <a:p>
            <a:r>
              <a:rPr lang="en-US" baseline="0" dirty="0" smtClean="0"/>
              <a:t>Often ‘post-facto’ (after the event) </a:t>
            </a:r>
          </a:p>
          <a:p>
            <a:endParaRPr lang="en-US" baseline="0" dirty="0" smtClean="0"/>
          </a:p>
          <a:p>
            <a:r>
              <a:rPr lang="en-US" baseline="0" dirty="0" smtClean="0"/>
              <a:t>Example - The </a:t>
            </a:r>
            <a:r>
              <a:rPr lang="en-GB" dirty="0" smtClean="0"/>
              <a:t>Protocol Freedom Information Foundation (PFIF), a non-profit organization created by the Software Freedom Law Centre, signed an agreement with Microsoft to receive the protocol documentation needed to fully interoperate with the Microsoft Windows workgroup server products and to make them available to Free Software projects such as Samba.</a:t>
            </a:r>
          </a:p>
          <a:p>
            <a:endParaRPr lang="en-GB" baseline="0" dirty="0" smtClean="0"/>
          </a:p>
          <a:p>
            <a:r>
              <a:rPr lang="en-GB" baseline="0" dirty="0" smtClean="0"/>
              <a:t>This was driven by the EU in 2004, and is perhaps a more heavy armed side of Interoperability.</a:t>
            </a:r>
          </a:p>
          <a:p>
            <a:endParaRPr lang="en-GB" baseline="0" dirty="0" smtClean="0"/>
          </a:p>
          <a:p>
            <a:r>
              <a:rPr lang="en-GB" baseline="0" dirty="0" smtClean="0"/>
              <a:t>Latterly though the EU has demonstrated an unusual insight to the dynamics of innovation and wealth generation in the context of these two issues. IDABC (European Union's programme for Interoperable Delivery of European </a:t>
            </a:r>
            <a:r>
              <a:rPr lang="en-GB" baseline="0" dirty="0" err="1" smtClean="0"/>
              <a:t>eGovernment</a:t>
            </a:r>
            <a:r>
              <a:rPr lang="en-GB" baseline="0" dirty="0" smtClean="0"/>
              <a:t> Services to public Administrations, Businesses and Citizens). Where they have dropped the Open Standards orientated thinking and OSS pre-requisites.</a:t>
            </a:r>
            <a:endParaRPr lang="en-US" baseline="0" dirty="0" smtClean="0"/>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478627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baseline="0" dirty="0" smtClean="0"/>
              <a:t>A crude conclusion to the semantics that is often drawn, but not strictly true in the new world of Cloud Computing.</a:t>
            </a:r>
          </a:p>
          <a:p>
            <a:endParaRPr lang="en-GB" baseline="0" dirty="0" smtClean="0"/>
          </a:p>
          <a:p>
            <a:r>
              <a:rPr lang="en-GB" baseline="0" dirty="0" smtClean="0"/>
              <a:t>Interoperability is a commercial driven interest or outcome.</a:t>
            </a:r>
          </a:p>
          <a:p>
            <a:endParaRPr lang="en-GB" baseline="0" dirty="0" smtClean="0"/>
          </a:p>
          <a:p>
            <a:r>
              <a:rPr lang="en-GB" baseline="0" dirty="0" smtClean="0"/>
              <a:t>Open Standards have a less distinct commercial motivation.</a:t>
            </a:r>
            <a:endParaRPr lang="en-US" baseline="0" dirty="0" smtClean="0"/>
          </a:p>
        </p:txBody>
      </p:sp>
      <p:sp>
        <p:nvSpPr>
          <p:cNvPr id="4" name="Header Placeholder 3"/>
          <p:cNvSpPr>
            <a:spLocks noGrp="1"/>
          </p:cNvSpPr>
          <p:nvPr>
            <p:ph type="hdr" sz="quarter" idx="10"/>
          </p:nvPr>
        </p:nvSpPr>
        <p:spPr/>
        <p:txBody>
          <a:bodyPr/>
          <a:lstStyle/>
          <a:p>
            <a:r>
              <a:rPr lang="en-US" dirty="0" smtClean="0"/>
              <a:t>WPC2010_Breakout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3/26/2012 10:02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To provide effective and efficient exchange,</a:t>
            </a:r>
            <a:r>
              <a:rPr lang="en-GB" baseline="0" dirty="0" smtClean="0"/>
              <a:t> not necessarily OPEN.</a:t>
            </a:r>
          </a:p>
          <a:p>
            <a:endParaRPr lang="en-GB" baseline="0" dirty="0" smtClean="0"/>
          </a:p>
          <a:p>
            <a:r>
              <a:rPr lang="en-GB" baseline="0" dirty="0" smtClean="0"/>
              <a:t>The realities in a commercial world are that  to benefit from technology you need to leverage the unique features that make the system you have chosen stand out, in so doing you are using proprietary elements that make it less portable.</a:t>
            </a:r>
            <a:endParaRPr lang="en-US" baseline="0" dirty="0" smtClean="0"/>
          </a:p>
        </p:txBody>
      </p:sp>
      <p:sp>
        <p:nvSpPr>
          <p:cNvPr id="4" name="Header Placeholder 3"/>
          <p:cNvSpPr>
            <a:spLocks noGrp="1"/>
          </p:cNvSpPr>
          <p:nvPr>
            <p:ph type="hdr" sz="quarter" idx="10"/>
          </p:nvPr>
        </p:nvSpPr>
        <p:spPr/>
        <p:txBody>
          <a:bodyPr/>
          <a:lstStyle/>
          <a:p>
            <a:r>
              <a:rPr lang="en-US" dirty="0" smtClean="0"/>
              <a:t>WPC2010_Breakout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3/26/2012 10:02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A7D8DA9-8D8B-4684-B980-B84EEB07412F}" type="slidenum">
              <a:rPr lang="sv-SE" smtClean="0"/>
              <a:pPr>
                <a:defRPr/>
              </a:pPr>
              <a:t>22</a:t>
            </a:fld>
            <a:endParaRPr lang="sv-SE"/>
          </a:p>
        </p:txBody>
      </p:sp>
    </p:spTree>
    <p:extLst>
      <p:ext uri="{BB962C8B-B14F-4D97-AF65-F5344CB8AC3E}">
        <p14:creationId xmlns:p14="http://schemas.microsoft.com/office/powerpoint/2010/main" val="2536186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how the Open Source Community would like to be seen and how they project themselves as the good guys into the minds of policy makers.</a:t>
            </a:r>
            <a:endParaRPr lang="en-GB" dirty="0"/>
          </a:p>
        </p:txBody>
      </p:sp>
      <p:sp>
        <p:nvSpPr>
          <p:cNvPr id="4" name="Slide Number Placeholder 3"/>
          <p:cNvSpPr>
            <a:spLocks noGrp="1"/>
          </p:cNvSpPr>
          <p:nvPr>
            <p:ph type="sldNum" sz="quarter" idx="10"/>
          </p:nvPr>
        </p:nvSpPr>
        <p:spPr/>
        <p:txBody>
          <a:bodyPr/>
          <a:lstStyle/>
          <a:p>
            <a:pPr>
              <a:defRPr/>
            </a:pPr>
            <a:fld id="{5A7D8DA9-8D8B-4684-B980-B84EEB07412F}" type="slidenum">
              <a:rPr lang="sv-SE" smtClean="0"/>
              <a:pPr>
                <a:defRPr/>
              </a:pPr>
              <a:t>23</a:t>
            </a:fld>
            <a:endParaRPr lang="sv-SE"/>
          </a:p>
        </p:txBody>
      </p:sp>
    </p:spTree>
    <p:extLst>
      <p:ext uri="{BB962C8B-B14F-4D97-AF65-F5344CB8AC3E}">
        <p14:creationId xmlns:p14="http://schemas.microsoft.com/office/powerpoint/2010/main" val="884593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for the Open Source Community, the invidious reality is how they are being taken for granted. The ‘Gift Economics’ behind much of their voluntary time and effort is little more than Digital Enslavement (</a:t>
            </a:r>
            <a:r>
              <a:rPr lang="en-GB" dirty="0" smtClean="0">
                <a:hlinkClick r:id="rId3"/>
              </a:rPr>
              <a:t>see my earlier blog on which expands this them in a social media context</a:t>
            </a:r>
            <a:r>
              <a:rPr lang="en-GB" dirty="0" smtClean="0"/>
              <a:t>). Where all title and ownership is denied to them for the productivity of their communal efforts. Economic value that finds its way into the hands of a few – Red Hat, IBM, Google, and Facebook amongst others. This is no egalitarian outcome but the concentration of wealth in large commercial businesses built on the shifting sands of goodwill, not the sound economics of commercially prudent investors and SME’s. </a:t>
            </a:r>
            <a:endParaRPr lang="en-GB" dirty="0"/>
          </a:p>
        </p:txBody>
      </p:sp>
      <p:sp>
        <p:nvSpPr>
          <p:cNvPr id="4" name="Slide Number Placeholder 3"/>
          <p:cNvSpPr>
            <a:spLocks noGrp="1"/>
          </p:cNvSpPr>
          <p:nvPr>
            <p:ph type="sldNum" sz="quarter" idx="10"/>
          </p:nvPr>
        </p:nvSpPr>
        <p:spPr/>
        <p:txBody>
          <a:bodyPr/>
          <a:lstStyle/>
          <a:p>
            <a:pPr>
              <a:defRPr/>
            </a:pPr>
            <a:fld id="{5A7D8DA9-8D8B-4684-B980-B84EEB07412F}" type="slidenum">
              <a:rPr lang="sv-SE" smtClean="0"/>
              <a:pPr>
                <a:defRPr/>
              </a:pPr>
              <a:t>25</a:t>
            </a:fld>
            <a:endParaRPr lang="sv-SE"/>
          </a:p>
        </p:txBody>
      </p:sp>
    </p:spTree>
    <p:extLst>
      <p:ext uri="{BB962C8B-B14F-4D97-AF65-F5344CB8AC3E}">
        <p14:creationId xmlns:p14="http://schemas.microsoft.com/office/powerpoint/2010/main" val="87711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Companies attracted</a:t>
            </a:r>
            <a:r>
              <a:rPr lang="en-GB" baseline="0" dirty="0" smtClean="0"/>
              <a:t> to the modification of Open Code end up finding they have an unwelcomed bedfellow in their own fledgling Software Development activities. Fine if it's your core competency, but many companies have enough problems getting on with their core business without broadening their risk landscape.</a:t>
            </a:r>
          </a:p>
          <a:p>
            <a:endParaRPr lang="en-GB" baseline="0" dirty="0" smtClean="0"/>
          </a:p>
          <a:p>
            <a:r>
              <a:rPr lang="en-GB" baseline="0" dirty="0" smtClean="0"/>
              <a:t>Outcome is companies have to satisfy an increasingly demanding user base with a fraction of the intellectual input that is available to dedicated software ISV’s.</a:t>
            </a:r>
            <a:endParaRPr lang="en-GB" dirty="0"/>
          </a:p>
        </p:txBody>
      </p:sp>
      <p:sp>
        <p:nvSpPr>
          <p:cNvPr id="4" name="Slide Number Placeholder 3"/>
          <p:cNvSpPr>
            <a:spLocks noGrp="1"/>
          </p:cNvSpPr>
          <p:nvPr>
            <p:ph type="sldNum" sz="quarter" idx="10"/>
          </p:nvPr>
        </p:nvSpPr>
        <p:spPr/>
        <p:txBody>
          <a:bodyPr/>
          <a:lstStyle/>
          <a:p>
            <a:pPr>
              <a:defRPr/>
            </a:pPr>
            <a:fld id="{5A7D8DA9-8D8B-4684-B980-B84EEB07412F}" type="slidenum">
              <a:rPr lang="sv-SE" smtClean="0"/>
              <a:pPr>
                <a:defRPr/>
              </a:pPr>
              <a:t>26</a:t>
            </a:fld>
            <a:endParaRPr lang="sv-SE"/>
          </a:p>
        </p:txBody>
      </p:sp>
    </p:spTree>
    <p:extLst>
      <p:ext uri="{BB962C8B-B14F-4D97-AF65-F5344CB8AC3E}">
        <p14:creationId xmlns:p14="http://schemas.microsoft.com/office/powerpoint/2010/main" val="134482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My job today</a:t>
            </a:r>
            <a:r>
              <a:rPr lang="en-US" baseline="0" dirty="0" smtClean="0"/>
              <a:t> is to keep you in the Green Zone.</a:t>
            </a:r>
            <a:endParaRPr lang="en-US" dirty="0"/>
          </a:p>
        </p:txBody>
      </p:sp>
      <p:sp>
        <p:nvSpPr>
          <p:cNvPr id="4" name="Header Placeholder 3"/>
          <p:cNvSpPr>
            <a:spLocks noGrp="1"/>
          </p:cNvSpPr>
          <p:nvPr>
            <p:ph type="hdr" sz="quarter" idx="10"/>
          </p:nvPr>
        </p:nvSpPr>
        <p:spPr/>
        <p:txBody>
          <a:bodyPr/>
          <a:lstStyle/>
          <a:p>
            <a:r>
              <a:rPr lang="en-US" dirty="0" smtClean="0"/>
              <a:t>WPC2010_Breakout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3/26/2012 10:02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cloud is not a technology Debate, the business environment is the driver.</a:t>
            </a:r>
          </a:p>
          <a:p>
            <a:endParaRPr lang="en-GB" dirty="0" smtClean="0"/>
          </a:p>
          <a:p>
            <a:r>
              <a:rPr lang="en-GB" dirty="0" smtClean="0"/>
              <a:t>The cloud is an enveloping term that tries to coherently represent sets of business tools that are driving recognisable business processes.</a:t>
            </a:r>
          </a:p>
          <a:p>
            <a:endParaRPr lang="en-GB" dirty="0" smtClean="0"/>
          </a:p>
          <a:p>
            <a:r>
              <a:rPr lang="en-GB" dirty="0" smtClean="0"/>
              <a:t>Business process that will tap Cloud services will not be based on a single technology or IT Philosophy. The uniqueness and demands of Business process will only be serviced through diversity.</a:t>
            </a:r>
          </a:p>
          <a:p>
            <a:endParaRPr lang="en-GB" dirty="0" smtClean="0"/>
          </a:p>
          <a:p>
            <a:r>
              <a:rPr lang="en-GB" dirty="0" smtClean="0"/>
              <a:t>Re-define Corporate Structures. Processes and traditional modus operandi.</a:t>
            </a:r>
          </a:p>
        </p:txBody>
      </p:sp>
      <p:sp>
        <p:nvSpPr>
          <p:cNvPr id="4" name="Slide Number Placeholder 3"/>
          <p:cNvSpPr>
            <a:spLocks noGrp="1"/>
          </p:cNvSpPr>
          <p:nvPr>
            <p:ph type="sldNum" sz="quarter" idx="10"/>
          </p:nvPr>
        </p:nvSpPr>
        <p:spPr/>
        <p:txBody>
          <a:bodyPr/>
          <a:lstStyle/>
          <a:p>
            <a:pPr>
              <a:defRPr/>
            </a:pPr>
            <a:fld id="{5A7D8DA9-8D8B-4684-B980-B84EEB07412F}" type="slidenum">
              <a:rPr lang="sv-SE" smtClean="0"/>
              <a:pPr>
                <a:defRPr/>
              </a:pPr>
              <a:t>30</a:t>
            </a:fld>
            <a:endParaRPr lang="sv-SE"/>
          </a:p>
        </p:txBody>
      </p:sp>
    </p:spTree>
    <p:extLst>
      <p:ext uri="{BB962C8B-B14F-4D97-AF65-F5344CB8AC3E}">
        <p14:creationId xmlns:p14="http://schemas.microsoft.com/office/powerpoint/2010/main" val="273331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Getting</a:t>
            </a:r>
            <a:r>
              <a:rPr lang="en-GB" baseline="0" dirty="0" smtClean="0"/>
              <a:t> involved is not an option if your serious about the future of your market place.</a:t>
            </a:r>
            <a:endParaRPr lang="en-GB" dirty="0"/>
          </a:p>
        </p:txBody>
      </p:sp>
      <p:sp>
        <p:nvSpPr>
          <p:cNvPr id="4" name="Slide Number Placeholder 3"/>
          <p:cNvSpPr>
            <a:spLocks noGrp="1"/>
          </p:cNvSpPr>
          <p:nvPr>
            <p:ph type="sldNum" sz="quarter" idx="10"/>
          </p:nvPr>
        </p:nvSpPr>
        <p:spPr/>
        <p:txBody>
          <a:bodyPr/>
          <a:lstStyle/>
          <a:p>
            <a:pPr>
              <a:defRPr/>
            </a:pPr>
            <a:fld id="{5A7D8DA9-8D8B-4684-B980-B84EEB07412F}" type="slidenum">
              <a:rPr lang="sv-SE" smtClean="0"/>
              <a:pPr>
                <a:defRPr/>
              </a:pPr>
              <a:t>31</a:t>
            </a:fld>
            <a:endParaRPr lang="sv-SE"/>
          </a:p>
        </p:txBody>
      </p:sp>
    </p:spTree>
    <p:extLst>
      <p:ext uri="{BB962C8B-B14F-4D97-AF65-F5344CB8AC3E}">
        <p14:creationId xmlns:p14="http://schemas.microsoft.com/office/powerpoint/2010/main" val="3510043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WPC2010_Breakout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3/26/2012 10:02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7FD6AA-93EA-456A-88DD-355898EA1ECA}" type="slidenum">
              <a:rPr lang="sv-SE" smtClean="0">
                <a:solidFill>
                  <a:srgbClr val="000000"/>
                </a:solidFill>
              </a:rPr>
              <a:pPr eaLnBrk="1" hangingPunct="1"/>
              <a:t>35</a:t>
            </a:fld>
            <a:endParaRPr lang="sv-SE" smtClean="0">
              <a:solidFill>
                <a:srgbClr val="000000"/>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DIGITALEUROPE - dedicated to improving the business environment for the European digital technology industry, and to promoting the digital technology industry's contribution to economic growth and social progress in the European Union.</a:t>
            </a:r>
          </a:p>
          <a:p>
            <a:pPr marL="0" marR="0" indent="0" algn="l" defTabSz="914363" rtl="0" eaLnBrk="1" fontAlgn="auto" latinLnBrk="0" hangingPunct="1">
              <a:lnSpc>
                <a:spcPct val="90000"/>
              </a:lnSpc>
              <a:spcBef>
                <a:spcPts val="0"/>
              </a:spcBef>
              <a:spcAft>
                <a:spcPts val="333"/>
              </a:spcAft>
              <a:buClrTx/>
              <a:buSzTx/>
              <a:buFontTx/>
              <a:buNone/>
              <a:tabLst/>
              <a:defRPr/>
            </a:pPr>
            <a:endParaRPr lang="en-GB"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Object management Group</a:t>
            </a:r>
          </a:p>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Open Cloud Consortium</a:t>
            </a:r>
          </a:p>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Cloud Computing Interoperability</a:t>
            </a:r>
            <a:r>
              <a:rPr lang="en-GB" baseline="0" dirty="0" smtClean="0"/>
              <a:t> Forum (Google)</a:t>
            </a:r>
          </a:p>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smtClean="0"/>
              <a:t>Distributed Management Task Force</a:t>
            </a:r>
          </a:p>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smtClean="0"/>
              <a:t>Open Group</a:t>
            </a:r>
          </a:p>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smtClean="0"/>
              <a:t>Network Centric Operations</a:t>
            </a:r>
          </a:p>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smtClean="0"/>
              <a:t>Open Grid Forum</a:t>
            </a:r>
          </a:p>
          <a:p>
            <a:pPr marL="0" marR="0" indent="0" algn="l" defTabSz="914363" rtl="0" eaLnBrk="1" fontAlgn="auto" latinLnBrk="0" hangingPunct="1">
              <a:lnSpc>
                <a:spcPct val="90000"/>
              </a:lnSpc>
              <a:spcBef>
                <a:spcPts val="0"/>
              </a:spcBef>
              <a:spcAft>
                <a:spcPts val="333"/>
              </a:spcAft>
              <a:buClrTx/>
              <a:buSzTx/>
              <a:buFontTx/>
              <a:buNone/>
              <a:tabLst/>
              <a:defRPr/>
            </a:pPr>
            <a:r>
              <a:rPr lang="en-GB" baseline="0" dirty="0" smtClean="0"/>
              <a:t>Trust in Digital Life</a:t>
            </a:r>
          </a:p>
          <a:p>
            <a:pPr marL="0" marR="0" indent="0" algn="l" defTabSz="914363" rtl="0" eaLnBrk="1" fontAlgn="auto" latinLnBrk="0" hangingPunct="1">
              <a:lnSpc>
                <a:spcPct val="90000"/>
              </a:lnSpc>
              <a:spcBef>
                <a:spcPts val="0"/>
              </a:spcBef>
              <a:spcAft>
                <a:spcPts val="333"/>
              </a:spcAft>
              <a:buClrTx/>
              <a:buSzTx/>
              <a:buFontTx/>
              <a:buNone/>
              <a:tabLst/>
              <a:defRPr/>
            </a:pPr>
            <a:endParaRPr lang="en-GB"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endParaRPr lang="en-GB"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15064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Open Source needs to be put into context with Open Standards. In</a:t>
            </a:r>
            <a:r>
              <a:rPr lang="en-GB" baseline="0" dirty="0" smtClean="0"/>
              <a:t> many debates they get horribly mashed up to the extent that Open Standards are pulling through a distorted and wholly ambiguous value proposition for Open Source.</a:t>
            </a:r>
            <a:endParaRPr lang="en-GB" dirty="0"/>
          </a:p>
        </p:txBody>
      </p:sp>
      <p:sp>
        <p:nvSpPr>
          <p:cNvPr id="4" name="Slide Number Placeholder 3"/>
          <p:cNvSpPr>
            <a:spLocks noGrp="1"/>
          </p:cNvSpPr>
          <p:nvPr>
            <p:ph type="sldNum" sz="quarter" idx="10"/>
          </p:nvPr>
        </p:nvSpPr>
        <p:spPr/>
        <p:txBody>
          <a:bodyPr/>
          <a:lstStyle/>
          <a:p>
            <a:pPr>
              <a:defRPr/>
            </a:pPr>
            <a:fld id="{5A7D8DA9-8D8B-4684-B980-B84EEB07412F}" type="slidenum">
              <a:rPr lang="sv-SE" smtClean="0"/>
              <a:pPr>
                <a:defRPr/>
              </a:pPr>
              <a:t>5</a:t>
            </a:fld>
            <a:endParaRPr lang="sv-SE"/>
          </a:p>
        </p:txBody>
      </p:sp>
    </p:spTree>
    <p:extLst>
      <p:ext uri="{BB962C8B-B14F-4D97-AF65-F5344CB8AC3E}">
        <p14:creationId xmlns:p14="http://schemas.microsoft.com/office/powerpoint/2010/main" val="390730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Secondly the issue is about</a:t>
            </a:r>
            <a:r>
              <a:rPr lang="en-GB" baseline="0" dirty="0" smtClean="0"/>
              <a:t> COMMUNICATION! </a:t>
            </a:r>
          </a:p>
          <a:p>
            <a:endParaRPr lang="en-GB" baseline="0" dirty="0" smtClean="0"/>
          </a:p>
          <a:p>
            <a:r>
              <a:rPr lang="en-GB" baseline="0" dirty="0" smtClean="0"/>
              <a:t>The OSS community has done a great job, with the help of some very big COMMERCIAL interests (IBM, Google, Facebook, Red Hat </a:t>
            </a:r>
            <a:r>
              <a:rPr lang="en-GB" baseline="0" dirty="0" err="1" smtClean="0"/>
              <a:t>etc</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5A7D8DA9-8D8B-4684-B980-B84EEB07412F}" type="slidenum">
              <a:rPr lang="sv-SE" smtClean="0"/>
              <a:pPr>
                <a:defRPr/>
              </a:pPr>
              <a:t>7</a:t>
            </a:fld>
            <a:endParaRPr lang="sv-SE"/>
          </a:p>
        </p:txBody>
      </p:sp>
    </p:spTree>
    <p:extLst>
      <p:ext uri="{BB962C8B-B14F-4D97-AF65-F5344CB8AC3E}">
        <p14:creationId xmlns:p14="http://schemas.microsoft.com/office/powerpoint/2010/main" val="376050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gradFill>
                  <a:gsLst>
                    <a:gs pos="0">
                      <a:schemeClr val="tx1"/>
                    </a:gs>
                    <a:gs pos="100000">
                      <a:schemeClr val="tx1"/>
                    </a:gs>
                  </a:gsLst>
                  <a:lin ang="5400000" scaled="0"/>
                </a:gradFill>
              </a:rPr>
              <a:t>A lot of discussion of cloud services models &amp;</a:t>
            </a:r>
            <a:endParaRPr lang="en-US" dirty="0"/>
          </a:p>
        </p:txBody>
      </p:sp>
      <p:sp>
        <p:nvSpPr>
          <p:cNvPr id="4" name="Header Placeholder 3"/>
          <p:cNvSpPr>
            <a:spLocks noGrp="1"/>
          </p:cNvSpPr>
          <p:nvPr>
            <p:ph type="hdr" sz="quarter" idx="10"/>
          </p:nvPr>
        </p:nvSpPr>
        <p:spPr/>
        <p:txBody>
          <a:bodyPr/>
          <a:lstStyle/>
          <a:p>
            <a:r>
              <a:rPr lang="en-US" dirty="0" smtClean="0"/>
              <a:t>WPC2010_Breakout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3/26/2012 10:08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572965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many ways to address the debate,</a:t>
            </a:r>
            <a:r>
              <a:rPr lang="en-GB" baseline="0" dirty="0" smtClean="0"/>
              <a:t> the most dangerous is to get drawn into the emotive territory of Open Sources ‘Gift Economics’.</a:t>
            </a:r>
            <a:endParaRPr lang="en-GB" dirty="0"/>
          </a:p>
        </p:txBody>
      </p:sp>
      <p:sp>
        <p:nvSpPr>
          <p:cNvPr id="4" name="Slide Number Placeholder 3"/>
          <p:cNvSpPr>
            <a:spLocks noGrp="1"/>
          </p:cNvSpPr>
          <p:nvPr>
            <p:ph type="sldNum" sz="quarter" idx="10"/>
          </p:nvPr>
        </p:nvSpPr>
        <p:spPr/>
        <p:txBody>
          <a:bodyPr/>
          <a:lstStyle/>
          <a:p>
            <a:pPr>
              <a:defRPr/>
            </a:pPr>
            <a:fld id="{5A7D8DA9-8D8B-4684-B980-B84EEB07412F}" type="slidenum">
              <a:rPr lang="sv-SE" smtClean="0"/>
              <a:pPr>
                <a:defRPr/>
              </a:pPr>
              <a:t>11</a:t>
            </a:fld>
            <a:endParaRPr lang="sv-SE"/>
          </a:p>
        </p:txBody>
      </p:sp>
    </p:spTree>
    <p:extLst>
      <p:ext uri="{BB962C8B-B14F-4D97-AF65-F5344CB8AC3E}">
        <p14:creationId xmlns:p14="http://schemas.microsoft.com/office/powerpoint/2010/main" val="1043761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Andy </a:t>
            </a:r>
            <a:r>
              <a:rPr lang="en-GB" dirty="0" err="1" smtClean="0"/>
              <a:t>Hopkirk</a:t>
            </a:r>
            <a:r>
              <a:rPr lang="en-GB" dirty="0" smtClean="0"/>
              <a:t> (UK National Computing Council)</a:t>
            </a:r>
          </a:p>
          <a:p>
            <a:endParaRPr lang="en-GB" dirty="0" smtClean="0"/>
          </a:p>
          <a:p>
            <a:r>
              <a:rPr lang="en-GB" dirty="0" smtClean="0"/>
              <a:t>This is real, it is very much on the radar.</a:t>
            </a:r>
            <a:endParaRPr lang="en-GB" dirty="0"/>
          </a:p>
        </p:txBody>
      </p:sp>
      <p:sp>
        <p:nvSpPr>
          <p:cNvPr id="4" name="Slide Number Placeholder 3"/>
          <p:cNvSpPr>
            <a:spLocks noGrp="1"/>
          </p:cNvSpPr>
          <p:nvPr>
            <p:ph type="sldNum" sz="quarter" idx="10"/>
          </p:nvPr>
        </p:nvSpPr>
        <p:spPr/>
        <p:txBody>
          <a:bodyPr/>
          <a:lstStyle/>
          <a:p>
            <a:pPr>
              <a:defRPr/>
            </a:pPr>
            <a:fld id="{5A7D8DA9-8D8B-4684-B980-B84EEB07412F}" type="slidenum">
              <a:rPr lang="sv-SE" smtClean="0"/>
              <a:pPr>
                <a:defRPr/>
              </a:pPr>
              <a:t>13</a:t>
            </a:fld>
            <a:endParaRPr lang="sv-SE"/>
          </a:p>
        </p:txBody>
      </p:sp>
    </p:spTree>
    <p:extLst>
      <p:ext uri="{BB962C8B-B14F-4D97-AF65-F5344CB8AC3E}">
        <p14:creationId xmlns:p14="http://schemas.microsoft.com/office/powerpoint/2010/main" val="112525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before we get into the good stuff we need to strike out a Curve</a:t>
            </a:r>
            <a:r>
              <a:rPr lang="en-GB" baseline="0" dirty="0" smtClean="0"/>
              <a:t> Ball. While I’ve got you fresh!</a:t>
            </a:r>
          </a:p>
          <a:p>
            <a:endParaRPr lang="en-GB" baseline="0" dirty="0" smtClean="0"/>
          </a:p>
          <a:p>
            <a:r>
              <a:rPr lang="en-GB" baseline="0" dirty="0" smtClean="0"/>
              <a:t>And before you start checking your schedule concerned that you have walked into an English lesson, the value of this to you is the ability to demonstrate understanding in the face of the new battle ground … </a:t>
            </a:r>
          </a:p>
          <a:p>
            <a:endParaRPr lang="en-GB" baseline="0" dirty="0" smtClean="0"/>
          </a:p>
          <a:p>
            <a:r>
              <a:rPr lang="en-GB" dirty="0" smtClean="0"/>
              <a:t>True interoperability means connectivity based on truly open standards that - by definition - do not favour any one software provider.</a:t>
            </a:r>
          </a:p>
          <a:p>
            <a:endParaRPr lang="en-GB" dirty="0" smtClean="0"/>
          </a:p>
          <a:p>
            <a:r>
              <a:rPr lang="en-GB" dirty="0" smtClean="0"/>
              <a:t>But the general understanding of Interoperability for the purposes of this presentation is more aligned with the term you may get wielded</a:t>
            </a:r>
            <a:r>
              <a:rPr lang="en-GB" baseline="0" dirty="0" smtClean="0"/>
              <a:t> by some technocrats </a:t>
            </a:r>
            <a:r>
              <a:rPr lang="en-GB" dirty="0" smtClean="0"/>
              <a:t>– </a:t>
            </a:r>
            <a:r>
              <a:rPr lang="en-GB" baseline="0" dirty="0" err="1" smtClean="0"/>
              <a:t>Intraoperability</a:t>
            </a:r>
            <a:r>
              <a:rPr lang="en-GB" baseline="0" dirty="0" smtClean="0"/>
              <a:t> - which is yet to make an appearance in the Oxford English Dictionary you can remind them.</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478627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561F0576-7153-42C5-96B1-DD4376A41C93}"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89565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96D999A5-4A43-48EC-9AAC-BF867B0A0829}"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60173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9375"/>
            <a:ext cx="2057400" cy="47767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49375"/>
            <a:ext cx="6019800" cy="477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A476996C-304C-4925-A664-4FA90C9C4EA9}"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278970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755441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31640" y="386104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8BEA790-EBD5-4F15-AD70-A17285820E77}" type="datetimeFigureOut">
              <a:rPr lang="en-US"/>
              <a:pPr>
                <a:defRPr/>
              </a:pPr>
              <a:t>3/26/2012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EF9D8D7-2239-4D5B-99F6-531663CCBFE4}" type="slidenum">
              <a:rPr lang="en-US"/>
              <a:pPr>
                <a:defRPr/>
              </a:pPr>
              <a:t>‹#›</a:t>
            </a:fld>
            <a:endParaRPr lang="en-US"/>
          </a:p>
        </p:txBody>
      </p:sp>
    </p:spTree>
    <p:extLst>
      <p:ext uri="{BB962C8B-B14F-4D97-AF65-F5344CB8AC3E}">
        <p14:creationId xmlns:p14="http://schemas.microsoft.com/office/powerpoint/2010/main" val="410676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577BC5A-09E4-4CCA-A179-10012D9FF311}" type="datetimeFigureOut">
              <a:rPr lang="en-US"/>
              <a:pPr>
                <a:defRPr/>
              </a:pPr>
              <a:t>3/26/2012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890CD16-E80B-4495-B04C-62412EE4A89B}" type="slidenum">
              <a:rPr lang="en-US"/>
              <a:pPr>
                <a:defRPr/>
              </a:pPr>
              <a:t>‹#›</a:t>
            </a:fld>
            <a:endParaRPr lang="en-US"/>
          </a:p>
        </p:txBody>
      </p:sp>
    </p:spTree>
    <p:extLst>
      <p:ext uri="{BB962C8B-B14F-4D97-AF65-F5344CB8AC3E}">
        <p14:creationId xmlns:p14="http://schemas.microsoft.com/office/powerpoint/2010/main" val="51558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E9E1A9B-7458-43EE-A72E-21D3CD89C12F}" type="datetimeFigureOut">
              <a:rPr lang="en-US"/>
              <a:pPr>
                <a:defRPr/>
              </a:pPr>
              <a:t>3/26/2012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B6A68CF-37F2-46F0-BCF4-A02BA6983FC3}" type="slidenum">
              <a:rPr lang="en-US"/>
              <a:pPr>
                <a:defRPr/>
              </a:pPr>
              <a:t>‹#›</a:t>
            </a:fld>
            <a:endParaRPr lang="en-US"/>
          </a:p>
        </p:txBody>
      </p:sp>
    </p:spTree>
    <p:extLst>
      <p:ext uri="{BB962C8B-B14F-4D97-AF65-F5344CB8AC3E}">
        <p14:creationId xmlns:p14="http://schemas.microsoft.com/office/powerpoint/2010/main" val="2352759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A89502F-DBAD-4597-AEC6-030F596EFBBE}" type="datetimeFigureOut">
              <a:rPr lang="en-US"/>
              <a:pPr>
                <a:defRPr/>
              </a:pPr>
              <a:t>3/26/2012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F27DF3D-F57D-418E-8535-336EE81C5884}" type="slidenum">
              <a:rPr lang="en-US"/>
              <a:pPr>
                <a:defRPr/>
              </a:pPr>
              <a:t>‹#›</a:t>
            </a:fld>
            <a:endParaRPr lang="en-US"/>
          </a:p>
        </p:txBody>
      </p:sp>
    </p:spTree>
    <p:extLst>
      <p:ext uri="{BB962C8B-B14F-4D97-AF65-F5344CB8AC3E}">
        <p14:creationId xmlns:p14="http://schemas.microsoft.com/office/powerpoint/2010/main" val="377948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C05BE1C-A3BC-45A9-B1CB-7F4CB212F18F}" type="datetimeFigureOut">
              <a:rPr lang="en-US"/>
              <a:pPr>
                <a:defRPr/>
              </a:pPr>
              <a:t>3/26/2012</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412945E-FF58-4E3A-97C3-186094351C9F}" type="slidenum">
              <a:rPr lang="en-US"/>
              <a:pPr>
                <a:defRPr/>
              </a:pPr>
              <a:t>‹#›</a:t>
            </a:fld>
            <a:endParaRPr lang="en-US"/>
          </a:p>
        </p:txBody>
      </p:sp>
    </p:spTree>
    <p:extLst>
      <p:ext uri="{BB962C8B-B14F-4D97-AF65-F5344CB8AC3E}">
        <p14:creationId xmlns:p14="http://schemas.microsoft.com/office/powerpoint/2010/main" val="3404208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F757918-F934-48EB-A049-5F052ACFFA9F}" type="datetimeFigureOut">
              <a:rPr lang="en-US"/>
              <a:pPr>
                <a:defRPr/>
              </a:pPr>
              <a:t>3/26/2012</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E97E9BA-D4D6-4425-BD2B-8A210284B92F}" type="slidenum">
              <a:rPr lang="en-US"/>
              <a:pPr>
                <a:defRPr/>
              </a:pPr>
              <a:t>‹#›</a:t>
            </a:fld>
            <a:endParaRPr lang="en-US"/>
          </a:p>
        </p:txBody>
      </p:sp>
    </p:spTree>
    <p:extLst>
      <p:ext uri="{BB962C8B-B14F-4D97-AF65-F5344CB8AC3E}">
        <p14:creationId xmlns:p14="http://schemas.microsoft.com/office/powerpoint/2010/main" val="1799664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2963E46-66A9-4440-AC8B-997851A29EA3}" type="datetimeFigureOut">
              <a:rPr lang="en-US"/>
              <a:pPr>
                <a:defRPr/>
              </a:pPr>
              <a:t>3/26/2012</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4476400-2E2B-45D3-BB5B-48D41CA5ADF3}" type="slidenum">
              <a:rPr lang="en-US"/>
              <a:pPr>
                <a:defRPr/>
              </a:pPr>
              <a:t>‹#›</a:t>
            </a:fld>
            <a:endParaRPr lang="en-US"/>
          </a:p>
        </p:txBody>
      </p:sp>
    </p:spTree>
    <p:extLst>
      <p:ext uri="{BB962C8B-B14F-4D97-AF65-F5344CB8AC3E}">
        <p14:creationId xmlns:p14="http://schemas.microsoft.com/office/powerpoint/2010/main" val="106199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C:\Users\lsutton\AppData\Local\Microsoft\Windows\Temporary Internet Files\Content.Outlook\JYUA5CQO\logo_IAMCP_for_print 0512_l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0375" y="260350"/>
            <a:ext cx="41116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6"/>
          <p:cNvSpPr>
            <a:spLocks noGrp="1" noChangeArrowheads="1"/>
          </p:cNvSpPr>
          <p:nvPr>
            <p:ph type="sldNum" sz="quarter" idx="11"/>
          </p:nvPr>
        </p:nvSpPr>
        <p:spPr/>
        <p:txBody>
          <a:bodyPr/>
          <a:lstStyle>
            <a:lvl1pPr>
              <a:defRPr/>
            </a:lvl1pPr>
          </a:lstStyle>
          <a:p>
            <a:pPr>
              <a:defRPr/>
            </a:pPr>
            <a:fld id="{9BDE66B7-F20D-4E08-8629-40110188F858}" type="slidenum">
              <a:rPr lang="sv-SE"/>
              <a:pPr>
                <a:defRPr/>
              </a:pPr>
              <a:t>‹#›</a:t>
            </a:fld>
            <a:endParaRPr lang="sv-SE"/>
          </a:p>
        </p:txBody>
      </p:sp>
      <p:sp>
        <p:nvSpPr>
          <p:cNvPr id="7" name="Rectangle 7"/>
          <p:cNvSpPr>
            <a:spLocks noGrp="1" noChangeArrowheads="1"/>
          </p:cNvSpPr>
          <p:nvPr>
            <p:ph type="ftr" sz="quarter" idx="12"/>
          </p:nvPr>
        </p:nvSpPr>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4237723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216A95F-D467-44C9-887E-94646CFBD699}" type="datetimeFigureOut">
              <a:rPr lang="en-US"/>
              <a:pPr>
                <a:defRPr/>
              </a:pPr>
              <a:t>3/26/2012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15E1C54-55D5-4940-B5A0-7B4B0E5E4095}" type="slidenum">
              <a:rPr lang="en-US"/>
              <a:pPr>
                <a:defRPr/>
              </a:pPr>
              <a:t>‹#›</a:t>
            </a:fld>
            <a:endParaRPr lang="en-US"/>
          </a:p>
        </p:txBody>
      </p:sp>
    </p:spTree>
    <p:extLst>
      <p:ext uri="{BB962C8B-B14F-4D97-AF65-F5344CB8AC3E}">
        <p14:creationId xmlns:p14="http://schemas.microsoft.com/office/powerpoint/2010/main" val="3301998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3868858-D9FB-45CC-A06D-08BCBA69695F}" type="datetimeFigureOut">
              <a:rPr lang="en-US"/>
              <a:pPr>
                <a:defRPr/>
              </a:pPr>
              <a:t>3/26/2012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CADCBD8-6794-4D64-883C-DEF54CCCDD40}" type="slidenum">
              <a:rPr lang="en-US"/>
              <a:pPr>
                <a:defRPr/>
              </a:pPr>
              <a:t>‹#›</a:t>
            </a:fld>
            <a:endParaRPr lang="en-US"/>
          </a:p>
        </p:txBody>
      </p:sp>
    </p:spTree>
    <p:extLst>
      <p:ext uri="{BB962C8B-B14F-4D97-AF65-F5344CB8AC3E}">
        <p14:creationId xmlns:p14="http://schemas.microsoft.com/office/powerpoint/2010/main" val="24835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78F0F38-887E-44C2-9BAF-1208D5D7898D}" type="datetimeFigureOut">
              <a:rPr lang="en-US"/>
              <a:pPr>
                <a:defRPr/>
              </a:pPr>
              <a:t>3/26/2012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C99FBA3-AB77-4BF8-AB76-1376CA042BB7}" type="slidenum">
              <a:rPr lang="en-US"/>
              <a:pPr>
                <a:defRPr/>
              </a:pPr>
              <a:t>‹#›</a:t>
            </a:fld>
            <a:endParaRPr lang="en-US"/>
          </a:p>
        </p:txBody>
      </p:sp>
    </p:spTree>
    <p:extLst>
      <p:ext uri="{BB962C8B-B14F-4D97-AF65-F5344CB8AC3E}">
        <p14:creationId xmlns:p14="http://schemas.microsoft.com/office/powerpoint/2010/main" val="416580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76588B6-5D2F-4DE5-822C-B0D91739EA4C}" type="datetimeFigureOut">
              <a:rPr lang="en-US"/>
              <a:pPr>
                <a:defRPr/>
              </a:pPr>
              <a:t>3/26/2012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E9A8271-FC48-4B3E-80A9-9F14198394FE}" type="slidenum">
              <a:rPr lang="en-US"/>
              <a:pPr>
                <a:defRPr/>
              </a:pPr>
              <a:t>‹#›</a:t>
            </a:fld>
            <a:endParaRPr lang="en-US"/>
          </a:p>
        </p:txBody>
      </p:sp>
    </p:spTree>
    <p:extLst>
      <p:ext uri="{BB962C8B-B14F-4D97-AF65-F5344CB8AC3E}">
        <p14:creationId xmlns:p14="http://schemas.microsoft.com/office/powerpoint/2010/main" val="1479447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143001"/>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3581401"/>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557_WPC_Worldwide_Partner_Conference_07-12\Template\Art\Partner Network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7830398" y="5762764"/>
            <a:ext cx="1113524" cy="714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p:cNvSpPr>
            <a:spLocks noGrp="1"/>
          </p:cNvSpPr>
          <p:nvPr>
            <p:ph type="body" sz="quarter" idx="10" hasCustomPrompt="1"/>
          </p:nvPr>
        </p:nvSpPr>
        <p:spPr>
          <a:xfrm>
            <a:off x="741953" y="533401"/>
            <a:ext cx="1714947" cy="276999"/>
          </a:xfrm>
        </p:spPr>
        <p:txBody>
          <a:bodyPr/>
          <a:lstStyle>
            <a:lvl1pPr marL="0" indent="0">
              <a:buFont typeface="Arial" pitchFamily="34" charset="0"/>
              <a:buNone/>
              <a:defRPr sz="2000" i="1"/>
            </a:lvl1pPr>
          </a:lstStyle>
          <a:p>
            <a:pPr lvl="0"/>
            <a:r>
              <a:rPr lang="en-US" dirty="0" smtClean="0"/>
              <a:t>Session code</a:t>
            </a:r>
            <a:endParaRPr lang="en-US" dirty="0"/>
          </a:p>
        </p:txBody>
      </p:sp>
    </p:spTree>
    <p:extLst>
      <p:ext uri="{BB962C8B-B14F-4D97-AF65-F5344CB8AC3E}">
        <p14:creationId xmlns:p14="http://schemas.microsoft.com/office/powerpoint/2010/main" val="26563625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686053"/>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17213" y="3733800"/>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2" y="23622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8800" b="0" i="0"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pic>
        <p:nvPicPr>
          <p:cNvPr id="5" name="Picture 2" descr="\\server3\Restrict\FTP_Root\Clients\White_Whale\7-20557_WPC_Worldwide_Partner_Conference_07-12\Template\Art\Partner Network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7830398" y="5762764"/>
            <a:ext cx="1113524" cy="71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105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827271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36887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163248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336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6279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 descr="C:\Users\lsutton\AppData\Local\Microsoft\Windows\Temporary Internet Files\Content.Outlook\JYUA5CQO\logo_IAMCP_for_print 0512_l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188" y="260350"/>
            <a:ext cx="41116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6"/>
          <p:cNvSpPr>
            <a:spLocks noGrp="1" noChangeArrowheads="1"/>
          </p:cNvSpPr>
          <p:nvPr>
            <p:ph type="sldNum" sz="quarter" idx="11"/>
          </p:nvPr>
        </p:nvSpPr>
        <p:spPr/>
        <p:txBody>
          <a:bodyPr/>
          <a:lstStyle>
            <a:lvl1pPr>
              <a:defRPr/>
            </a:lvl1pPr>
          </a:lstStyle>
          <a:p>
            <a:pPr>
              <a:defRPr/>
            </a:pPr>
            <a:fld id="{8F7F9167-DF6F-4FC4-98F2-209DF2B1A263}" type="slidenum">
              <a:rPr lang="sv-SE"/>
              <a:pPr>
                <a:defRPr/>
              </a:pPr>
              <a:t>‹#›</a:t>
            </a:fld>
            <a:endParaRPr lang="sv-SE"/>
          </a:p>
        </p:txBody>
      </p:sp>
      <p:sp>
        <p:nvSpPr>
          <p:cNvPr id="7" name="Rectangle 7"/>
          <p:cNvSpPr>
            <a:spLocks noGrp="1" noChangeArrowheads="1"/>
          </p:cNvSpPr>
          <p:nvPr>
            <p:ph type="ftr" sz="quarter" idx="12"/>
          </p:nvPr>
        </p:nvSpPr>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434896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94639468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45946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52534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624323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7442478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049D2B02-7BA4-4D9C-958B-F3D3A8937FE5}"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62758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B1932805-E090-41AB-8500-C1BEBE07A96C}" type="slidenum">
              <a:rPr lang="sv-SE"/>
              <a:pPr>
                <a:defRPr/>
              </a:pPr>
              <a:t>‹#›</a:t>
            </a:fld>
            <a:endParaRPr lang="sv-SE"/>
          </a:p>
        </p:txBody>
      </p:sp>
      <p:sp>
        <p:nvSpPr>
          <p:cNvPr id="9"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29488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73143ED6-C4BD-4C97-A54D-F82DC4193E82}" type="slidenum">
              <a:rPr lang="sv-SE"/>
              <a:pPr>
                <a:defRPr/>
              </a:pPr>
              <a:t>‹#›</a:t>
            </a:fld>
            <a:endParaRPr lang="sv-SE"/>
          </a:p>
        </p:txBody>
      </p:sp>
      <p:sp>
        <p:nvSpPr>
          <p:cNvPr id="5"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90237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59A3DA64-A6E6-40DD-9175-1F311B189C03}" type="slidenum">
              <a:rPr lang="sv-SE"/>
              <a:pPr>
                <a:defRPr/>
              </a:pPr>
              <a:t>‹#›</a:t>
            </a:fld>
            <a:endParaRPr lang="sv-SE"/>
          </a:p>
        </p:txBody>
      </p:sp>
      <p:sp>
        <p:nvSpPr>
          <p:cNvPr id="4"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417881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E67A4EEE-884F-4EBA-8414-EEB02118312A}"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408588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A7512888-B69D-4096-BD4D-E3FF0F808BFC}"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275690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349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457200" y="2565400"/>
            <a:ext cx="8229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5F85DFD-CDAA-4384-9443-2026C9A97433}" type="slidenum">
              <a:rPr lang="sv-SE"/>
              <a:pPr>
                <a:defRPr/>
              </a:pPr>
              <a:t>‹#›</a:t>
            </a:fld>
            <a:endParaRPr lang="sv-SE"/>
          </a:p>
        </p:txBody>
      </p:sp>
      <p:sp>
        <p:nvSpPr>
          <p:cNvPr id="1031" name="Rectangle 7"/>
          <p:cNvSpPr>
            <a:spLocks noGrp="1" noChangeArrowheads="1"/>
          </p:cNvSpPr>
          <p:nvPr>
            <p:ph type="ftr" sz="quarter" idx="3"/>
          </p:nvPr>
        </p:nvSpPr>
        <p:spPr bwMode="auto">
          <a:xfrm>
            <a:off x="2916238" y="6453188"/>
            <a:ext cx="3455987"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chemeClr val="bg1"/>
                </a:solidFill>
              </a:defRPr>
            </a:lvl1pPr>
          </a:lstStyle>
          <a:p>
            <a:pPr>
              <a:defRPr/>
            </a:pPr>
            <a:r>
              <a:rPr lang="en-US"/>
              <a:t>International Association of Microsoft Channel Partners (IAMCP)</a:t>
            </a:r>
            <a:endParaRPr lang="sv-SE"/>
          </a:p>
        </p:txBody>
      </p:sp>
      <p:pic>
        <p:nvPicPr>
          <p:cNvPr id="2" name="Picture 8" descr="C:\Users\lsutton\AppData\Local\Microsoft\Windows\Temporary Internet Files\Content.Outlook\JYUA5CQO\logo_IAMCP_for_print 0512_lg.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68313" y="188913"/>
            <a:ext cx="411162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6" r:id="rId1"/>
    <p:sldLayoutId id="2147483805" r:id="rId2"/>
    <p:sldLayoutId id="214748380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19"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defRPr>
            </a:lvl1pPr>
          </a:lstStyle>
          <a:p>
            <a:pPr>
              <a:defRPr/>
            </a:pPr>
            <a:fld id="{D8A5074F-2BB0-4ED9-8FA8-BCBAEFB7EE38}" type="datetimeFigureOut">
              <a:rPr lang="en-US"/>
              <a:pPr>
                <a:defRPr/>
              </a:pPr>
              <a:t>3/26/2012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defRPr>
            </a:lvl1pPr>
          </a:lstStyle>
          <a:p>
            <a:pPr>
              <a:defRPr/>
            </a:pPr>
            <a:fld id="{147024E6-CB44-4255-9B81-A2E1D1A8FF54}" type="slidenum">
              <a:rPr lang="en-US"/>
              <a:pPr>
                <a:defRPr/>
              </a:pPr>
              <a:t>‹#›</a:t>
            </a:fld>
            <a:endParaRPr lang="en-US"/>
          </a:p>
        </p:txBody>
      </p:sp>
      <p:pic>
        <p:nvPicPr>
          <p:cNvPr id="9" name="Picture 8" descr="logo_IAMCP_for_print 0512_lg.jpg"/>
          <p:cNvPicPr>
            <a:picLocks noChangeAspect="1"/>
          </p:cNvPicPr>
          <p:nvPr userDrawn="1"/>
        </p:nvPicPr>
        <p:blipFill>
          <a:blip r:embed="rId13" cstate="print"/>
          <a:stretch>
            <a:fillRect/>
          </a:stretch>
        </p:blipFill>
        <p:spPr>
          <a:xfrm>
            <a:off x="6444208" y="5877272"/>
            <a:ext cx="2524436" cy="72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87329021"/>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9180775"/>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1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interop/featured/IECCouncil.aspx" TargetMode="External"/><Relationship Id="rId7" Type="http://schemas.openxmlformats.org/officeDocument/2006/relationships/hyperlink" Target="http://www.ecis.eu/"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www.eurocloud.org/" TargetMode="External"/><Relationship Id="rId5" Type="http://schemas.openxmlformats.org/officeDocument/2006/relationships/hyperlink" Target="http://www.digitaleurope.org/" TargetMode="External"/><Relationship Id="rId4" Type="http://schemas.openxmlformats.org/officeDocument/2006/relationships/hyperlink" Target="http://www.voicesforinnovation.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nist.gov/"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ec.europa.eu/information_socie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
        <p:nvSpPr>
          <p:cNvPr id="4099" name="Rectangle 2"/>
          <p:cNvSpPr>
            <a:spLocks noGrp="1" noChangeArrowheads="1"/>
          </p:cNvSpPr>
          <p:nvPr>
            <p:ph type="title"/>
          </p:nvPr>
        </p:nvSpPr>
        <p:spPr>
          <a:xfrm>
            <a:off x="428625" y="2276873"/>
            <a:ext cx="8229600" cy="1572816"/>
          </a:xfrm>
        </p:spPr>
        <p:txBody>
          <a:bodyPr/>
          <a:lstStyle/>
          <a:p>
            <a:pPr algn="ctr" eaLnBrk="1" hangingPunct="1"/>
            <a:r>
              <a:rPr lang="en-GB" sz="4000" dirty="0"/>
              <a:t>‘Open source </a:t>
            </a:r>
            <a:r>
              <a:rPr lang="en-GB" sz="4000"/>
              <a:t>policy </a:t>
            </a:r>
            <a:r>
              <a:rPr lang="en-GB" sz="4000" smtClean="0"/>
              <a:t>mindshare, a </a:t>
            </a:r>
            <a:r>
              <a:rPr lang="en-GB" sz="4000" dirty="0"/>
              <a:t>challenge to SMEs’ </a:t>
            </a:r>
            <a:endParaRPr lang="en-US" sz="4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644008" y="28817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SME’s</a:t>
            </a:r>
          </a:p>
          <a:p>
            <a:pPr algn="r"/>
            <a:r>
              <a:rPr lang="en-US" sz="2400" dirty="0" smtClean="0">
                <a:gradFill>
                  <a:gsLst>
                    <a:gs pos="50000">
                      <a:schemeClr val="tx2"/>
                    </a:gs>
                    <a:gs pos="100000">
                      <a:schemeClr val="tx2"/>
                    </a:gs>
                  </a:gsLst>
                  <a:lin ang="5400000" scaled="0"/>
                </a:gradFill>
              </a:rPr>
              <a:t>Policy Battleground</a:t>
            </a:r>
            <a:endParaRPr lang="en-US" sz="2400" dirty="0">
              <a:gradFill>
                <a:gsLst>
                  <a:gs pos="50000">
                    <a:schemeClr val="tx2"/>
                  </a:gs>
                  <a:gs pos="100000">
                    <a:schemeClr val="tx2"/>
                  </a:gs>
                </a:gsLst>
                <a:lin ang="5400000" scaled="0"/>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2365791290"/>
              </p:ext>
            </p:extLst>
          </p:nvPr>
        </p:nvGraphicFramePr>
        <p:xfrm>
          <a:off x="899592" y="1916832"/>
          <a:ext cx="7056783" cy="2812529"/>
        </p:xfrm>
        <a:graphic>
          <a:graphicData uri="http://schemas.openxmlformats.org/drawingml/2006/table">
            <a:tbl>
              <a:tblPr firstRow="1">
                <a:effectLst>
                  <a:outerShdw blurRad="50800" dist="38100" dir="2700000" algn="tl" rotWithShape="0">
                    <a:prstClr val="black">
                      <a:alpha val="40000"/>
                    </a:prstClr>
                  </a:outerShdw>
                </a:effectLst>
                <a:tableStyleId>{08FB837D-C827-4EFA-A057-4D05807E0F7C}</a:tableStyleId>
              </a:tblPr>
              <a:tblGrid>
                <a:gridCol w="3273766"/>
                <a:gridCol w="650474"/>
                <a:gridCol w="1044181"/>
                <a:gridCol w="1044181"/>
                <a:gridCol w="1044181"/>
              </a:tblGrid>
              <a:tr h="461489">
                <a:tc>
                  <a:txBody>
                    <a:bodyPr/>
                    <a:lstStyle/>
                    <a:p>
                      <a:pPr algn="l" fontAlgn="b"/>
                      <a:r>
                        <a:rPr lang="en-GB" sz="1800" b="1" u="sng" strike="noStrike" dirty="0">
                          <a:effectLst/>
                        </a:rPr>
                        <a:t>EU SME Figures</a:t>
                      </a:r>
                      <a:endParaRPr lang="en-GB" sz="1800" b="1" i="0" u="sng" strike="noStrike" dirty="0">
                        <a:solidFill>
                          <a:srgbClr val="000000"/>
                        </a:solidFill>
                        <a:effectLst/>
                        <a:latin typeface="Calibri"/>
                      </a:endParaRPr>
                    </a:p>
                  </a:txBody>
                  <a:tcPr marL="9525" marR="9525" marT="9525" marB="0" anchor="b"/>
                </a:tc>
                <a:tc>
                  <a:txBody>
                    <a:bodyPr/>
                    <a:lstStyle/>
                    <a:p>
                      <a:pPr algn="r" fontAlgn="b"/>
                      <a:endParaRPr lang="en-GB" sz="1400" b="1" i="0" u="none" strike="noStrike" dirty="0">
                        <a:solidFill>
                          <a:srgbClr val="000000"/>
                        </a:solidFill>
                        <a:effectLst/>
                        <a:latin typeface="Calibri"/>
                      </a:endParaRPr>
                    </a:p>
                  </a:txBody>
                  <a:tcPr marL="9525" marR="9525" marT="9525" marB="0" anchor="b"/>
                </a:tc>
                <a:tc>
                  <a:txBody>
                    <a:bodyPr/>
                    <a:lstStyle/>
                    <a:p>
                      <a:pPr algn="ctr" fontAlgn="b"/>
                      <a:r>
                        <a:rPr lang="en-GB" sz="1400" b="1" u="none" strike="noStrike" dirty="0">
                          <a:effectLst/>
                        </a:rPr>
                        <a:t>Org's</a:t>
                      </a:r>
                      <a:endParaRPr lang="en-GB" sz="1400" b="1" i="0" u="none" strike="noStrike" dirty="0">
                        <a:solidFill>
                          <a:srgbClr val="000000"/>
                        </a:solidFill>
                        <a:effectLst/>
                        <a:latin typeface="Calibri"/>
                      </a:endParaRPr>
                    </a:p>
                  </a:txBody>
                  <a:tcPr marL="9525" marR="9525" marT="9525" marB="0" anchor="b"/>
                </a:tc>
                <a:tc>
                  <a:txBody>
                    <a:bodyPr/>
                    <a:lstStyle/>
                    <a:p>
                      <a:pPr algn="ctr" fontAlgn="b"/>
                      <a:r>
                        <a:rPr lang="en-GB" sz="1400" b="1" u="none" strike="noStrike" dirty="0">
                          <a:effectLst/>
                        </a:rPr>
                        <a:t>Employ</a:t>
                      </a:r>
                      <a:endParaRPr lang="en-GB" sz="1400" b="1" i="0" u="none" strike="noStrike" dirty="0">
                        <a:solidFill>
                          <a:srgbClr val="000000"/>
                        </a:solidFill>
                        <a:effectLst/>
                        <a:latin typeface="Calibri"/>
                      </a:endParaRPr>
                    </a:p>
                  </a:txBody>
                  <a:tcPr marL="9525" marR="9525" marT="9525" marB="0" anchor="b"/>
                </a:tc>
                <a:tc>
                  <a:txBody>
                    <a:bodyPr/>
                    <a:lstStyle/>
                    <a:p>
                      <a:pPr algn="ctr" fontAlgn="b"/>
                      <a:r>
                        <a:rPr lang="en-GB" sz="1400" b="1" u="none" strike="noStrike" dirty="0" smtClean="0">
                          <a:effectLst/>
                        </a:rPr>
                        <a:t>Employee</a:t>
                      </a:r>
                    </a:p>
                    <a:p>
                      <a:pPr algn="ctr" fontAlgn="b"/>
                      <a:r>
                        <a:rPr lang="en-GB" sz="1400" b="1" i="0" u="none" strike="noStrike" dirty="0" smtClean="0">
                          <a:solidFill>
                            <a:schemeClr val="bg1"/>
                          </a:solidFill>
                          <a:effectLst/>
                          <a:latin typeface="Calibri"/>
                        </a:rPr>
                        <a:t>Ave</a:t>
                      </a:r>
                      <a:endParaRPr lang="en-GB" sz="1400" b="1" i="0" u="none" strike="noStrike" dirty="0">
                        <a:solidFill>
                          <a:schemeClr val="bg1"/>
                        </a:solidFill>
                        <a:effectLst/>
                        <a:latin typeface="Calibri"/>
                      </a:endParaRPr>
                    </a:p>
                  </a:txBody>
                  <a:tcPr marL="9525" marR="9525" marT="9525" marB="0" anchor="b"/>
                </a:tc>
              </a:tr>
              <a:tr h="474615">
                <a:tc>
                  <a:txBody>
                    <a:bodyPr/>
                    <a:lstStyle/>
                    <a:p>
                      <a:pPr algn="l" fontAlgn="b"/>
                      <a:r>
                        <a:rPr lang="en-GB" sz="1400" u="none" strike="noStrike" dirty="0" smtClean="0">
                          <a:effectLst/>
                        </a:rPr>
                        <a:t>Total SME's</a:t>
                      </a:r>
                      <a:endParaRPr lang="en-GB" sz="1400" b="0" i="0" u="none" strike="noStrike" dirty="0">
                        <a:solidFill>
                          <a:srgbClr val="000000"/>
                        </a:solidFill>
                        <a:effectLst/>
                        <a:latin typeface="Calibri"/>
                      </a:endParaRPr>
                    </a:p>
                  </a:txBody>
                  <a:tcPr marL="9525" marR="9525" marT="9525" marB="0" anchor="b"/>
                </a:tc>
                <a:tc>
                  <a:txBody>
                    <a:bodyPr/>
                    <a:lstStyle/>
                    <a:p>
                      <a:pPr algn="ctr" fontAlgn="b"/>
                      <a:r>
                        <a:rPr lang="en-GB" sz="1400" u="none" strike="noStrike" dirty="0">
                          <a:effectLst/>
                        </a:rPr>
                        <a:t>100%</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   20,708,000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a:effectLst/>
                        </a:rPr>
                        <a:t>   89,947,000 </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b="0" i="0" u="none" strike="noStrike" dirty="0" smtClean="0">
                          <a:solidFill>
                            <a:srgbClr val="000000"/>
                          </a:solidFill>
                          <a:effectLst/>
                          <a:latin typeface="Calibri"/>
                        </a:rPr>
                        <a:t>n/a</a:t>
                      </a:r>
                      <a:endParaRPr lang="en-GB" sz="1400" b="0" i="0" u="none" strike="noStrike" dirty="0">
                        <a:solidFill>
                          <a:srgbClr val="000000"/>
                        </a:solidFill>
                        <a:effectLst/>
                        <a:latin typeface="Calibri"/>
                      </a:endParaRPr>
                    </a:p>
                  </a:txBody>
                  <a:tcPr marL="9525" marR="9525" marT="9525" marB="0" anchor="b"/>
                </a:tc>
              </a:tr>
              <a:tr h="432048">
                <a:tc>
                  <a:txBody>
                    <a:bodyPr/>
                    <a:lstStyle/>
                    <a:p>
                      <a:pPr algn="l" fontAlgn="b"/>
                      <a:r>
                        <a:rPr lang="en-GB" sz="1400" u="none" strike="noStrike">
                          <a:effectLst/>
                        </a:rPr>
                        <a:t> 1-10 employees or &lt;2m (Micro)</a:t>
                      </a:r>
                      <a:endParaRPr lang="en-GB" sz="1400" b="0" i="0" u="none" strike="noStrike">
                        <a:solidFill>
                          <a:srgbClr val="000000"/>
                        </a:solidFill>
                        <a:effectLst/>
                        <a:latin typeface="Calibri"/>
                      </a:endParaRPr>
                    </a:p>
                  </a:txBody>
                  <a:tcPr marL="85725" marR="9525" marT="9525" marB="0" anchor="b"/>
                </a:tc>
                <a:tc>
                  <a:txBody>
                    <a:bodyPr/>
                    <a:lstStyle/>
                    <a:p>
                      <a:pPr algn="ctr" fontAlgn="b"/>
                      <a:r>
                        <a:rPr lang="en-GB" sz="1400" u="none" strike="noStrike" dirty="0">
                          <a:effectLst/>
                        </a:rPr>
                        <a:t>91.8%</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   19,058,000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a:effectLst/>
                        </a:rPr>
                        <a:t>   39,630,000 </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                      2 </a:t>
                      </a:r>
                      <a:endParaRPr lang="en-GB" sz="1400" b="0" i="0" u="none" strike="noStrike">
                        <a:solidFill>
                          <a:srgbClr val="000000"/>
                        </a:solidFill>
                        <a:effectLst/>
                        <a:latin typeface="Calibri"/>
                      </a:endParaRPr>
                    </a:p>
                  </a:txBody>
                  <a:tcPr marL="9525" marR="9525" marT="9525" marB="0" anchor="b"/>
                </a:tc>
              </a:tr>
              <a:tr h="427851">
                <a:tc>
                  <a:txBody>
                    <a:bodyPr/>
                    <a:lstStyle/>
                    <a:p>
                      <a:pPr algn="l" fontAlgn="b"/>
                      <a:r>
                        <a:rPr lang="en-GB" sz="1400" u="none" strike="noStrike">
                          <a:effectLst/>
                        </a:rPr>
                        <a:t>10 - 50 employees or &lt; 10m(Small)</a:t>
                      </a:r>
                      <a:endParaRPr lang="en-GB" sz="1400" b="0" i="0" u="none" strike="noStrike">
                        <a:solidFill>
                          <a:srgbClr val="000000"/>
                        </a:solidFill>
                        <a:effectLst/>
                        <a:latin typeface="Calibri"/>
                      </a:endParaRPr>
                    </a:p>
                  </a:txBody>
                  <a:tcPr marL="85725" marR="9525" marT="9525" marB="0" anchor="b"/>
                </a:tc>
                <a:tc>
                  <a:txBody>
                    <a:bodyPr/>
                    <a:lstStyle/>
                    <a:p>
                      <a:pPr algn="ctr" fontAlgn="b"/>
                      <a:r>
                        <a:rPr lang="en-GB" sz="1400" u="none" strike="noStrike" dirty="0">
                          <a:effectLst/>
                        </a:rPr>
                        <a:t>6.9%</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     1,424,000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a:effectLst/>
                        </a:rPr>
                        <a:t>   27,652,000 </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                   19 </a:t>
                      </a:r>
                      <a:endParaRPr lang="en-GB" sz="1400" b="0" i="0" u="none" strike="noStrike">
                        <a:solidFill>
                          <a:srgbClr val="000000"/>
                        </a:solidFill>
                        <a:effectLst/>
                        <a:latin typeface="Calibri"/>
                      </a:endParaRPr>
                    </a:p>
                  </a:txBody>
                  <a:tcPr marL="9525" marR="9525" marT="9525" marB="0" anchor="b"/>
                </a:tc>
              </a:tr>
              <a:tr h="423654">
                <a:tc>
                  <a:txBody>
                    <a:bodyPr/>
                    <a:lstStyle/>
                    <a:p>
                      <a:pPr algn="l" fontAlgn="b"/>
                      <a:r>
                        <a:rPr lang="en-GB" sz="1400" u="none" strike="noStrike">
                          <a:effectLst/>
                        </a:rPr>
                        <a:t> 10 - 249 employees or &lt;50m(Medium)</a:t>
                      </a:r>
                      <a:endParaRPr lang="en-GB" sz="1400" b="0" i="0" u="none" strike="noStrike">
                        <a:solidFill>
                          <a:srgbClr val="000000"/>
                        </a:solidFill>
                        <a:effectLst/>
                        <a:latin typeface="Calibri"/>
                      </a:endParaRPr>
                    </a:p>
                  </a:txBody>
                  <a:tcPr marL="85725" marR="9525" marT="9525" marB="0" anchor="b"/>
                </a:tc>
                <a:tc>
                  <a:txBody>
                    <a:bodyPr/>
                    <a:lstStyle/>
                    <a:p>
                      <a:pPr algn="ctr" fontAlgn="b"/>
                      <a:r>
                        <a:rPr lang="en-GB" sz="1400" u="none" strike="noStrike" dirty="0">
                          <a:effectLst/>
                        </a:rPr>
                        <a:t>1.1%</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         226,000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a:effectLst/>
                        </a:rPr>
                        <a:t>   22,665,000 </a:t>
                      </a:r>
                      <a:endParaRPr lang="en-GB" sz="1400" b="0" i="0" u="none" strike="noStrike">
                        <a:solidFill>
                          <a:srgbClr val="000000"/>
                        </a:solidFill>
                        <a:effectLst/>
                        <a:latin typeface="Calibri"/>
                      </a:endParaRPr>
                    </a:p>
                  </a:txBody>
                  <a:tcPr marL="9525" marR="9525" marT="9525" marB="0" anchor="b"/>
                </a:tc>
                <a:tc>
                  <a:txBody>
                    <a:bodyPr/>
                    <a:lstStyle/>
                    <a:p>
                      <a:pPr algn="r" fontAlgn="b"/>
                      <a:r>
                        <a:rPr lang="en-GB" sz="1400" u="none" strike="noStrike">
                          <a:effectLst/>
                        </a:rPr>
                        <a:t>                 100 </a:t>
                      </a:r>
                      <a:endParaRPr lang="en-GB" sz="1400" b="0" i="0" u="none" strike="noStrike">
                        <a:solidFill>
                          <a:srgbClr val="000000"/>
                        </a:solidFill>
                        <a:effectLst/>
                        <a:latin typeface="Calibri"/>
                      </a:endParaRPr>
                    </a:p>
                  </a:txBody>
                  <a:tcPr marL="9525" marR="9525" marT="9525" marB="0" anchor="b"/>
                </a:tc>
              </a:tr>
              <a:tr h="59417">
                <a:tc>
                  <a:txBody>
                    <a:bodyPr/>
                    <a:lstStyle/>
                    <a:p>
                      <a:pPr algn="l" fontAlgn="b"/>
                      <a:endParaRPr lang="en-GB" sz="800" b="0" i="0" u="none" strike="noStrike" dirty="0">
                        <a:solidFill>
                          <a:srgbClr val="000000"/>
                        </a:solidFill>
                        <a:effectLst/>
                        <a:latin typeface="Calibri"/>
                      </a:endParaRPr>
                    </a:p>
                  </a:txBody>
                  <a:tcPr marL="85725" marR="9525" marT="9525" marB="0" anchor="b"/>
                </a:tc>
                <a:tc>
                  <a:txBody>
                    <a:bodyPr/>
                    <a:lstStyle/>
                    <a:p>
                      <a:pPr algn="ctr" fontAlgn="b"/>
                      <a:endParaRPr lang="en-GB" sz="800" b="0" i="0" u="none" strike="noStrike" dirty="0">
                        <a:solidFill>
                          <a:srgbClr val="000000"/>
                        </a:solidFill>
                        <a:effectLst/>
                        <a:latin typeface="Calibri"/>
                      </a:endParaRPr>
                    </a:p>
                  </a:txBody>
                  <a:tcPr marL="9525" marR="9525" marT="9525" marB="0" anchor="b"/>
                </a:tc>
                <a:tc>
                  <a:txBody>
                    <a:bodyPr/>
                    <a:lstStyle/>
                    <a:p>
                      <a:pPr algn="r" fontAlgn="b"/>
                      <a:endParaRPr lang="en-GB" sz="800" b="0" i="0" u="none" strike="noStrike" dirty="0">
                        <a:solidFill>
                          <a:srgbClr val="000000"/>
                        </a:solidFill>
                        <a:effectLst/>
                        <a:latin typeface="Calibri"/>
                      </a:endParaRPr>
                    </a:p>
                  </a:txBody>
                  <a:tcPr marL="9525" marR="9525" marT="9525" marB="0" anchor="b"/>
                </a:tc>
                <a:tc>
                  <a:txBody>
                    <a:bodyPr/>
                    <a:lstStyle/>
                    <a:p>
                      <a:pPr algn="r" fontAlgn="b"/>
                      <a:endParaRPr lang="en-GB" sz="800" b="0" i="0" u="none" strike="noStrike" dirty="0">
                        <a:solidFill>
                          <a:srgbClr val="000000"/>
                        </a:solidFill>
                        <a:effectLst/>
                        <a:latin typeface="Calibri"/>
                      </a:endParaRPr>
                    </a:p>
                  </a:txBody>
                  <a:tcPr marL="9525" marR="9525" marT="9525" marB="0" anchor="b"/>
                </a:tc>
                <a:tc>
                  <a:txBody>
                    <a:bodyPr/>
                    <a:lstStyle/>
                    <a:p>
                      <a:pPr algn="r" fontAlgn="b"/>
                      <a:endParaRPr lang="en-GB" sz="800" b="0" i="0" u="none" strike="noStrike" dirty="0">
                        <a:solidFill>
                          <a:srgbClr val="000000"/>
                        </a:solidFill>
                        <a:effectLst/>
                        <a:latin typeface="Calibri"/>
                      </a:endParaRPr>
                    </a:p>
                  </a:txBody>
                  <a:tcPr marL="9525" marR="9525" marT="9525" marB="0" anchor="b"/>
                </a:tc>
              </a:tr>
              <a:tr h="399699">
                <a:tc>
                  <a:txBody>
                    <a:bodyPr/>
                    <a:lstStyle/>
                    <a:p>
                      <a:pPr algn="l" fontAlgn="b"/>
                      <a:r>
                        <a:rPr lang="en-GB" sz="1400" u="none" strike="noStrike">
                          <a:effectLst/>
                        </a:rPr>
                        <a:t>Large Enterprises</a:t>
                      </a:r>
                      <a:endParaRPr lang="en-GB" sz="1400" b="0" i="0" u="none" strike="noStrike">
                        <a:solidFill>
                          <a:srgbClr val="000000"/>
                        </a:solidFill>
                        <a:effectLst/>
                        <a:latin typeface="Calibri"/>
                      </a:endParaRPr>
                    </a:p>
                  </a:txBody>
                  <a:tcPr marL="85725" marR="9525" marT="9525" marB="0" anchor="b"/>
                </a:tc>
                <a:tc>
                  <a:txBody>
                    <a:bodyPr/>
                    <a:lstStyle/>
                    <a:p>
                      <a:pPr algn="ctr" fontAlgn="b"/>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           43,000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   43,414,000 </a:t>
                      </a:r>
                      <a:endParaRPr lang="en-GB" sz="1400" b="0" i="0" u="none" strike="noStrike" dirty="0">
                        <a:solidFill>
                          <a:srgbClr val="000000"/>
                        </a:solidFill>
                        <a:effectLst/>
                        <a:latin typeface="Calibri"/>
                      </a:endParaRPr>
                    </a:p>
                  </a:txBody>
                  <a:tcPr marL="9525" marR="9525" marT="9525" marB="0" anchor="b"/>
                </a:tc>
                <a:tc>
                  <a:txBody>
                    <a:bodyPr/>
                    <a:lstStyle/>
                    <a:p>
                      <a:pPr algn="r" fontAlgn="b"/>
                      <a:r>
                        <a:rPr lang="en-GB" sz="1400" u="none" strike="noStrike" dirty="0">
                          <a:effectLst/>
                        </a:rPr>
                        <a:t>             1,010 </a:t>
                      </a:r>
                      <a:endParaRPr lang="en-GB" sz="1400" b="0" i="0" u="none" strike="noStrike" dirty="0">
                        <a:solidFill>
                          <a:srgbClr val="000000"/>
                        </a:solidFill>
                        <a:effectLst/>
                        <a:latin typeface="Calibri"/>
                      </a:endParaRPr>
                    </a:p>
                  </a:txBody>
                  <a:tcPr marL="9525" marR="9525" marT="9525" marB="0" anchor="b"/>
                </a:tc>
              </a:tr>
            </a:tbl>
          </a:graphicData>
        </a:graphic>
      </p:graphicFrame>
      <p:sp>
        <p:nvSpPr>
          <p:cNvPr id="7" name="Rectangle 6"/>
          <p:cNvSpPr/>
          <p:nvPr/>
        </p:nvSpPr>
        <p:spPr>
          <a:xfrm>
            <a:off x="2699792" y="5661248"/>
            <a:ext cx="3114955" cy="338554"/>
          </a:xfrm>
          <a:prstGeom prst="rect">
            <a:avLst/>
          </a:prstGeom>
        </p:spPr>
        <p:txBody>
          <a:bodyPr wrap="none">
            <a:spAutoFit/>
          </a:bodyPr>
          <a:lstStyle/>
          <a:p>
            <a:r>
              <a:rPr lang="en-GB" sz="1600" i="1" dirty="0"/>
              <a:t>EU Info Society &amp; NORM/APME</a:t>
            </a:r>
          </a:p>
        </p:txBody>
      </p:sp>
    </p:spTree>
    <p:extLst>
      <p:ext uri="{BB962C8B-B14F-4D97-AF65-F5344CB8AC3E}">
        <p14:creationId xmlns:p14="http://schemas.microsoft.com/office/powerpoint/2010/main" val="191866501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14732791"/>
              </p:ext>
            </p:extLst>
          </p:nvPr>
        </p:nvGraphicFramePr>
        <p:xfrm>
          <a:off x="107504" y="1268760"/>
          <a:ext cx="8575051"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bwMode="auto">
          <a:xfrm>
            <a:off x="4644008" y="28817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Communication</a:t>
            </a:r>
          </a:p>
          <a:p>
            <a:pPr algn="r"/>
            <a:r>
              <a:rPr lang="en-US" sz="2400" dirty="0" smtClean="0">
                <a:gradFill>
                  <a:gsLst>
                    <a:gs pos="50000">
                      <a:schemeClr val="tx2"/>
                    </a:gs>
                    <a:gs pos="100000">
                      <a:schemeClr val="tx2"/>
                    </a:gs>
                  </a:gsLst>
                  <a:lin ang="5400000" scaled="0"/>
                </a:gradFill>
              </a:rPr>
              <a:t>Getting the messaging right</a:t>
            </a:r>
            <a:endParaRPr lang="en-US" sz="2400" dirty="0">
              <a:gradFill>
                <a:gsLst>
                  <a:gs pos="50000">
                    <a:schemeClr val="tx2"/>
                  </a:gs>
                  <a:gs pos="100000">
                    <a:schemeClr val="tx2"/>
                  </a:gs>
                </a:gsLst>
                <a:lin ang="5400000" scaled="0"/>
              </a:gradFill>
            </a:endParaRPr>
          </a:p>
        </p:txBody>
      </p:sp>
      <p:sp>
        <p:nvSpPr>
          <p:cNvPr id="7" name="Oval 6"/>
          <p:cNvSpPr/>
          <p:nvPr/>
        </p:nvSpPr>
        <p:spPr>
          <a:xfrm>
            <a:off x="3491880" y="2996952"/>
            <a:ext cx="1800200" cy="1800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600" dirty="0" smtClean="0">
                <a:solidFill>
                  <a:srgbClr val="002060"/>
                </a:solidFill>
              </a:rPr>
              <a:t>SME</a:t>
            </a:r>
            <a:endParaRPr lang="en-GB" sz="3600" dirty="0">
              <a:solidFill>
                <a:srgbClr val="002060"/>
              </a:solidFill>
            </a:endParaRPr>
          </a:p>
        </p:txBody>
      </p:sp>
    </p:spTree>
    <p:extLst>
      <p:ext uri="{BB962C8B-B14F-4D97-AF65-F5344CB8AC3E}">
        <p14:creationId xmlns:p14="http://schemas.microsoft.com/office/powerpoint/2010/main" val="18413844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530861399"/>
              </p:ext>
            </p:extLst>
          </p:nvPr>
        </p:nvGraphicFramePr>
        <p:xfrm>
          <a:off x="389436" y="1663824"/>
          <a:ext cx="8363938" cy="4357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bwMode="auto">
          <a:xfrm>
            <a:off x="4644008" y="28817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Communication</a:t>
            </a:r>
          </a:p>
          <a:p>
            <a:pPr algn="r"/>
            <a:r>
              <a:rPr lang="en-US" sz="2400" dirty="0" smtClean="0">
                <a:gradFill>
                  <a:gsLst>
                    <a:gs pos="50000">
                      <a:schemeClr val="tx2"/>
                    </a:gs>
                    <a:gs pos="100000">
                      <a:schemeClr val="tx2"/>
                    </a:gs>
                  </a:gsLst>
                  <a:lin ang="5400000" scaled="0"/>
                </a:gradFill>
              </a:rPr>
              <a:t>Getting the messaging right</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340511188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39552" y="1526704"/>
            <a:ext cx="8010774" cy="2009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4" cstate="print"/>
          <a:srcRect/>
          <a:stretch>
            <a:fillRect/>
          </a:stretch>
        </p:blipFill>
        <p:spPr bwMode="auto">
          <a:xfrm>
            <a:off x="3275856" y="4509120"/>
            <a:ext cx="4681579" cy="907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258048" y="4347939"/>
            <a:ext cx="2951783" cy="1477328"/>
          </a:xfrm>
          <a:prstGeom prst="rect">
            <a:avLst/>
          </a:prstGeom>
        </p:spPr>
        <p:txBody>
          <a:bodyPr wrap="square">
            <a:spAutoFit/>
          </a:bodyPr>
          <a:lstStyle/>
          <a:p>
            <a:r>
              <a:rPr lang="en-GB" dirty="0" smtClean="0"/>
              <a:t>‘INTEROPERABILITY’ definitions proposed in research papers, reports, standards, or government documents </a:t>
            </a:r>
            <a:endParaRPr lang="en-GB" dirty="0"/>
          </a:p>
        </p:txBody>
      </p:sp>
      <p:pic>
        <p:nvPicPr>
          <p:cNvPr id="7" name="Picture 1"/>
          <p:cNvPicPr>
            <a:picLocks noChangeAspect="1" noChangeArrowheads="1"/>
          </p:cNvPicPr>
          <p:nvPr/>
        </p:nvPicPr>
        <p:blipFill>
          <a:blip r:embed="rId5" cstate="print"/>
          <a:srcRect/>
          <a:stretch>
            <a:fillRect/>
          </a:stretch>
        </p:blipFill>
        <p:spPr bwMode="auto">
          <a:xfrm>
            <a:off x="6372200" y="214587"/>
            <a:ext cx="2591613" cy="739963"/>
          </a:xfrm>
          <a:prstGeom prst="rect">
            <a:avLst/>
          </a:prstGeom>
          <a:noFill/>
          <a:ln w="9525">
            <a:noFill/>
            <a:miter lim="800000"/>
            <a:headEnd/>
            <a:tailEnd/>
          </a:ln>
          <a:effectLst>
            <a:softEdge rad="31750"/>
          </a:effectLst>
        </p:spPr>
      </p:pic>
    </p:spTree>
    <p:extLst>
      <p:ext uri="{BB962C8B-B14F-4D97-AF65-F5344CB8AC3E}">
        <p14:creationId xmlns:p14="http://schemas.microsoft.com/office/powerpoint/2010/main" val="204979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2452721" y="2437553"/>
            <a:ext cx="658587" cy="1230312"/>
          </a:xfrm>
          <a:prstGeom prst="rect">
            <a:avLst/>
          </a:prstGeom>
        </p:spPr>
        <p:txBody>
          <a:bodyPr wrap="none" fromWordArt="1">
            <a:prstTxWarp prst="textPlain">
              <a:avLst>
                <a:gd name="adj" fmla="val 50000"/>
              </a:avLst>
            </a:prstTxWarp>
          </a:bodyPr>
          <a:lstStyle/>
          <a:p>
            <a:pPr algn="ctr"/>
            <a:r>
              <a:rPr lang="en-GB" sz="3600" kern="10" dirty="0">
                <a:ln w="19050">
                  <a:solidFill>
                    <a:srgbClr val="D3D3D3"/>
                  </a:solidFill>
                  <a:round/>
                  <a:headEnd/>
                  <a:tailEnd/>
                </a:ln>
                <a:gradFill rotWithShape="1">
                  <a:gsLst>
                    <a:gs pos="0">
                      <a:srgbClr val="FFFFFF"/>
                    </a:gs>
                    <a:gs pos="100000">
                      <a:srgbClr val="A0A0A0"/>
                    </a:gs>
                  </a:gsLst>
                  <a:lin ang="5400000" scaled="1"/>
                </a:gradFill>
                <a:effectLst>
                  <a:outerShdw blurRad="60007" dist="310007" dir="7679996" sy="30000" kx="1300191" algn="ctr" rotWithShape="0">
                    <a:srgbClr val="000000">
                      <a:alpha val="31998"/>
                    </a:srgbClr>
                  </a:outerShdw>
                </a:effectLst>
                <a:latin typeface="Arial Black"/>
              </a:rPr>
              <a:t>?</a:t>
            </a:r>
          </a:p>
        </p:txBody>
      </p:sp>
      <p:sp>
        <p:nvSpPr>
          <p:cNvPr id="6" name="WordArt 6"/>
          <p:cNvSpPr>
            <a:spLocks noChangeArrowheads="1" noChangeShapeType="1" noTextEdit="1"/>
          </p:cNvSpPr>
          <p:nvPr/>
        </p:nvSpPr>
        <p:spPr bwMode="auto">
          <a:xfrm>
            <a:off x="1745628" y="3413371"/>
            <a:ext cx="500193" cy="935037"/>
          </a:xfrm>
          <a:prstGeom prst="rect">
            <a:avLst/>
          </a:prstGeom>
        </p:spPr>
        <p:txBody>
          <a:bodyPr wrap="none" fromWordArt="1">
            <a:prstTxWarp prst="textPlain">
              <a:avLst>
                <a:gd name="adj" fmla="val 50000"/>
              </a:avLst>
            </a:prstTxWarp>
          </a:bodyPr>
          <a:lstStyle/>
          <a:p>
            <a:pPr algn="ctr"/>
            <a:r>
              <a:rPr lang="en-GB" sz="3600" kern="10" dirty="0">
                <a:ln w="19050">
                  <a:solidFill>
                    <a:srgbClr val="D3D3D3"/>
                  </a:solidFill>
                  <a:round/>
                  <a:headEnd/>
                  <a:tailEnd/>
                </a:ln>
                <a:gradFill rotWithShape="1">
                  <a:gsLst>
                    <a:gs pos="0">
                      <a:srgbClr val="FFFFFF"/>
                    </a:gs>
                    <a:gs pos="100000">
                      <a:srgbClr val="D3D3D3"/>
                    </a:gs>
                  </a:gsLst>
                  <a:lin ang="5400000" scaled="1"/>
                </a:gradFill>
                <a:effectLst>
                  <a:outerShdw blurRad="60007" dist="310007" dir="7679996" sy="30000" kx="1300191" algn="ctr" rotWithShape="0">
                    <a:srgbClr val="000000">
                      <a:alpha val="31998"/>
                    </a:srgbClr>
                  </a:outerShdw>
                </a:effectLst>
                <a:latin typeface="Arial Black"/>
              </a:rPr>
              <a:t>?</a:t>
            </a:r>
          </a:p>
        </p:txBody>
      </p:sp>
      <p:sp>
        <p:nvSpPr>
          <p:cNvPr id="8" name="WordArt 5"/>
          <p:cNvSpPr>
            <a:spLocks noChangeArrowheads="1" noChangeShapeType="1" noTextEdit="1"/>
          </p:cNvSpPr>
          <p:nvPr/>
        </p:nvSpPr>
        <p:spPr bwMode="auto">
          <a:xfrm>
            <a:off x="3199581" y="3269354"/>
            <a:ext cx="1067985" cy="1815830"/>
          </a:xfrm>
          <a:prstGeom prst="rect">
            <a:avLst/>
          </a:prstGeom>
        </p:spPr>
        <p:txBody>
          <a:bodyPr wrap="none" fromWordArt="1">
            <a:prstTxWarp prst="textPlain">
              <a:avLst>
                <a:gd name="adj" fmla="val 50000"/>
              </a:avLst>
            </a:prstTxWarp>
          </a:bodyPr>
          <a:lstStyle/>
          <a:p>
            <a:pPr algn="ctr"/>
            <a:r>
              <a:rPr lang="en-GB" sz="3600" kern="10" dirty="0">
                <a:ln w="19050">
                  <a:solidFill>
                    <a:srgbClr val="D3D3D3"/>
                  </a:solidFill>
                  <a:round/>
                  <a:headEnd/>
                  <a:tailEnd/>
                </a:ln>
                <a:gradFill rotWithShape="1">
                  <a:gsLst>
                    <a:gs pos="0">
                      <a:srgbClr val="FFFFFF"/>
                    </a:gs>
                    <a:gs pos="100000">
                      <a:srgbClr val="A0A0A0"/>
                    </a:gs>
                  </a:gsLst>
                  <a:lin ang="5400000" scaled="1"/>
                </a:gradFill>
                <a:effectLst>
                  <a:outerShdw blurRad="60007" dist="310007" dir="7679996" sy="30000" kx="1300191" algn="ctr" rotWithShape="0">
                    <a:srgbClr val="000000">
                      <a:alpha val="31998"/>
                    </a:srgbClr>
                  </a:outerShdw>
                </a:effectLst>
                <a:latin typeface="Arial Black"/>
              </a:rPr>
              <a:t>?</a:t>
            </a:r>
          </a:p>
        </p:txBody>
      </p:sp>
      <p:sp>
        <p:nvSpPr>
          <p:cNvPr id="9" name="Title 1"/>
          <p:cNvSpPr txBox="1">
            <a:spLocks/>
          </p:cNvSpPr>
          <p:nvPr/>
        </p:nvSpPr>
        <p:spPr>
          <a:xfrm>
            <a:off x="952470" y="1650866"/>
            <a:ext cx="3889445" cy="553998"/>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3200" dirty="0" smtClean="0">
                <a:solidFill>
                  <a:schemeClr val="bg1"/>
                </a:solidFill>
              </a:rPr>
              <a:t> </a:t>
            </a:r>
            <a:r>
              <a:rPr lang="en-GB" sz="4000" b="1" dirty="0" smtClean="0">
                <a:solidFill>
                  <a:schemeClr val="bg1"/>
                </a:solidFill>
              </a:rPr>
              <a:t>Interoperability</a:t>
            </a:r>
            <a:endParaRPr lang="en-GB" sz="4000" b="1" dirty="0">
              <a:solidFill>
                <a:schemeClr val="bg1"/>
              </a:solidFill>
            </a:endParaRPr>
          </a:p>
        </p:txBody>
      </p:sp>
      <p:sp>
        <p:nvSpPr>
          <p:cNvPr id="10" name="Title 1"/>
          <p:cNvSpPr txBox="1">
            <a:spLocks/>
          </p:cNvSpPr>
          <p:nvPr/>
        </p:nvSpPr>
        <p:spPr>
          <a:xfrm>
            <a:off x="934353" y="5323274"/>
            <a:ext cx="3925679" cy="553998"/>
          </a:xfrm>
          <a:prstGeom prst="rect">
            <a:avLst/>
          </a:prstGeom>
          <a:solidFill>
            <a:srgbClr val="FF9900"/>
          </a:solidFill>
        </p:spPr>
        <p:style>
          <a:lnRef idx="0">
            <a:schemeClr val="accent3"/>
          </a:lnRef>
          <a:fillRef idx="3">
            <a:schemeClr val="accent3"/>
          </a:fillRef>
          <a:effectRef idx="3">
            <a:schemeClr val="accent3"/>
          </a:effectRef>
          <a:fontRef idx="minor">
            <a:schemeClr val="lt1"/>
          </a:fontRef>
        </p:style>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4000" b="1" dirty="0" smtClean="0"/>
              <a:t>Open Standards</a:t>
            </a:r>
            <a:endParaRPr lang="en-GB" sz="4000" b="1" dirty="0"/>
          </a:p>
        </p:txBody>
      </p:sp>
      <p:sp>
        <p:nvSpPr>
          <p:cNvPr id="11" name="Title 1"/>
          <p:cNvSpPr txBox="1">
            <a:spLocks/>
          </p:cNvSpPr>
          <p:nvPr/>
        </p:nvSpPr>
        <p:spPr bwMode="auto">
          <a:xfrm>
            <a:off x="4644008" y="11663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Definitions</a:t>
            </a:r>
            <a:br>
              <a:rPr lang="en-US" sz="2800" dirty="0" smtClean="0"/>
            </a:br>
            <a:r>
              <a:rPr lang="en-US" sz="2400" dirty="0" smtClean="0">
                <a:gradFill>
                  <a:gsLst>
                    <a:gs pos="50000">
                      <a:schemeClr val="tx2"/>
                    </a:gs>
                    <a:gs pos="100000">
                      <a:schemeClr val="tx2"/>
                    </a:gs>
                  </a:gsLst>
                  <a:lin ang="5400000" scaled="0"/>
                </a:gradFill>
              </a:rPr>
              <a:t>Games in the name!</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15411118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sz="quarter" idx="4294967295"/>
          </p:nvPr>
        </p:nvSpPr>
        <p:spPr>
          <a:xfrm>
            <a:off x="628535" y="2348881"/>
            <a:ext cx="7724870" cy="1329595"/>
          </a:xfrm>
        </p:spPr>
        <p:txBody>
          <a:bodyPr/>
          <a:lstStyle/>
          <a:p>
            <a:pPr marL="0" indent="0" algn="ctr">
              <a:buNone/>
            </a:pPr>
            <a:r>
              <a:rPr lang="en-GB" i="1" dirty="0" smtClean="0"/>
              <a:t>“The </a:t>
            </a:r>
            <a:r>
              <a:rPr lang="en-GB" i="1" dirty="0"/>
              <a:t>ability of two or more systems or components to exchange information and to use the information that has been </a:t>
            </a:r>
            <a:r>
              <a:rPr lang="en-GB" i="1" dirty="0" smtClean="0"/>
              <a:t>exchanged”.</a:t>
            </a:r>
            <a:endParaRPr lang="en-US" i="1" dirty="0" smtClean="0">
              <a:gradFill>
                <a:gsLst>
                  <a:gs pos="0">
                    <a:schemeClr val="tx1"/>
                  </a:gs>
                  <a:gs pos="100000">
                    <a:schemeClr val="tx1"/>
                  </a:gs>
                </a:gsLst>
                <a:lin ang="5400000" scaled="0"/>
              </a:gradFill>
            </a:endParaRPr>
          </a:p>
        </p:txBody>
      </p:sp>
      <p:sp>
        <p:nvSpPr>
          <p:cNvPr id="3" name="Rectangle 2"/>
          <p:cNvSpPr/>
          <p:nvPr/>
        </p:nvSpPr>
        <p:spPr>
          <a:xfrm>
            <a:off x="2358603" y="5084020"/>
            <a:ext cx="4570809" cy="584775"/>
          </a:xfrm>
          <a:prstGeom prst="rect">
            <a:avLst/>
          </a:prstGeom>
        </p:spPr>
        <p:txBody>
          <a:bodyPr>
            <a:spAutoFit/>
          </a:bodyPr>
          <a:lstStyle/>
          <a:p>
            <a:pPr algn="ctr"/>
            <a:r>
              <a:rPr lang="en-GB" sz="1600" i="1" dirty="0"/>
              <a:t>Institute of Electrical and Electronics Engineers. </a:t>
            </a:r>
            <a:endParaRPr lang="en-GB" sz="1600" i="1" dirty="0" smtClean="0"/>
          </a:p>
          <a:p>
            <a:pPr algn="ctr"/>
            <a:r>
              <a:rPr lang="en-GB" sz="1600" i="1" dirty="0" smtClean="0"/>
              <a:t>IEEE </a:t>
            </a:r>
            <a:r>
              <a:rPr lang="en-GB" sz="1600" i="1" dirty="0"/>
              <a:t>Standard Computer Dictionary</a:t>
            </a:r>
          </a:p>
        </p:txBody>
      </p:sp>
      <p:sp>
        <p:nvSpPr>
          <p:cNvPr id="5" name="Title 1"/>
          <p:cNvSpPr txBox="1">
            <a:spLocks/>
          </p:cNvSpPr>
          <p:nvPr/>
        </p:nvSpPr>
        <p:spPr bwMode="auto">
          <a:xfrm>
            <a:off x="4644008" y="11663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Definitions</a:t>
            </a:r>
            <a:br>
              <a:rPr lang="en-US" sz="2800" dirty="0" smtClean="0"/>
            </a:br>
            <a:r>
              <a:rPr lang="en-US" sz="2400" dirty="0" smtClean="0">
                <a:gradFill>
                  <a:gsLst>
                    <a:gs pos="50000">
                      <a:schemeClr val="tx2"/>
                    </a:gs>
                    <a:gs pos="100000">
                      <a:schemeClr val="tx2"/>
                    </a:gs>
                  </a:gsLst>
                  <a:lin ang="5400000" scaled="0"/>
                </a:gradFill>
              </a:rPr>
              <a:t>Interoperability</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2190453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sz="quarter" idx="4294967295"/>
          </p:nvPr>
        </p:nvSpPr>
        <p:spPr>
          <a:xfrm>
            <a:off x="304414" y="1772816"/>
            <a:ext cx="8535171" cy="2659190"/>
          </a:xfrm>
        </p:spPr>
        <p:txBody>
          <a:bodyPr/>
          <a:lstStyle/>
          <a:p>
            <a:pPr marL="0" indent="0" algn="ctr">
              <a:buNone/>
            </a:pPr>
            <a:r>
              <a:rPr lang="en-GB" sz="2800" i="1" dirty="0"/>
              <a:t>“Open and interoperable are two words in the Information Technology world susceptible to misunderstanding at best, at worst to self-serving abuse. It is important to clarify their accepted meanings, because how they are understood in the market has direct practical consequences for consumers, vendors and regulatory </a:t>
            </a:r>
            <a:r>
              <a:rPr lang="en-GB" sz="2800" i="1" dirty="0" smtClean="0"/>
              <a:t>authorities”.</a:t>
            </a:r>
            <a:endParaRPr lang="en-US" sz="2800" i="1" dirty="0" smtClean="0">
              <a:gradFill>
                <a:gsLst>
                  <a:gs pos="0">
                    <a:schemeClr val="tx1"/>
                  </a:gs>
                  <a:gs pos="100000">
                    <a:schemeClr val="tx1"/>
                  </a:gs>
                </a:gsLst>
                <a:lin ang="5400000" scaled="0"/>
              </a:gradFill>
            </a:endParaRPr>
          </a:p>
        </p:txBody>
      </p:sp>
      <p:sp>
        <p:nvSpPr>
          <p:cNvPr id="3" name="Rectangle 2"/>
          <p:cNvSpPr/>
          <p:nvPr/>
        </p:nvSpPr>
        <p:spPr>
          <a:xfrm>
            <a:off x="2627784" y="5270478"/>
            <a:ext cx="3456384" cy="646331"/>
          </a:xfrm>
          <a:prstGeom prst="rect">
            <a:avLst/>
          </a:prstGeom>
        </p:spPr>
        <p:txBody>
          <a:bodyPr wrap="square">
            <a:spAutoFit/>
          </a:bodyPr>
          <a:lstStyle/>
          <a:p>
            <a:pPr algn="ctr"/>
            <a:r>
              <a:rPr lang="en-GB" i="1" dirty="0"/>
              <a:t>European Committee for Interoperable Systems </a:t>
            </a:r>
          </a:p>
        </p:txBody>
      </p:sp>
      <p:sp>
        <p:nvSpPr>
          <p:cNvPr id="6" name="Title 1"/>
          <p:cNvSpPr txBox="1">
            <a:spLocks/>
          </p:cNvSpPr>
          <p:nvPr/>
        </p:nvSpPr>
        <p:spPr bwMode="auto">
          <a:xfrm>
            <a:off x="4644008" y="11663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Important</a:t>
            </a:r>
          </a:p>
          <a:p>
            <a:pPr algn="r"/>
            <a:r>
              <a:rPr lang="en-US" sz="2400" dirty="0" smtClean="0">
                <a:gradFill>
                  <a:gsLst>
                    <a:gs pos="50000">
                      <a:schemeClr val="tx2"/>
                    </a:gs>
                    <a:gs pos="100000">
                      <a:schemeClr val="tx2"/>
                    </a:gs>
                  </a:gsLst>
                  <a:lin ang="5400000" scaled="0"/>
                </a:gradFill>
              </a:rPr>
              <a:t>Interoperability</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4046342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gel\Pictures\Presentations\CloudAll 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204864"/>
            <a:ext cx="6120680" cy="2796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3551268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descr="C:\Users\Nigel\Pictures\Presentations\Cloud Provi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2" y="44624"/>
            <a:ext cx="8892480" cy="640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1949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igel\Pictures\Presentations\OpenSourc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112538"/>
            <a:ext cx="2325427" cy="2524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extBox 6"/>
          <p:cNvSpPr txBox="1"/>
          <p:nvPr/>
        </p:nvSpPr>
        <p:spPr>
          <a:xfrm>
            <a:off x="2483768" y="1116608"/>
            <a:ext cx="4108483" cy="4616648"/>
          </a:xfrm>
          <a:prstGeom prst="rect">
            <a:avLst/>
          </a:prstGeom>
          <a:noFill/>
        </p:spPr>
        <p:txBody>
          <a:bodyPr wrap="square" lIns="0" tIns="0" rIns="0" bIns="0" rtlCol="0">
            <a:spAutoFit/>
          </a:bodyPr>
          <a:lstStyle/>
          <a:p>
            <a:r>
              <a:rPr lang="en-GB" sz="30000" dirty="0" smtClean="0">
                <a:solidFill>
                  <a:srgbClr val="FF0000"/>
                </a:solidFill>
                <a:sym typeface="Wingdings 2"/>
              </a:rPr>
              <a:t></a:t>
            </a:r>
            <a:endParaRPr lang="en-GB" sz="30000" dirty="0" smtClean="0">
              <a:solidFill>
                <a:srgbClr val="FF0000"/>
              </a:solidFill>
            </a:endParaRPr>
          </a:p>
        </p:txBody>
      </p:sp>
      <p:sp>
        <p:nvSpPr>
          <p:cNvPr id="5" name="Title 1"/>
          <p:cNvSpPr txBox="1">
            <a:spLocks/>
          </p:cNvSpPr>
          <p:nvPr/>
        </p:nvSpPr>
        <p:spPr bwMode="auto">
          <a:xfrm>
            <a:off x="4644008" y="11663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err="1" smtClean="0"/>
              <a:t>Interop</a:t>
            </a:r>
            <a:r>
              <a:rPr lang="en-US" sz="2800" dirty="0" smtClean="0"/>
              <a:t>’ Clarification</a:t>
            </a:r>
            <a:br>
              <a:rPr lang="en-US" sz="2800" dirty="0" smtClean="0"/>
            </a:br>
            <a:r>
              <a:rPr lang="en-US" sz="2400" dirty="0" smtClean="0">
                <a:gradFill>
                  <a:gsLst>
                    <a:gs pos="50000">
                      <a:schemeClr val="tx2"/>
                    </a:gs>
                    <a:gs pos="100000">
                      <a:schemeClr val="tx2"/>
                    </a:gs>
                  </a:gsLst>
                  <a:lin ang="5400000" scaled="0"/>
                </a:gradFill>
              </a:rPr>
              <a:t>NOT one &amp; the same</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3257798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gray">
          <a:xfrm>
            <a:off x="323528" y="1124744"/>
            <a:ext cx="8496944"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54000" rIns="90000" bIns="54000"/>
          <a:lstStyle/>
          <a:p>
            <a:pPr algn="r" defTabSz="801688"/>
            <a:r>
              <a:rPr lang="en-GB" sz="1600" b="1" i="1" noProof="1"/>
              <a:t>Strategic Business Planning &amp; Audit</a:t>
            </a:r>
            <a:r>
              <a:rPr lang="en-GB" sz="1400" b="1" i="1" noProof="1"/>
              <a:t>.</a:t>
            </a:r>
          </a:p>
          <a:p>
            <a:pPr algn="r" defTabSz="801688"/>
            <a:endParaRPr lang="en-GB" sz="1400" noProof="1" smtClean="0"/>
          </a:p>
          <a:p>
            <a:pPr algn="r" defTabSz="801688"/>
            <a:r>
              <a:rPr lang="en-GB" sz="1400" noProof="1" smtClean="0"/>
              <a:t>Chartered </a:t>
            </a:r>
            <a:r>
              <a:rPr lang="en-GB" sz="1400" noProof="1"/>
              <a:t>IT Professional (CITP</a:t>
            </a:r>
            <a:r>
              <a:rPr lang="en-GB" sz="1400" noProof="1" smtClean="0"/>
              <a:t>)</a:t>
            </a:r>
          </a:p>
          <a:p>
            <a:pPr algn="r" defTabSz="801688"/>
            <a:r>
              <a:rPr lang="en-GB" sz="1400" noProof="1" smtClean="0"/>
              <a:t>Microsoft </a:t>
            </a:r>
            <a:r>
              <a:rPr lang="en-GB" sz="1400" noProof="1"/>
              <a:t>Buisness Value </a:t>
            </a:r>
            <a:r>
              <a:rPr lang="en-GB" sz="1400" noProof="1" smtClean="0"/>
              <a:t>Planning (MBVP)</a:t>
            </a:r>
          </a:p>
          <a:p>
            <a:pPr algn="r" defTabSz="801688"/>
            <a:r>
              <a:rPr lang="en-GB" sz="1400" noProof="1"/>
              <a:t>Certified Information Systems Auditor (CISA</a:t>
            </a:r>
            <a:r>
              <a:rPr lang="en-GB" sz="1400" noProof="1" smtClean="0"/>
              <a:t>)</a:t>
            </a:r>
          </a:p>
          <a:p>
            <a:pPr algn="r" defTabSz="801688"/>
            <a:r>
              <a:rPr lang="en-GB" sz="1400" noProof="1"/>
              <a:t>Certified Information Systems Security Professional(CISSP)</a:t>
            </a:r>
          </a:p>
          <a:p>
            <a:pPr algn="r" defTabSz="801688"/>
            <a:r>
              <a:rPr lang="en-GB" sz="1400" noProof="1" smtClean="0"/>
              <a:t>Microsoft Certified Inromation Technology Professional (MCITP</a:t>
            </a:r>
            <a:r>
              <a:rPr lang="en-GB" sz="1600" noProof="1" smtClean="0"/>
              <a:t>)</a:t>
            </a:r>
            <a:endParaRPr lang="en-GB" sz="1600" noProof="1"/>
          </a:p>
          <a:p>
            <a:endParaRPr lang="en-GB" sz="1600" dirty="0" smtClean="0">
              <a:solidFill>
                <a:srgbClr val="002060"/>
              </a:solidFill>
            </a:endParaRPr>
          </a:p>
          <a:p>
            <a:r>
              <a:rPr lang="en-GB" sz="1600" dirty="0" smtClean="0"/>
              <a:t>http://nigelgibbons.net  </a:t>
            </a:r>
            <a:endParaRPr lang="en-GB" sz="1600" dirty="0"/>
          </a:p>
          <a:p>
            <a:pPr lvl="1"/>
            <a:r>
              <a:rPr lang="en-GB" sz="1600" dirty="0"/>
              <a:t>@</a:t>
            </a:r>
            <a:r>
              <a:rPr lang="en-GB" sz="1600" dirty="0" err="1" smtClean="0"/>
              <a:t>NRG_fx</a:t>
            </a:r>
            <a:r>
              <a:rPr lang="en-GB" sz="1600" dirty="0" smtClean="0"/>
              <a:t> </a:t>
            </a:r>
          </a:p>
          <a:p>
            <a:endParaRPr lang="en-GB" sz="1600" dirty="0"/>
          </a:p>
          <a:p>
            <a:pPr marL="342900" lvl="0" indent="-342900">
              <a:lnSpc>
                <a:spcPct val="90000"/>
              </a:lnSpc>
              <a:spcBef>
                <a:spcPct val="20000"/>
              </a:spcBef>
              <a:buClr>
                <a:srgbClr val="E24203"/>
              </a:buClr>
              <a:buSzPct val="80000"/>
              <a:buBlip>
                <a:blip r:embed="rId3"/>
              </a:buBlip>
            </a:pPr>
            <a:r>
              <a:rPr lang="en-GB" sz="1400" dirty="0">
                <a:gradFill>
                  <a:gsLst>
                    <a:gs pos="0">
                      <a:schemeClr val="tx1"/>
                    </a:gs>
                    <a:gs pos="100000">
                      <a:schemeClr val="tx1"/>
                    </a:gs>
                  </a:gsLst>
                  <a:lin ang="5400000" scaled="0"/>
                </a:gradFill>
              </a:rPr>
              <a:t>IAMCP UK &amp; International Board Member</a:t>
            </a:r>
          </a:p>
          <a:p>
            <a:pPr marL="342900" lvl="0" indent="-342900">
              <a:lnSpc>
                <a:spcPct val="90000"/>
              </a:lnSpc>
              <a:spcBef>
                <a:spcPct val="20000"/>
              </a:spcBef>
              <a:buClr>
                <a:srgbClr val="E24203"/>
              </a:buClr>
              <a:buSzPct val="80000"/>
              <a:buBlip>
                <a:blip r:embed="rId3"/>
              </a:buBlip>
            </a:pPr>
            <a:r>
              <a:rPr lang="en-GB" sz="1400" dirty="0">
                <a:gradFill>
                  <a:gsLst>
                    <a:gs pos="0">
                      <a:schemeClr val="tx1"/>
                    </a:gs>
                    <a:gs pos="100000">
                      <a:schemeClr val="tx1"/>
                    </a:gs>
                  </a:gsLst>
                  <a:lin ang="5400000" scaled="0"/>
                </a:gradFill>
              </a:rPr>
              <a:t>Microsoft Partner Advisory Council</a:t>
            </a:r>
          </a:p>
          <a:p>
            <a:pPr marL="342900" lvl="0" indent="-342900">
              <a:lnSpc>
                <a:spcPct val="90000"/>
              </a:lnSpc>
              <a:spcBef>
                <a:spcPct val="20000"/>
              </a:spcBef>
              <a:buClr>
                <a:srgbClr val="E24203"/>
              </a:buClr>
              <a:buSzPct val="80000"/>
              <a:buBlip>
                <a:blip r:embed="rId3"/>
              </a:buBlip>
            </a:pPr>
            <a:r>
              <a:rPr lang="en-GB" sz="1400" dirty="0">
                <a:gradFill>
                  <a:gsLst>
                    <a:gs pos="0">
                      <a:schemeClr val="tx1"/>
                    </a:gs>
                    <a:gs pos="100000">
                      <a:schemeClr val="tx1"/>
                    </a:gs>
                  </a:gsLst>
                  <a:lin ang="5400000" scaled="0"/>
                </a:gradFill>
              </a:rPr>
              <a:t>Microsoft Executive Partner Board</a:t>
            </a:r>
          </a:p>
          <a:p>
            <a:pPr marL="342900" lvl="0" indent="-342900">
              <a:lnSpc>
                <a:spcPct val="90000"/>
              </a:lnSpc>
              <a:spcBef>
                <a:spcPct val="20000"/>
              </a:spcBef>
              <a:buClr>
                <a:srgbClr val="E24203"/>
              </a:buClr>
              <a:buSzPct val="80000"/>
              <a:buBlip>
                <a:blip r:embed="rId3"/>
              </a:buBlip>
            </a:pPr>
            <a:endParaRPr lang="en-GB" sz="1400" dirty="0">
              <a:gradFill>
                <a:gsLst>
                  <a:gs pos="0">
                    <a:schemeClr val="tx1"/>
                  </a:gs>
                  <a:gs pos="100000">
                    <a:schemeClr val="tx1"/>
                  </a:gs>
                </a:gsLst>
                <a:lin ang="5400000" scaled="0"/>
              </a:gradFill>
            </a:endParaRPr>
          </a:p>
          <a:p>
            <a:pPr marL="342900" lvl="0" indent="-342900">
              <a:lnSpc>
                <a:spcPct val="90000"/>
              </a:lnSpc>
              <a:spcBef>
                <a:spcPct val="20000"/>
              </a:spcBef>
              <a:buClr>
                <a:srgbClr val="E24203"/>
              </a:buClr>
              <a:buSzPct val="80000"/>
              <a:buBlip>
                <a:blip r:embed="rId3"/>
              </a:buBlip>
            </a:pPr>
            <a:r>
              <a:rPr lang="en-GB" sz="1400" dirty="0">
                <a:gradFill>
                  <a:gsLst>
                    <a:gs pos="0">
                      <a:schemeClr val="tx1"/>
                    </a:gs>
                    <a:gs pos="100000">
                      <a:schemeClr val="tx1"/>
                    </a:gs>
                  </a:gsLst>
                  <a:lin ang="5400000" scaled="0"/>
                </a:gradFill>
              </a:rPr>
              <a:t>Cloud Security Alliance - UK &amp; Ireland</a:t>
            </a:r>
          </a:p>
          <a:p>
            <a:pPr marL="342900" lvl="0" indent="-342900">
              <a:lnSpc>
                <a:spcPct val="90000"/>
              </a:lnSpc>
              <a:spcBef>
                <a:spcPct val="20000"/>
              </a:spcBef>
              <a:buClr>
                <a:srgbClr val="E24203"/>
              </a:buClr>
              <a:buSzPct val="80000"/>
              <a:buBlip>
                <a:blip r:embed="rId3"/>
              </a:buBlip>
            </a:pPr>
            <a:r>
              <a:rPr lang="en-GB" sz="1400" dirty="0" smtClean="0">
                <a:gradFill>
                  <a:gsLst>
                    <a:gs pos="0">
                      <a:schemeClr val="tx1"/>
                    </a:gs>
                    <a:gs pos="100000">
                      <a:schemeClr val="tx1"/>
                    </a:gs>
                  </a:gsLst>
                  <a:lin ang="5400000" scaled="0"/>
                </a:gradFill>
              </a:rPr>
              <a:t>Institute </a:t>
            </a:r>
            <a:r>
              <a:rPr lang="en-GB" sz="1400" dirty="0">
                <a:gradFill>
                  <a:gsLst>
                    <a:gs pos="0">
                      <a:schemeClr val="tx1"/>
                    </a:gs>
                    <a:gs pos="100000">
                      <a:schemeClr val="tx1"/>
                    </a:gs>
                  </a:gsLst>
                  <a:lin ang="5400000" scaled="0"/>
                </a:gradFill>
              </a:rPr>
              <a:t>of Information Security Professionals (IISP)</a:t>
            </a:r>
          </a:p>
          <a:p>
            <a:pPr marL="342900" lvl="0" indent="-342900">
              <a:lnSpc>
                <a:spcPct val="90000"/>
              </a:lnSpc>
              <a:spcBef>
                <a:spcPct val="20000"/>
              </a:spcBef>
              <a:buClr>
                <a:srgbClr val="E24203"/>
              </a:buClr>
              <a:buSzPct val="80000"/>
              <a:buBlip>
                <a:blip r:embed="rId3"/>
              </a:buBlip>
            </a:pPr>
            <a:r>
              <a:rPr lang="en-GB" sz="1400" dirty="0">
                <a:gradFill>
                  <a:gsLst>
                    <a:gs pos="0">
                      <a:schemeClr val="tx1"/>
                    </a:gs>
                    <a:gs pos="100000">
                      <a:schemeClr val="tx1"/>
                    </a:gs>
                  </a:gsLst>
                  <a:lin ang="5400000" scaled="0"/>
                </a:gradFill>
              </a:rPr>
              <a:t>Information Security Audit &amp; Control Association (ISACA)</a:t>
            </a:r>
          </a:p>
          <a:p>
            <a:pPr marL="342900" lvl="0" indent="-342900">
              <a:lnSpc>
                <a:spcPct val="90000"/>
              </a:lnSpc>
              <a:spcBef>
                <a:spcPct val="20000"/>
              </a:spcBef>
              <a:buClr>
                <a:srgbClr val="E24203"/>
              </a:buClr>
              <a:buSzPct val="80000"/>
              <a:buBlip>
                <a:blip r:embed="rId3"/>
              </a:buBlip>
            </a:pPr>
            <a:r>
              <a:rPr lang="en-GB" sz="1400" dirty="0">
                <a:gradFill>
                  <a:gsLst>
                    <a:gs pos="0">
                      <a:schemeClr val="tx1"/>
                    </a:gs>
                    <a:gs pos="100000">
                      <a:schemeClr val="tx1"/>
                    </a:gs>
                  </a:gsLst>
                  <a:lin ang="5400000" scaled="0"/>
                </a:gradFill>
              </a:rPr>
              <a:t>International Information Systems Security </a:t>
            </a:r>
            <a:r>
              <a:rPr lang="en-GB" sz="1400" dirty="0" smtClean="0">
                <a:gradFill>
                  <a:gsLst>
                    <a:gs pos="0">
                      <a:schemeClr val="tx1"/>
                    </a:gs>
                    <a:gs pos="100000">
                      <a:schemeClr val="tx1"/>
                    </a:gs>
                  </a:gsLst>
                  <a:lin ang="5400000" scaled="0"/>
                </a:gradFill>
              </a:rPr>
              <a:t>Consortium (ISC)2 </a:t>
            </a:r>
            <a:endParaRPr lang="en-GB" sz="1400" dirty="0">
              <a:gradFill>
                <a:gsLst>
                  <a:gs pos="0">
                    <a:schemeClr val="tx1"/>
                  </a:gs>
                  <a:gs pos="100000">
                    <a:schemeClr val="tx1"/>
                  </a:gs>
                </a:gsLst>
                <a:lin ang="5400000" scaled="0"/>
              </a:gradFill>
            </a:endParaRPr>
          </a:p>
          <a:p>
            <a:pPr marL="342900" lvl="0" indent="-342900">
              <a:lnSpc>
                <a:spcPct val="90000"/>
              </a:lnSpc>
              <a:spcBef>
                <a:spcPct val="20000"/>
              </a:spcBef>
              <a:buClr>
                <a:srgbClr val="E24203"/>
              </a:buClr>
              <a:buSzPct val="80000"/>
              <a:buBlip>
                <a:blip r:embed="rId3"/>
              </a:buBlip>
            </a:pPr>
            <a:endParaRPr lang="en-GB" sz="1400" dirty="0">
              <a:gradFill>
                <a:gsLst>
                  <a:gs pos="0">
                    <a:schemeClr val="tx1"/>
                  </a:gs>
                  <a:gs pos="100000">
                    <a:schemeClr val="tx1"/>
                  </a:gs>
                </a:gsLst>
                <a:lin ang="5400000" scaled="0"/>
              </a:gradFill>
            </a:endParaRPr>
          </a:p>
          <a:p>
            <a:pPr marL="342900" lvl="0" indent="-342900">
              <a:lnSpc>
                <a:spcPct val="90000"/>
              </a:lnSpc>
              <a:spcBef>
                <a:spcPct val="20000"/>
              </a:spcBef>
              <a:buClr>
                <a:srgbClr val="E24203"/>
              </a:buClr>
              <a:buSzPct val="80000"/>
              <a:buBlip>
                <a:blip r:embed="rId3"/>
              </a:buBlip>
            </a:pPr>
            <a:r>
              <a:rPr lang="en-GB" sz="1400" dirty="0" err="1">
                <a:gradFill>
                  <a:gsLst>
                    <a:gs pos="0">
                      <a:schemeClr val="tx1"/>
                    </a:gs>
                    <a:gs pos="100000">
                      <a:schemeClr val="tx1"/>
                    </a:gs>
                  </a:gsLst>
                  <a:lin ang="5400000" scaled="0"/>
                </a:gradFill>
              </a:rPr>
              <a:t>EuroCloud</a:t>
            </a:r>
            <a:endParaRPr lang="en-GB" sz="1400" dirty="0">
              <a:gradFill>
                <a:gsLst>
                  <a:gs pos="0">
                    <a:schemeClr val="tx1"/>
                  </a:gs>
                  <a:gs pos="100000">
                    <a:schemeClr val="tx1"/>
                  </a:gs>
                </a:gsLst>
                <a:lin ang="5400000" scaled="0"/>
              </a:gradFill>
            </a:endParaRPr>
          </a:p>
          <a:p>
            <a:pPr marL="342900" lvl="0" indent="-342900">
              <a:lnSpc>
                <a:spcPct val="90000"/>
              </a:lnSpc>
              <a:spcBef>
                <a:spcPct val="20000"/>
              </a:spcBef>
              <a:buClr>
                <a:srgbClr val="E24203"/>
              </a:buClr>
              <a:buSzPct val="80000"/>
              <a:buBlip>
                <a:blip r:embed="rId3"/>
              </a:buBlip>
            </a:pPr>
            <a:r>
              <a:rPr lang="en-GB" sz="1400" dirty="0">
                <a:gradFill>
                  <a:gsLst>
                    <a:gs pos="0">
                      <a:schemeClr val="tx1"/>
                    </a:gs>
                    <a:gs pos="100000">
                      <a:schemeClr val="tx1"/>
                    </a:gs>
                  </a:gsLst>
                  <a:lin ang="5400000" scaled="0"/>
                </a:gradFill>
              </a:rPr>
              <a:t>Voices for Innovation</a:t>
            </a:r>
          </a:p>
          <a:p>
            <a:pPr algn="r" defTabSz="801688"/>
            <a:endParaRPr lang="en-GB" sz="1400" i="1" noProof="1"/>
          </a:p>
        </p:txBody>
      </p:sp>
      <p:pic>
        <p:nvPicPr>
          <p:cNvPr id="9" name="Picture 2" descr="C:\Users\Nigel\Pictures\Logos\cisa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897625"/>
            <a:ext cx="747784" cy="3190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Nigel\Pictures\Logos\CISS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2780928"/>
            <a:ext cx="5524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C:\Users\Nigel\Pictures\Logos\Microsoft Logos\MCP\MCTS(rg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60" y="2805197"/>
            <a:ext cx="692878" cy="50391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5076056" y="116632"/>
            <a:ext cx="3672408" cy="1052596"/>
          </a:xfrm>
        </p:spPr>
        <p:txBody>
          <a:bodyPr/>
          <a:lstStyle/>
          <a:p>
            <a:pPr algn="r"/>
            <a:r>
              <a:rPr lang="en-US" sz="2800" dirty="0" smtClean="0"/>
              <a:t>Nigel Gibbons</a:t>
            </a:r>
            <a:br>
              <a:rPr lang="en-US" sz="2800" dirty="0" smtClean="0"/>
            </a:br>
            <a:r>
              <a:rPr lang="en-US" sz="2400" dirty="0" smtClean="0">
                <a:gradFill>
                  <a:gsLst>
                    <a:gs pos="50000">
                      <a:schemeClr val="tx2"/>
                    </a:gs>
                    <a:gs pos="100000">
                      <a:schemeClr val="tx2"/>
                    </a:gs>
                  </a:gsLst>
                  <a:lin ang="5400000" scaled="0"/>
                </a:gradFill>
              </a:rPr>
              <a:t>UniTech~ Chairman</a:t>
            </a:r>
            <a:endParaRPr lang="en-US" sz="2400" dirty="0">
              <a:gradFill>
                <a:gsLst>
                  <a:gs pos="50000">
                    <a:schemeClr val="tx2"/>
                  </a:gs>
                  <a:gs pos="100000">
                    <a:schemeClr val="tx2"/>
                  </a:gs>
                </a:gsLst>
                <a:lin ang="5400000" scaled="0"/>
              </a:gradFill>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1540872"/>
            <a:ext cx="1309092" cy="1501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C:\Users\Nigel\Documents\Live Mesh\NRG\NRG ID Docs\Microsoft Tags\NRG_vCard_201177985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0798" y="3333378"/>
            <a:ext cx="3155453" cy="315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5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6474" y="1988840"/>
            <a:ext cx="3889445" cy="553998"/>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sz="3200" dirty="0" smtClean="0">
                <a:solidFill>
                  <a:schemeClr val="bg1"/>
                </a:solidFill>
              </a:rPr>
              <a:t> </a:t>
            </a:r>
            <a:r>
              <a:rPr lang="en-GB" sz="4000" b="1" dirty="0" smtClean="0">
                <a:solidFill>
                  <a:schemeClr val="bg1"/>
                </a:solidFill>
              </a:rPr>
              <a:t>Interoperability</a:t>
            </a:r>
            <a:endParaRPr lang="en-GB" sz="4000" b="1" dirty="0">
              <a:solidFill>
                <a:schemeClr val="bg1"/>
              </a:solidFill>
            </a:endParaRPr>
          </a:p>
        </p:txBody>
      </p:sp>
      <p:pic>
        <p:nvPicPr>
          <p:cNvPr id="6" name="Picture 2" descr="C:\Users\Nigel\Pictures\Presentations\OpenSourc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602" y="3933056"/>
            <a:ext cx="1863749"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1" name="Group 10"/>
          <p:cNvGrpSpPr/>
          <p:nvPr/>
        </p:nvGrpSpPr>
        <p:grpSpPr>
          <a:xfrm>
            <a:off x="5927378" y="1010952"/>
            <a:ext cx="1646521" cy="2465147"/>
            <a:chOff x="7606580" y="319849"/>
            <a:chExt cx="2194789" cy="2465147"/>
          </a:xfrm>
        </p:grpSpPr>
        <p:sp>
          <p:nvSpPr>
            <p:cNvPr id="7" name="TextBox 6"/>
            <p:cNvSpPr txBox="1"/>
            <p:nvPr/>
          </p:nvSpPr>
          <p:spPr>
            <a:xfrm>
              <a:off x="7606580" y="476672"/>
              <a:ext cx="802861" cy="1538883"/>
            </a:xfrm>
            <a:prstGeom prst="rect">
              <a:avLst/>
            </a:prstGeom>
            <a:noFill/>
          </p:spPr>
          <p:txBody>
            <a:bodyPr wrap="square" lIns="0" tIns="0" rIns="0" bIns="0" rtlCol="0">
              <a:spAutoFit/>
            </a:bodyPr>
            <a:lstStyle/>
            <a:p>
              <a:r>
                <a:rPr lang="en-GB" sz="10000" dirty="0" smtClean="0">
                  <a:solidFill>
                    <a:srgbClr val="FFC000"/>
                  </a:solidFill>
                  <a:effectLst>
                    <a:glow rad="139700">
                      <a:schemeClr val="accent1">
                        <a:satMod val="175000"/>
                        <a:alpha val="40000"/>
                      </a:schemeClr>
                    </a:glow>
                  </a:effectLst>
                  <a:latin typeface="Times New Roman"/>
                  <a:cs typeface="Times New Roman"/>
                  <a:sym typeface="Wingdings 2"/>
                </a:rPr>
                <a:t>£</a:t>
              </a:r>
              <a:endParaRPr lang="en-GB" sz="10000" dirty="0" smtClean="0">
                <a:solidFill>
                  <a:srgbClr val="FFC000"/>
                </a:solidFill>
                <a:effectLst>
                  <a:glow rad="139700">
                    <a:schemeClr val="accent1">
                      <a:satMod val="175000"/>
                      <a:alpha val="40000"/>
                    </a:schemeClr>
                  </a:glow>
                </a:effectLst>
              </a:endParaRPr>
            </a:p>
          </p:txBody>
        </p:sp>
        <p:sp>
          <p:nvSpPr>
            <p:cNvPr id="8" name="TextBox 7"/>
            <p:cNvSpPr txBox="1"/>
            <p:nvPr/>
          </p:nvSpPr>
          <p:spPr>
            <a:xfrm>
              <a:off x="8110636" y="1246113"/>
              <a:ext cx="802861" cy="1538883"/>
            </a:xfrm>
            <a:prstGeom prst="rect">
              <a:avLst/>
            </a:prstGeom>
            <a:noFill/>
          </p:spPr>
          <p:txBody>
            <a:bodyPr wrap="square" lIns="0" tIns="0" rIns="0" bIns="0" rtlCol="0">
              <a:spAutoFit/>
            </a:bodyPr>
            <a:lstStyle/>
            <a:p>
              <a:r>
                <a:rPr lang="en-GB" sz="10000" dirty="0" smtClean="0">
                  <a:solidFill>
                    <a:srgbClr val="FFC000"/>
                  </a:solidFill>
                  <a:effectLst>
                    <a:glow rad="139700">
                      <a:schemeClr val="accent1">
                        <a:satMod val="175000"/>
                        <a:alpha val="40000"/>
                      </a:schemeClr>
                    </a:glow>
                  </a:effectLst>
                  <a:latin typeface="Times New Roman"/>
                  <a:cs typeface="Times New Roman"/>
                  <a:sym typeface="Wingdings 2"/>
                </a:rPr>
                <a:t>€</a:t>
              </a:r>
              <a:endParaRPr lang="en-GB" sz="10000" dirty="0" smtClean="0">
                <a:solidFill>
                  <a:srgbClr val="FFC000"/>
                </a:solidFill>
                <a:effectLst>
                  <a:glow rad="139700">
                    <a:schemeClr val="accent1">
                      <a:satMod val="175000"/>
                      <a:alpha val="40000"/>
                    </a:schemeClr>
                  </a:glow>
                </a:effectLst>
              </a:endParaRPr>
            </a:p>
          </p:txBody>
        </p:sp>
        <p:sp>
          <p:nvSpPr>
            <p:cNvPr id="9" name="TextBox 8"/>
            <p:cNvSpPr txBox="1"/>
            <p:nvPr/>
          </p:nvSpPr>
          <p:spPr>
            <a:xfrm>
              <a:off x="8409441" y="319849"/>
              <a:ext cx="802861" cy="1538883"/>
            </a:xfrm>
            <a:prstGeom prst="rect">
              <a:avLst/>
            </a:prstGeom>
            <a:noFill/>
          </p:spPr>
          <p:txBody>
            <a:bodyPr wrap="square" lIns="0" tIns="0" rIns="0" bIns="0" rtlCol="0">
              <a:spAutoFit/>
            </a:bodyPr>
            <a:lstStyle/>
            <a:p>
              <a:r>
                <a:rPr lang="en-GB" sz="10000" dirty="0" smtClean="0">
                  <a:solidFill>
                    <a:srgbClr val="FFC000"/>
                  </a:solidFill>
                  <a:effectLst>
                    <a:glow rad="139700">
                      <a:schemeClr val="accent1">
                        <a:satMod val="175000"/>
                        <a:alpha val="40000"/>
                      </a:schemeClr>
                    </a:glow>
                  </a:effectLst>
                  <a:latin typeface="Times New Roman"/>
                  <a:cs typeface="Times New Roman"/>
                  <a:sym typeface="Wingdings 2"/>
                </a:rPr>
                <a:t>¥</a:t>
              </a:r>
              <a:endParaRPr lang="en-GB" sz="10000" dirty="0" smtClean="0">
                <a:solidFill>
                  <a:srgbClr val="FFC000"/>
                </a:solidFill>
                <a:effectLst>
                  <a:glow rad="139700">
                    <a:schemeClr val="accent1">
                      <a:satMod val="175000"/>
                      <a:alpha val="40000"/>
                    </a:schemeClr>
                  </a:glow>
                </a:effectLst>
              </a:endParaRPr>
            </a:p>
          </p:txBody>
        </p:sp>
        <p:sp>
          <p:nvSpPr>
            <p:cNvPr id="10" name="TextBox 9"/>
            <p:cNvSpPr txBox="1"/>
            <p:nvPr/>
          </p:nvSpPr>
          <p:spPr>
            <a:xfrm>
              <a:off x="8998508" y="1148888"/>
              <a:ext cx="802861" cy="1538883"/>
            </a:xfrm>
            <a:prstGeom prst="rect">
              <a:avLst/>
            </a:prstGeom>
            <a:noFill/>
          </p:spPr>
          <p:txBody>
            <a:bodyPr wrap="square" lIns="0" tIns="0" rIns="0" bIns="0" rtlCol="0">
              <a:spAutoFit/>
            </a:bodyPr>
            <a:lstStyle/>
            <a:p>
              <a:r>
                <a:rPr lang="en-GB" sz="10000" dirty="0" smtClean="0">
                  <a:solidFill>
                    <a:srgbClr val="FFC000"/>
                  </a:solidFill>
                  <a:effectLst>
                    <a:glow rad="139700">
                      <a:schemeClr val="accent1">
                        <a:satMod val="175000"/>
                        <a:alpha val="40000"/>
                      </a:schemeClr>
                    </a:glow>
                  </a:effectLst>
                  <a:latin typeface="Times New Roman"/>
                  <a:cs typeface="Times New Roman"/>
                  <a:sym typeface="Wingdings 2"/>
                </a:rPr>
                <a:t>$</a:t>
              </a:r>
              <a:endParaRPr lang="en-GB" sz="10000" dirty="0" smtClean="0">
                <a:solidFill>
                  <a:srgbClr val="FFC000"/>
                </a:solidFill>
                <a:effectLst>
                  <a:glow rad="139700">
                    <a:schemeClr val="accent1">
                      <a:satMod val="175000"/>
                      <a:alpha val="40000"/>
                    </a:schemeClr>
                  </a:glow>
                </a:effectLst>
              </a:endParaRPr>
            </a:p>
          </p:txBody>
        </p:sp>
      </p:grpSp>
      <p:sp>
        <p:nvSpPr>
          <p:cNvPr id="13" name="TextBox 12"/>
          <p:cNvSpPr txBox="1"/>
          <p:nvPr/>
        </p:nvSpPr>
        <p:spPr>
          <a:xfrm>
            <a:off x="4752693" y="1474084"/>
            <a:ext cx="602303" cy="1538883"/>
          </a:xfrm>
          <a:prstGeom prst="rect">
            <a:avLst/>
          </a:prstGeom>
          <a:noFill/>
        </p:spPr>
        <p:txBody>
          <a:bodyPr wrap="square" lIns="0" tIns="0" rIns="0" bIns="0" rtlCol="0">
            <a:spAutoFit/>
          </a:bodyPr>
          <a:lstStyle/>
          <a:p>
            <a:r>
              <a:rPr lang="en-GB" sz="10000" dirty="0">
                <a:latin typeface="Times New Roman"/>
                <a:cs typeface="Times New Roman"/>
                <a:sym typeface="Wingdings 2"/>
              </a:rPr>
              <a:t>=</a:t>
            </a:r>
            <a:endParaRPr lang="en-GB" sz="10000" dirty="0" smtClean="0"/>
          </a:p>
        </p:txBody>
      </p:sp>
      <p:sp>
        <p:nvSpPr>
          <p:cNvPr id="15" name="Title 1"/>
          <p:cNvSpPr txBox="1">
            <a:spLocks/>
          </p:cNvSpPr>
          <p:nvPr/>
        </p:nvSpPr>
        <p:spPr>
          <a:xfrm>
            <a:off x="448357" y="4459208"/>
            <a:ext cx="3925679" cy="553998"/>
          </a:xfrm>
          <a:prstGeom prst="rect">
            <a:avLst/>
          </a:prstGeom>
          <a:solidFill>
            <a:srgbClr val="FF9900"/>
          </a:solidFill>
        </p:spPr>
        <p:style>
          <a:lnRef idx="0">
            <a:schemeClr val="accent3"/>
          </a:lnRef>
          <a:fillRef idx="3">
            <a:schemeClr val="accent3"/>
          </a:fillRef>
          <a:effectRef idx="3">
            <a:schemeClr val="accent3"/>
          </a:effectRef>
          <a:fontRef idx="minor">
            <a:schemeClr val="lt1"/>
          </a:fontRef>
        </p:style>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4000" b="1" dirty="0" smtClean="0"/>
              <a:t>Open Standards</a:t>
            </a:r>
            <a:endParaRPr lang="en-GB" sz="4000" b="1" dirty="0"/>
          </a:p>
        </p:txBody>
      </p:sp>
      <p:sp>
        <p:nvSpPr>
          <p:cNvPr id="17" name="TextBox 16"/>
          <p:cNvSpPr txBox="1"/>
          <p:nvPr/>
        </p:nvSpPr>
        <p:spPr>
          <a:xfrm>
            <a:off x="4867022" y="4029818"/>
            <a:ext cx="602303" cy="1538883"/>
          </a:xfrm>
          <a:prstGeom prst="rect">
            <a:avLst/>
          </a:prstGeom>
          <a:noFill/>
        </p:spPr>
        <p:txBody>
          <a:bodyPr wrap="square" lIns="0" tIns="0" rIns="0" bIns="0" rtlCol="0">
            <a:spAutoFit/>
          </a:bodyPr>
          <a:lstStyle/>
          <a:p>
            <a:r>
              <a:rPr lang="en-GB" sz="10000" dirty="0">
                <a:latin typeface="Times New Roman"/>
                <a:cs typeface="Times New Roman"/>
                <a:sym typeface="Wingdings 2"/>
              </a:rPr>
              <a:t>=</a:t>
            </a:r>
            <a:endParaRPr lang="en-GB" sz="10000" dirty="0" smtClean="0"/>
          </a:p>
        </p:txBody>
      </p:sp>
      <p:sp>
        <p:nvSpPr>
          <p:cNvPr id="14" name="Title 1"/>
          <p:cNvSpPr txBox="1">
            <a:spLocks/>
          </p:cNvSpPr>
          <p:nvPr/>
        </p:nvSpPr>
        <p:spPr bwMode="auto">
          <a:xfrm>
            <a:off x="4644008" y="11663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The Commercial Divide</a:t>
            </a:r>
            <a:br>
              <a:rPr lang="en-US" sz="2800" dirty="0" smtClean="0"/>
            </a:br>
            <a:r>
              <a:rPr lang="en-US" sz="2400" dirty="0" smtClean="0">
                <a:gradFill>
                  <a:gsLst>
                    <a:gs pos="50000">
                      <a:schemeClr val="tx2"/>
                    </a:gs>
                    <a:gs pos="100000">
                      <a:schemeClr val="tx2"/>
                    </a:gs>
                  </a:gsLst>
                  <a:lin ang="5400000" scaled="0"/>
                </a:gradFill>
              </a:rPr>
              <a:t>A misconception</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931274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gel\Pictures\Presentations\go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540768"/>
            <a:ext cx="5797404" cy="3843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itle 1"/>
          <p:cNvSpPr txBox="1">
            <a:spLocks/>
          </p:cNvSpPr>
          <p:nvPr/>
        </p:nvSpPr>
        <p:spPr bwMode="auto">
          <a:xfrm>
            <a:off x="5292079" y="116632"/>
            <a:ext cx="367240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Common Goal</a:t>
            </a:r>
            <a:br>
              <a:rPr lang="en-US" sz="2800" dirty="0" smtClean="0"/>
            </a:br>
            <a:r>
              <a:rPr lang="en-US" sz="2400" dirty="0" smtClean="0">
                <a:gradFill>
                  <a:gsLst>
                    <a:gs pos="50000">
                      <a:schemeClr val="tx2"/>
                    </a:gs>
                    <a:gs pos="100000">
                      <a:schemeClr val="tx2"/>
                    </a:gs>
                  </a:gsLst>
                  <a:lin ang="5400000" scaled="0"/>
                </a:gradFill>
              </a:rPr>
              <a:t>Play as a team!</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99217507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52361359"/>
              </p:ext>
            </p:extLst>
          </p:nvPr>
        </p:nvGraphicFramePr>
        <p:xfrm>
          <a:off x="389436" y="1447800"/>
          <a:ext cx="8363938" cy="4717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bwMode="auto">
          <a:xfrm>
            <a:off x="4644008" y="28817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‘Free’</a:t>
            </a:r>
          </a:p>
          <a:p>
            <a:pPr algn="r"/>
            <a:r>
              <a:rPr lang="en-US" sz="2400" dirty="0" smtClean="0">
                <a:gradFill>
                  <a:gsLst>
                    <a:gs pos="50000">
                      <a:schemeClr val="tx2"/>
                    </a:gs>
                    <a:gs pos="100000">
                      <a:schemeClr val="tx2"/>
                    </a:gs>
                  </a:gsLst>
                  <a:lin ang="5400000" scaled="0"/>
                </a:gradFill>
              </a:rPr>
              <a:t>Getting the messaging right</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36582165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gel\Pictures\Presentations\communityserv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340768"/>
            <a:ext cx="8814465"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88275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gel\Pictures\Presentations\healthwar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69" y="1340768"/>
            <a:ext cx="7902018" cy="4405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7168841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gel\Pictures\Presentations\Chain-ga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8"/>
            <a:ext cx="9144000"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5626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gel\Pictures\Presentations\b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8657778" cy="4957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itle 1"/>
          <p:cNvSpPr txBox="1">
            <a:spLocks/>
          </p:cNvSpPr>
          <p:nvPr/>
        </p:nvSpPr>
        <p:spPr bwMode="auto">
          <a:xfrm>
            <a:off x="4283968" y="288172"/>
            <a:ext cx="468051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Adopters Dilemma</a:t>
            </a:r>
          </a:p>
          <a:p>
            <a:pPr algn="r"/>
            <a:r>
              <a:rPr lang="en-US" sz="2400" dirty="0" smtClean="0">
                <a:gradFill>
                  <a:gsLst>
                    <a:gs pos="50000">
                      <a:schemeClr val="tx2"/>
                    </a:gs>
                    <a:gs pos="100000">
                      <a:schemeClr val="tx2"/>
                    </a:gs>
                  </a:gsLst>
                  <a:lin ang="5400000" scaled="0"/>
                </a:gradFill>
              </a:rPr>
              <a:t>Accidental Software Vendor</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257500121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9436" y="1447800"/>
            <a:ext cx="8363938" cy="3277344"/>
          </a:xfrm>
        </p:spPr>
        <p:txBody>
          <a:bodyPr/>
          <a:lstStyle/>
          <a:p>
            <a:r>
              <a:rPr lang="en-GB" dirty="0" smtClean="0"/>
              <a:t>Maximise diversity</a:t>
            </a:r>
          </a:p>
          <a:p>
            <a:endParaRPr lang="en-GB" dirty="0"/>
          </a:p>
          <a:p>
            <a:r>
              <a:rPr lang="en-GB" dirty="0" smtClean="0"/>
              <a:t>Foster </a:t>
            </a:r>
            <a:r>
              <a:rPr lang="en-GB" dirty="0" smtClean="0"/>
              <a:t>In</a:t>
            </a:r>
            <a:r>
              <a:rPr lang="en-GB" dirty="0" smtClean="0"/>
              <a:t>dependence</a:t>
            </a:r>
          </a:p>
          <a:p>
            <a:endParaRPr lang="en-GB" dirty="0" smtClean="0"/>
          </a:p>
          <a:p>
            <a:r>
              <a:rPr lang="en-GB" dirty="0" smtClean="0"/>
              <a:t>Solutions stand on their own merits</a:t>
            </a:r>
          </a:p>
          <a:p>
            <a:endParaRPr lang="en-GB" dirty="0" smtClean="0"/>
          </a:p>
          <a:p>
            <a:r>
              <a:rPr lang="en-GB" dirty="0" smtClean="0"/>
              <a:t>Business like, business value focused.</a:t>
            </a:r>
          </a:p>
          <a:p>
            <a:endParaRPr lang="en-GB" dirty="0" smtClean="0"/>
          </a:p>
        </p:txBody>
      </p:sp>
      <p:sp>
        <p:nvSpPr>
          <p:cNvPr id="4" name="Title 1"/>
          <p:cNvSpPr txBox="1">
            <a:spLocks/>
          </p:cNvSpPr>
          <p:nvPr/>
        </p:nvSpPr>
        <p:spPr bwMode="auto">
          <a:xfrm>
            <a:off x="4644008" y="28817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Policy</a:t>
            </a:r>
          </a:p>
          <a:p>
            <a:pPr algn="r"/>
            <a:r>
              <a:rPr lang="en-US" sz="2400" dirty="0" smtClean="0">
                <a:gradFill>
                  <a:gsLst>
                    <a:gs pos="50000">
                      <a:schemeClr val="tx2"/>
                    </a:gs>
                    <a:gs pos="100000">
                      <a:schemeClr val="tx2"/>
                    </a:gs>
                  </a:gsLst>
                  <a:lin ang="5400000" scaled="0"/>
                </a:gradFill>
              </a:rPr>
              <a:t>Remedy Commercial </a:t>
            </a:r>
            <a:r>
              <a:rPr lang="en-US" sz="2400" dirty="0" smtClean="0">
                <a:gradFill>
                  <a:gsLst>
                    <a:gs pos="50000">
                      <a:schemeClr val="tx2"/>
                    </a:gs>
                    <a:gs pos="100000">
                      <a:schemeClr val="tx2"/>
                    </a:gs>
                  </a:gsLst>
                  <a:lin ang="5400000" scaled="0"/>
                </a:gradFill>
              </a:rPr>
              <a:t>distortion</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309722847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2039" y="1988840"/>
            <a:ext cx="8363938" cy="3277344"/>
          </a:xfrm>
        </p:spPr>
        <p:txBody>
          <a:bodyPr/>
          <a:lstStyle/>
          <a:p>
            <a:r>
              <a:rPr lang="en-GB" dirty="0" smtClean="0"/>
              <a:t>Encourage Innovation</a:t>
            </a:r>
          </a:p>
          <a:p>
            <a:pPr lvl="1"/>
            <a:r>
              <a:rPr lang="en-GB" dirty="0" smtClean="0"/>
              <a:t>Stimulate growth</a:t>
            </a:r>
          </a:p>
          <a:p>
            <a:pPr lvl="1"/>
            <a:r>
              <a:rPr lang="en-GB" dirty="0" smtClean="0"/>
              <a:t>Wealth generation</a:t>
            </a:r>
          </a:p>
          <a:p>
            <a:pPr lvl="1"/>
            <a:r>
              <a:rPr lang="en-GB" dirty="0" smtClean="0"/>
              <a:t>Employment</a:t>
            </a:r>
          </a:p>
          <a:p>
            <a:pPr lvl="1"/>
            <a:r>
              <a:rPr lang="en-GB" dirty="0" smtClean="0"/>
              <a:t>Economic regeneration</a:t>
            </a:r>
            <a:endParaRPr lang="en-GB" dirty="0" smtClean="0"/>
          </a:p>
          <a:p>
            <a:pPr lvl="1"/>
            <a:endParaRPr lang="en-GB" dirty="0" smtClean="0"/>
          </a:p>
        </p:txBody>
      </p:sp>
      <p:sp>
        <p:nvSpPr>
          <p:cNvPr id="4" name="Title 1"/>
          <p:cNvSpPr txBox="1">
            <a:spLocks/>
          </p:cNvSpPr>
          <p:nvPr/>
        </p:nvSpPr>
        <p:spPr bwMode="auto">
          <a:xfrm>
            <a:off x="4644008" y="28817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Policy</a:t>
            </a:r>
          </a:p>
          <a:p>
            <a:pPr algn="r"/>
            <a:r>
              <a:rPr lang="en-US" sz="2400" dirty="0" smtClean="0">
                <a:gradFill>
                  <a:gsLst>
                    <a:gs pos="50000">
                      <a:schemeClr val="tx2"/>
                    </a:gs>
                    <a:gs pos="100000">
                      <a:schemeClr val="tx2"/>
                    </a:gs>
                  </a:gsLst>
                  <a:lin ang="5400000" scaled="0"/>
                </a:gradFill>
              </a:rPr>
              <a:t>Prospects</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356360469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3528" y="2492896"/>
            <a:ext cx="8363938" cy="1973561"/>
          </a:xfrm>
        </p:spPr>
        <p:txBody>
          <a:bodyPr/>
          <a:lstStyle/>
          <a:p>
            <a:pPr marL="0" indent="0" algn="ctr">
              <a:buNone/>
            </a:pPr>
            <a:r>
              <a:rPr lang="en-GB" sz="7200" i="1" dirty="0" smtClean="0"/>
              <a:t>‘Doesn't </a:t>
            </a:r>
            <a:r>
              <a:rPr lang="en-GB" sz="7200" i="1" dirty="0"/>
              <a:t>affect me</a:t>
            </a:r>
            <a:r>
              <a:rPr lang="en-GB" sz="7200" i="1" dirty="0" smtClean="0"/>
              <a:t>!’</a:t>
            </a:r>
            <a:endParaRPr lang="en-GB" sz="7200" i="1" dirty="0"/>
          </a:p>
        </p:txBody>
      </p:sp>
    </p:spTree>
    <p:extLst>
      <p:ext uri="{BB962C8B-B14F-4D97-AF65-F5344CB8AC3E}">
        <p14:creationId xmlns:p14="http://schemas.microsoft.com/office/powerpoint/2010/main" val="13642470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gel\Pictures\Logos\UniTech\UniTech_logo 1890x3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03528"/>
            <a:ext cx="3693037" cy="742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C:\Users\Nigel\Pictures\Logos\Clients\Litera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73" y="2636912"/>
            <a:ext cx="3848640" cy="8746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igel\Pictures\Logos\Clients\wc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304" y="4149080"/>
            <a:ext cx="3152492" cy="666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C:\Users\Nigel\Pictures\Logos\WebConsult\Skyconsult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813" y="5280223"/>
            <a:ext cx="2628160" cy="75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24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gel\Pictures\Presentations\TimesChang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412776"/>
            <a:ext cx="4289993" cy="4268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2449699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Nigel\Pictures\Presentations\wants you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412776"/>
            <a:ext cx="3781027" cy="4117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41268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1138431"/>
            <a:ext cx="8382000" cy="1107996"/>
          </a:xfrm>
        </p:spPr>
        <p:txBody>
          <a:bodyPr/>
          <a:lstStyle/>
          <a:p>
            <a:r>
              <a:rPr lang="en-US" dirty="0" smtClean="0"/>
              <a:t>A final thought</a:t>
            </a:r>
            <a:br>
              <a:rPr lang="en-US" dirty="0" smtClean="0"/>
            </a:br>
            <a:r>
              <a:rPr lang="en-US" sz="3600" dirty="0" smtClean="0">
                <a:gradFill>
                  <a:gsLst>
                    <a:gs pos="50000">
                      <a:schemeClr val="tx2"/>
                    </a:gs>
                    <a:gs pos="100000">
                      <a:schemeClr val="tx2"/>
                    </a:gs>
                  </a:gsLst>
                  <a:lin ang="5400000" scaled="0"/>
                </a:gradFill>
              </a:rPr>
              <a:t>~ or two….</a:t>
            </a:r>
            <a:endParaRPr lang="en-US" dirty="0">
              <a:gradFill>
                <a:gsLst>
                  <a:gs pos="50000">
                    <a:schemeClr val="tx2"/>
                  </a:gs>
                  <a:gs pos="100000">
                    <a:schemeClr val="tx2"/>
                  </a:gs>
                </a:gsLst>
                <a:lin ang="5400000" scaled="0"/>
              </a:gradFill>
            </a:endParaRPr>
          </a:p>
        </p:txBody>
      </p:sp>
      <p:sp>
        <p:nvSpPr>
          <p:cNvPr id="11" name="Text Placeholder 2"/>
          <p:cNvSpPr>
            <a:spLocks noGrp="1"/>
          </p:cNvSpPr>
          <p:nvPr>
            <p:ph type="body" sz="quarter" idx="4294967295"/>
          </p:nvPr>
        </p:nvSpPr>
        <p:spPr>
          <a:xfrm>
            <a:off x="628535" y="2060849"/>
            <a:ext cx="7724870" cy="3794885"/>
          </a:xfrm>
        </p:spPr>
        <p:txBody>
          <a:bodyPr/>
          <a:lstStyle/>
          <a:p>
            <a:pPr marL="0" indent="0" algn="ctr">
              <a:buNone/>
            </a:pPr>
            <a:r>
              <a:rPr lang="en-GB" i="1" dirty="0" smtClean="0"/>
              <a:t>We </a:t>
            </a:r>
            <a:r>
              <a:rPr lang="en-GB" i="1" dirty="0"/>
              <a:t>all live under the same sky, </a:t>
            </a:r>
            <a:endParaRPr lang="en-GB" i="1" dirty="0" smtClean="0"/>
          </a:p>
          <a:p>
            <a:pPr marL="0" indent="0" algn="ctr">
              <a:buNone/>
            </a:pPr>
            <a:r>
              <a:rPr lang="en-GB" i="1" dirty="0" smtClean="0"/>
              <a:t>but </a:t>
            </a:r>
            <a:r>
              <a:rPr lang="en-GB" i="1" dirty="0"/>
              <a:t>we don’t all have the same horizon.</a:t>
            </a:r>
          </a:p>
          <a:p>
            <a:pPr marL="0" indent="0" algn="r">
              <a:buNone/>
            </a:pPr>
            <a:r>
              <a:rPr lang="en-GB" sz="2000" i="1" dirty="0" err="1"/>
              <a:t>Konrad</a:t>
            </a:r>
            <a:r>
              <a:rPr lang="en-GB" sz="2000" i="1" dirty="0"/>
              <a:t> </a:t>
            </a:r>
            <a:r>
              <a:rPr lang="en-GB" sz="2000" i="1" dirty="0" err="1"/>
              <a:t>Adenaur</a:t>
            </a:r>
            <a:r>
              <a:rPr lang="en-GB" sz="2000" i="1" dirty="0"/>
              <a:t> (German Statesman; </a:t>
            </a:r>
            <a:r>
              <a:rPr lang="en-GB" sz="2000" i="1" dirty="0" smtClean="0"/>
              <a:t>1876-1967)</a:t>
            </a:r>
          </a:p>
          <a:p>
            <a:pPr marL="0" indent="0" algn="r">
              <a:buNone/>
            </a:pPr>
            <a:endParaRPr lang="en-GB" sz="2000" i="1" dirty="0"/>
          </a:p>
          <a:p>
            <a:pPr marL="0" indent="0" algn="r">
              <a:buNone/>
            </a:pPr>
            <a:endParaRPr lang="en-GB" sz="2000" i="1" dirty="0" smtClean="0"/>
          </a:p>
          <a:p>
            <a:pPr marL="0" indent="0" algn="r">
              <a:buNone/>
            </a:pPr>
            <a:endParaRPr lang="en-GB" sz="2000" i="1" dirty="0" smtClean="0"/>
          </a:p>
          <a:p>
            <a:pPr marL="0" indent="0" algn="ctr">
              <a:buNone/>
            </a:pPr>
            <a:r>
              <a:rPr lang="en-GB" i="1" dirty="0"/>
              <a:t>Don’t wait. The Time will never be just right.</a:t>
            </a:r>
          </a:p>
          <a:p>
            <a:pPr marL="0" indent="0" algn="r">
              <a:buNone/>
            </a:pPr>
            <a:r>
              <a:rPr lang="en-GB" sz="1400" i="1" dirty="0"/>
              <a:t>Napoleon Hill (Author, 1883 – 1970)</a:t>
            </a:r>
          </a:p>
          <a:p>
            <a:pPr marL="0" indent="0" algn="r">
              <a:buNone/>
            </a:pPr>
            <a:endParaRPr lang="en-GB" sz="2000" i="1" dirty="0"/>
          </a:p>
        </p:txBody>
      </p:sp>
      <p:sp>
        <p:nvSpPr>
          <p:cNvPr id="4" name="Title 1"/>
          <p:cNvSpPr txBox="1">
            <a:spLocks/>
          </p:cNvSpPr>
          <p:nvPr/>
        </p:nvSpPr>
        <p:spPr bwMode="auto">
          <a:xfrm>
            <a:off x="5076056" y="116632"/>
            <a:ext cx="367240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A final Thought </a:t>
            </a:r>
          </a:p>
          <a:p>
            <a:pPr algn="r"/>
            <a:r>
              <a:rPr lang="en-US" sz="2400" dirty="0" smtClean="0">
                <a:gradFill>
                  <a:gsLst>
                    <a:gs pos="50000">
                      <a:schemeClr val="tx2"/>
                    </a:gs>
                    <a:gs pos="100000">
                      <a:schemeClr val="tx2"/>
                    </a:gs>
                  </a:gsLst>
                  <a:lin ang="5400000" scaled="0"/>
                </a:gradFill>
              </a:rPr>
              <a:t>….or two .…</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416479019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GB" b="1" dirty="0" smtClean="0">
                <a:effectLst>
                  <a:outerShdw blurRad="38100" dist="38100" dir="2700000" algn="tl">
                    <a:srgbClr val="000000">
                      <a:alpha val="43137"/>
                    </a:srgbClr>
                  </a:outerShdw>
                </a:effectLst>
              </a:rPr>
              <a:t>Value</a:t>
            </a:r>
            <a:endParaRPr lang="en-GB"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18217783"/>
              </p:ext>
            </p:extLst>
          </p:nvPr>
        </p:nvGraphicFramePr>
        <p:xfrm>
          <a:off x="457200" y="1447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599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gel\Pictures\Presentations\Thank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32190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ounded Rectangle 4"/>
          <p:cNvSpPr/>
          <p:nvPr/>
        </p:nvSpPr>
        <p:spPr>
          <a:xfrm>
            <a:off x="381000" y="762000"/>
            <a:ext cx="8458200" cy="2819400"/>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28677" name="Rectangle 2"/>
          <p:cNvSpPr>
            <a:spLocks noGrp="1" noChangeArrowheads="1"/>
          </p:cNvSpPr>
          <p:nvPr>
            <p:ph type="title"/>
          </p:nvPr>
        </p:nvSpPr>
        <p:spPr>
          <a:xfrm>
            <a:off x="533400" y="-152400"/>
            <a:ext cx="8229600" cy="1143000"/>
          </a:xfrm>
        </p:spPr>
        <p:txBody>
          <a:bodyPr/>
          <a:lstStyle/>
          <a:p>
            <a:pPr eaLnBrk="1" hangingPunct="1"/>
            <a:r>
              <a:rPr lang="en-US" sz="4000" b="1" smtClean="0"/>
              <a:t>IAMCP Vision and Mission - PACE</a:t>
            </a:r>
          </a:p>
        </p:txBody>
      </p:sp>
      <p:sp>
        <p:nvSpPr>
          <p:cNvPr id="7172" name="Rectangle 3"/>
          <p:cNvSpPr>
            <a:spLocks noGrp="1" noChangeArrowheads="1"/>
          </p:cNvSpPr>
          <p:nvPr>
            <p:ph idx="1"/>
          </p:nvPr>
        </p:nvSpPr>
        <p:spPr>
          <a:xfrm>
            <a:off x="457200" y="838200"/>
            <a:ext cx="8686800" cy="5029200"/>
          </a:xfrm>
        </p:spPr>
        <p:txBody>
          <a:bodyPr rtlCol="0">
            <a:normAutofit/>
          </a:bodyPr>
          <a:lstStyle/>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Vision</a:t>
            </a:r>
            <a:endParaRPr lang="en-US" sz="2800" b="1"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en-US" sz="2400" dirty="0">
                <a:effectLst>
                  <a:outerShdw blurRad="38100" dist="38100" dir="2700000" algn="tl">
                    <a:srgbClr val="000000">
                      <a:alpha val="43137"/>
                    </a:srgbClr>
                  </a:outerShdw>
                </a:effectLst>
              </a:rPr>
              <a:t>IAMCP is the global business community for Microsoft partners.</a:t>
            </a:r>
          </a:p>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Mission</a:t>
            </a:r>
            <a:endParaRPr lang="en-US" sz="2800" b="1"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en-US" sz="2400" dirty="0">
                <a:effectLst>
                  <a:outerShdw blurRad="38100" dist="38100" dir="2700000" algn="tl">
                    <a:srgbClr val="000000">
                      <a:alpha val="43137"/>
                    </a:srgbClr>
                  </a:outerShdw>
                </a:effectLst>
              </a:rPr>
              <a:t>To maximize the business potential of its members </a:t>
            </a:r>
            <a:r>
              <a:rPr lang="en-US" sz="2400" dirty="0" smtClean="0">
                <a:effectLst>
                  <a:outerShdw blurRad="38100" dist="38100" dir="2700000" algn="tl">
                    <a:srgbClr val="000000">
                      <a:alpha val="43137"/>
                    </a:srgbClr>
                  </a:outerShdw>
                </a:effectLst>
              </a:rPr>
              <a:t>through:</a:t>
            </a:r>
            <a:endParaRPr lang="en-US" sz="2400" dirty="0">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endParaRPr lang="en-US" sz="2000" dirty="0"/>
          </a:p>
        </p:txBody>
      </p:sp>
      <p:graphicFrame>
        <p:nvGraphicFramePr>
          <p:cNvPr id="4" name="Content Placeholder 3"/>
          <p:cNvGraphicFramePr>
            <a:graphicFrameLocks/>
          </p:cNvGraphicFramePr>
          <p:nvPr/>
        </p:nvGraphicFramePr>
        <p:xfrm>
          <a:off x="381000" y="3657600"/>
          <a:ext cx="8229600" cy="2209800"/>
        </p:xfrm>
        <a:graphic>
          <a:graphicData uri="http://schemas.openxmlformats.org/drawingml/2006/table">
            <a:tbl>
              <a:tblPr bandRow="1">
                <a:tableStyleId>{D27102A9-8310-4765-A935-A1911B00CA55}</a:tableStyleId>
              </a:tblPr>
              <a:tblGrid>
                <a:gridCol w="2895600"/>
                <a:gridCol w="5334000"/>
              </a:tblGrid>
              <a:tr h="405315">
                <a:tc>
                  <a:txBody>
                    <a:bodyPr/>
                    <a:lstStyle/>
                    <a:p>
                      <a:r>
                        <a:rPr lang="en-US" b="1" dirty="0">
                          <a:solidFill>
                            <a:srgbClr val="FFFF00"/>
                          </a:solidFill>
                        </a:rPr>
                        <a:t>P</a:t>
                      </a:r>
                      <a:r>
                        <a:rPr lang="en-US" dirty="0"/>
                        <a:t>eer to Peer Networking</a:t>
                      </a:r>
                    </a:p>
                  </a:txBody>
                  <a:tcPr/>
                </a:tc>
                <a:tc>
                  <a:txBody>
                    <a:bodyPr/>
                    <a:lstStyle/>
                    <a:p>
                      <a:r>
                        <a:rPr lang="en-US" dirty="0"/>
                        <a:t>Rhythm</a:t>
                      </a:r>
                      <a:r>
                        <a:rPr lang="en-US" baseline="0" dirty="0"/>
                        <a:t> of events occurring globally</a:t>
                      </a:r>
                      <a:endParaRPr lang="en-US" dirty="0"/>
                    </a:p>
                  </a:txBody>
                  <a:tcPr/>
                </a:tc>
              </a:tr>
              <a:tr h="699585">
                <a:tc>
                  <a:txBody>
                    <a:bodyPr/>
                    <a:lstStyle/>
                    <a:p>
                      <a:r>
                        <a:rPr lang="en-US" b="1" dirty="0">
                          <a:solidFill>
                            <a:srgbClr val="FFFF00"/>
                          </a:solidFill>
                        </a:rPr>
                        <a:t>A</a:t>
                      </a:r>
                      <a:r>
                        <a:rPr lang="en-US" dirty="0"/>
                        <a:t>dvocacy</a:t>
                      </a:r>
                    </a:p>
                  </a:txBody>
                  <a:tcPr/>
                </a:tc>
                <a:tc>
                  <a:txBody>
                    <a:bodyPr/>
                    <a:lstStyle/>
                    <a:p>
                      <a:r>
                        <a:rPr lang="en-US" dirty="0"/>
                        <a:t>To legislatures,</a:t>
                      </a:r>
                      <a:r>
                        <a:rPr lang="en-US" baseline="0" dirty="0"/>
                        <a:t> the media, to Microsoft and Microsoft </a:t>
                      </a:r>
                      <a:r>
                        <a:rPr lang="en-US" baseline="0" dirty="0" smtClean="0"/>
                        <a:t>Partners (liaison with VFI)</a:t>
                      </a:r>
                      <a:endParaRPr lang="en-US" dirty="0"/>
                    </a:p>
                  </a:txBody>
                  <a:tcPr/>
                </a:tc>
              </a:tr>
              <a:tr h="405315">
                <a:tc>
                  <a:txBody>
                    <a:bodyPr/>
                    <a:lstStyle/>
                    <a:p>
                      <a:r>
                        <a:rPr lang="en-US" b="1" dirty="0">
                          <a:solidFill>
                            <a:srgbClr val="FFFF00"/>
                          </a:solidFill>
                        </a:rPr>
                        <a:t>C</a:t>
                      </a:r>
                      <a:r>
                        <a:rPr lang="en-US" dirty="0"/>
                        <a:t>ommunity Outreach</a:t>
                      </a:r>
                    </a:p>
                  </a:txBody>
                  <a:tcPr/>
                </a:tc>
                <a:tc>
                  <a:txBody>
                    <a:bodyPr/>
                    <a:lstStyle/>
                    <a:p>
                      <a:r>
                        <a:rPr lang="en-US" dirty="0"/>
                        <a:t>On the lines of Social Entrepreneurship</a:t>
                      </a:r>
                    </a:p>
                  </a:txBody>
                  <a:tcPr/>
                </a:tc>
              </a:tr>
              <a:tr h="699585">
                <a:tc>
                  <a:txBody>
                    <a:bodyPr/>
                    <a:lstStyle/>
                    <a:p>
                      <a:r>
                        <a:rPr lang="en-US" b="1" dirty="0">
                          <a:solidFill>
                            <a:srgbClr val="FFFF00"/>
                          </a:solidFill>
                        </a:rPr>
                        <a:t>E</a:t>
                      </a:r>
                      <a:r>
                        <a:rPr lang="en-US" dirty="0"/>
                        <a:t>ducation and Growth</a:t>
                      </a:r>
                    </a:p>
                  </a:txBody>
                  <a:tcPr/>
                </a:tc>
                <a:tc>
                  <a:txBody>
                    <a:bodyPr/>
                    <a:lstStyle/>
                    <a:p>
                      <a:r>
                        <a:rPr lang="en-US" dirty="0"/>
                        <a:t>Provide Programs and experiences to grow</a:t>
                      </a:r>
                      <a:r>
                        <a:rPr lang="en-US" baseline="0" dirty="0"/>
                        <a:t> the business capability and capacity of Partners</a:t>
                      </a:r>
                      <a:endParaRPr lang="en-US" dirty="0"/>
                    </a:p>
                  </a:txBody>
                  <a:tcPr/>
                </a:tc>
              </a:tr>
            </a:tbl>
          </a:graphicData>
        </a:graphic>
      </p:graphicFrame>
    </p:spTree>
    <p:extLst>
      <p:ext uri="{BB962C8B-B14F-4D97-AF65-F5344CB8AC3E}">
        <p14:creationId xmlns:p14="http://schemas.microsoft.com/office/powerpoint/2010/main" val="141071764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536" y="1810464"/>
            <a:ext cx="8363938" cy="5047536"/>
          </a:xfrm>
        </p:spPr>
        <p:txBody>
          <a:bodyPr/>
          <a:lstStyle/>
          <a:p>
            <a:r>
              <a:rPr lang="en-US" sz="2400" dirty="0" smtClean="0"/>
              <a:t>Microsoft </a:t>
            </a:r>
            <a:r>
              <a:rPr lang="en-US" sz="2400" dirty="0"/>
              <a:t>Interoperability Executive Council</a:t>
            </a:r>
          </a:p>
          <a:p>
            <a:pPr lvl="1"/>
            <a:r>
              <a:rPr lang="en-GB" sz="2000" dirty="0">
                <a:hlinkClick r:id="rId3"/>
              </a:rPr>
              <a:t>http://</a:t>
            </a:r>
            <a:r>
              <a:rPr lang="en-GB" sz="2000" dirty="0" smtClean="0">
                <a:hlinkClick r:id="rId3"/>
              </a:rPr>
              <a:t>www.microsoft.com/interop/featured/IECCouncil.aspx</a:t>
            </a:r>
            <a:endParaRPr lang="en-GB" sz="2000" dirty="0" smtClean="0"/>
          </a:p>
          <a:p>
            <a:r>
              <a:rPr lang="en-GB" sz="2400" dirty="0" smtClean="0"/>
              <a:t>Voices For Innovation</a:t>
            </a:r>
          </a:p>
          <a:p>
            <a:pPr lvl="1"/>
            <a:r>
              <a:rPr lang="en-GB" sz="2000" dirty="0">
                <a:hlinkClick r:id="rId4"/>
              </a:rPr>
              <a:t>http://</a:t>
            </a:r>
            <a:r>
              <a:rPr lang="en-GB" sz="2000" dirty="0" smtClean="0">
                <a:hlinkClick r:id="rId4"/>
              </a:rPr>
              <a:t>www.voicesforinnovation.org</a:t>
            </a:r>
            <a:r>
              <a:rPr lang="en-GB" sz="2000" dirty="0" smtClean="0"/>
              <a:t> </a:t>
            </a:r>
          </a:p>
          <a:p>
            <a:r>
              <a:rPr lang="en-GB" sz="2400" dirty="0" smtClean="0"/>
              <a:t>Digital Europe</a:t>
            </a:r>
          </a:p>
          <a:p>
            <a:pPr lvl="1"/>
            <a:r>
              <a:rPr lang="en-GB" sz="2000" dirty="0">
                <a:hlinkClick r:id="rId5"/>
              </a:rPr>
              <a:t>http://</a:t>
            </a:r>
            <a:r>
              <a:rPr lang="en-GB" sz="2000" dirty="0" smtClean="0">
                <a:hlinkClick r:id="rId5"/>
              </a:rPr>
              <a:t>www.digitaleurope.org</a:t>
            </a:r>
            <a:r>
              <a:rPr lang="en-GB" sz="2000" dirty="0" smtClean="0"/>
              <a:t> </a:t>
            </a:r>
          </a:p>
          <a:p>
            <a:r>
              <a:rPr lang="en-GB" sz="2400" dirty="0" err="1" smtClean="0"/>
              <a:t>EuroCloud</a:t>
            </a:r>
            <a:endParaRPr lang="en-US" sz="2400" dirty="0"/>
          </a:p>
          <a:p>
            <a:pPr lvl="1"/>
            <a:r>
              <a:rPr lang="en-GB" sz="2000" dirty="0">
                <a:hlinkClick r:id="rId6"/>
              </a:rPr>
              <a:t>http://</a:t>
            </a:r>
            <a:r>
              <a:rPr lang="en-GB" sz="2000" dirty="0" smtClean="0">
                <a:hlinkClick r:id="rId6"/>
              </a:rPr>
              <a:t>www.eurocloud.org</a:t>
            </a:r>
            <a:r>
              <a:rPr lang="en-GB" sz="2000" dirty="0" smtClean="0"/>
              <a:t> </a:t>
            </a:r>
          </a:p>
          <a:p>
            <a:r>
              <a:rPr lang="en-US" sz="2400" dirty="0"/>
              <a:t>European Committee for Interoperable </a:t>
            </a:r>
            <a:r>
              <a:rPr lang="en-US" sz="2400" dirty="0" smtClean="0"/>
              <a:t>Systems</a:t>
            </a:r>
          </a:p>
          <a:p>
            <a:pPr lvl="1"/>
            <a:r>
              <a:rPr lang="en-US" sz="2000" dirty="0" smtClean="0">
                <a:hlinkClick r:id="rId7"/>
              </a:rPr>
              <a:t>http</a:t>
            </a:r>
            <a:r>
              <a:rPr lang="en-US" sz="2000" dirty="0">
                <a:hlinkClick r:id="rId7"/>
              </a:rPr>
              <a:t>://www.ecis.eu</a:t>
            </a:r>
            <a:r>
              <a:rPr lang="en-US" sz="2000" dirty="0"/>
              <a:t> </a:t>
            </a:r>
          </a:p>
        </p:txBody>
      </p:sp>
      <p:sp>
        <p:nvSpPr>
          <p:cNvPr id="4" name="Title 1"/>
          <p:cNvSpPr txBox="1">
            <a:spLocks/>
          </p:cNvSpPr>
          <p:nvPr/>
        </p:nvSpPr>
        <p:spPr bwMode="auto">
          <a:xfrm>
            <a:off x="3707904" y="116632"/>
            <a:ext cx="5256583"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Open Market Policy Groups</a:t>
            </a:r>
          </a:p>
          <a:p>
            <a:pPr algn="r"/>
            <a:r>
              <a:rPr lang="en-US" sz="2400" dirty="0" smtClean="0">
                <a:gradFill>
                  <a:gsLst>
                    <a:gs pos="50000">
                      <a:schemeClr val="tx2"/>
                    </a:gs>
                    <a:gs pos="100000">
                      <a:schemeClr val="tx2"/>
                    </a:gs>
                  </a:gsLst>
                  <a:lin ang="5400000" scaled="0"/>
                </a:gradFill>
              </a:rPr>
              <a:t>… &amp; many more…</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112014341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12455" y="1753646"/>
            <a:ext cx="8363938" cy="4339650"/>
          </a:xfrm>
        </p:spPr>
        <p:txBody>
          <a:bodyPr/>
          <a:lstStyle/>
          <a:p>
            <a:r>
              <a:rPr lang="en-GB" sz="2400" dirty="0"/>
              <a:t>The Digital Agenda </a:t>
            </a:r>
          </a:p>
          <a:p>
            <a:pPr lvl="1"/>
            <a:r>
              <a:rPr lang="en-GB" sz="2000" dirty="0" smtClean="0"/>
              <a:t>Europe's </a:t>
            </a:r>
            <a:r>
              <a:rPr lang="en-GB" sz="2000" dirty="0"/>
              <a:t>strategy for a flourishing digital economy by 2020. </a:t>
            </a:r>
            <a:endParaRPr lang="en-GB" sz="2000" dirty="0" smtClean="0"/>
          </a:p>
          <a:p>
            <a:pPr lvl="1"/>
            <a:r>
              <a:rPr lang="en-GB" sz="2000" dirty="0" smtClean="0"/>
              <a:t>Outlines policies &amp; </a:t>
            </a:r>
            <a:r>
              <a:rPr lang="en-GB" sz="2000" dirty="0"/>
              <a:t>actions to maximise the </a:t>
            </a:r>
            <a:r>
              <a:rPr lang="en-GB" sz="2000" dirty="0" smtClean="0"/>
              <a:t>benefits</a:t>
            </a:r>
          </a:p>
          <a:p>
            <a:pPr marL="457200" lvl="1" indent="0">
              <a:buNone/>
            </a:pPr>
            <a:endParaRPr lang="en-GB" sz="2000" dirty="0" smtClean="0"/>
          </a:p>
          <a:p>
            <a:r>
              <a:rPr lang="en-GB" sz="2400" dirty="0" smtClean="0"/>
              <a:t>Commission is working with:</a:t>
            </a:r>
          </a:p>
          <a:p>
            <a:pPr lvl="1"/>
            <a:r>
              <a:rPr lang="en-GB" sz="2000" dirty="0"/>
              <a:t>N</a:t>
            </a:r>
            <a:r>
              <a:rPr lang="en-GB" sz="2000" dirty="0" smtClean="0"/>
              <a:t>ational governments</a:t>
            </a:r>
          </a:p>
          <a:p>
            <a:pPr lvl="1"/>
            <a:r>
              <a:rPr lang="en-GB" sz="2000" dirty="0" smtClean="0"/>
              <a:t>Concerned organisations</a:t>
            </a:r>
          </a:p>
          <a:p>
            <a:pPr lvl="1"/>
            <a:r>
              <a:rPr lang="en-GB" sz="2000" dirty="0" smtClean="0"/>
              <a:t>Companies</a:t>
            </a:r>
            <a:r>
              <a:rPr lang="en-GB" sz="2000" dirty="0"/>
              <a:t>. </a:t>
            </a:r>
            <a:endParaRPr lang="en-GB" sz="2000" dirty="0" smtClean="0"/>
          </a:p>
          <a:p>
            <a:pPr marL="457200" lvl="1" indent="0">
              <a:buNone/>
            </a:pPr>
            <a:endParaRPr lang="en-GB" sz="2000" dirty="0" smtClean="0"/>
          </a:p>
          <a:p>
            <a:r>
              <a:rPr lang="en-GB" sz="2400" dirty="0" smtClean="0"/>
              <a:t>An </a:t>
            </a:r>
            <a:r>
              <a:rPr lang="en-GB" sz="2400" dirty="0"/>
              <a:t>annual Digital Assembly </a:t>
            </a:r>
            <a:r>
              <a:rPr lang="en-GB" sz="2400" dirty="0" smtClean="0"/>
              <a:t>brings stakeholders </a:t>
            </a:r>
            <a:r>
              <a:rPr lang="en-GB" sz="2400" dirty="0"/>
              <a:t>together to assess progress </a:t>
            </a:r>
            <a:r>
              <a:rPr lang="en-GB" sz="2400" dirty="0" smtClean="0"/>
              <a:t>&amp; </a:t>
            </a:r>
            <a:r>
              <a:rPr lang="en-GB" sz="2400" dirty="0"/>
              <a:t>emerging challenges. </a:t>
            </a:r>
            <a:endParaRPr lang="en-GB" sz="2400" dirty="0" smtClean="0"/>
          </a:p>
        </p:txBody>
      </p:sp>
      <p:sp>
        <p:nvSpPr>
          <p:cNvPr id="4" name="Title 1"/>
          <p:cNvSpPr txBox="1">
            <a:spLocks/>
          </p:cNvSpPr>
          <p:nvPr/>
        </p:nvSpPr>
        <p:spPr bwMode="auto">
          <a:xfrm>
            <a:off x="4644008" y="11663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European Commission</a:t>
            </a:r>
          </a:p>
          <a:p>
            <a:pPr algn="r"/>
            <a:r>
              <a:rPr lang="en-US" sz="2400" dirty="0" smtClean="0">
                <a:gradFill>
                  <a:gsLst>
                    <a:gs pos="50000">
                      <a:schemeClr val="tx2"/>
                    </a:gs>
                    <a:gs pos="100000">
                      <a:schemeClr val="tx2"/>
                    </a:gs>
                  </a:gsLst>
                  <a:lin ang="5400000" scaled="0"/>
                </a:gradFill>
              </a:rPr>
              <a:t>Information Society</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406654820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12455" y="1481408"/>
            <a:ext cx="8363938" cy="5620000"/>
          </a:xfrm>
        </p:spPr>
        <p:txBody>
          <a:bodyPr/>
          <a:lstStyle/>
          <a:p>
            <a:pPr>
              <a:lnSpc>
                <a:spcPct val="150000"/>
              </a:lnSpc>
            </a:pPr>
            <a:r>
              <a:rPr lang="en-GB" sz="2400" dirty="0" smtClean="0"/>
              <a:t>An agency </a:t>
            </a:r>
            <a:r>
              <a:rPr lang="en-GB" sz="2400" dirty="0"/>
              <a:t>of the U.S. Department of </a:t>
            </a:r>
            <a:r>
              <a:rPr lang="en-GB" sz="2400" dirty="0" smtClean="0"/>
              <a:t>Commerce</a:t>
            </a:r>
          </a:p>
          <a:p>
            <a:pPr>
              <a:lnSpc>
                <a:spcPct val="150000"/>
              </a:lnSpc>
            </a:pPr>
            <a:r>
              <a:rPr lang="en-GB" sz="2400" dirty="0"/>
              <a:t>F</a:t>
            </a:r>
            <a:r>
              <a:rPr lang="en-GB" sz="2400" dirty="0" smtClean="0"/>
              <a:t>ounded </a:t>
            </a:r>
            <a:r>
              <a:rPr lang="en-GB" sz="2400" dirty="0"/>
              <a:t>in 1901 </a:t>
            </a:r>
            <a:endParaRPr lang="en-GB" sz="2400" dirty="0" smtClean="0"/>
          </a:p>
          <a:p>
            <a:pPr>
              <a:lnSpc>
                <a:spcPct val="150000"/>
              </a:lnSpc>
            </a:pPr>
            <a:r>
              <a:rPr lang="en-GB" sz="2400" dirty="0" smtClean="0"/>
              <a:t>US's </a:t>
            </a:r>
            <a:r>
              <a:rPr lang="en-GB" sz="2400" dirty="0"/>
              <a:t>first federal physical science research </a:t>
            </a:r>
            <a:r>
              <a:rPr lang="en-GB" sz="2400" dirty="0" smtClean="0"/>
              <a:t>laboratory</a:t>
            </a:r>
          </a:p>
          <a:p>
            <a:pPr>
              <a:lnSpc>
                <a:spcPct val="150000"/>
              </a:lnSpc>
            </a:pPr>
            <a:r>
              <a:rPr lang="en-GB" sz="2400" dirty="0"/>
              <a:t>A</a:t>
            </a:r>
            <a:r>
              <a:rPr lang="en-GB" sz="2400" dirty="0" smtClean="0"/>
              <a:t>reas </a:t>
            </a:r>
            <a:r>
              <a:rPr lang="en-GB" sz="2400" dirty="0"/>
              <a:t>in which NIST has had major </a:t>
            </a:r>
            <a:r>
              <a:rPr lang="en-GB" sz="2400" dirty="0" smtClean="0"/>
              <a:t>impact:</a:t>
            </a:r>
          </a:p>
          <a:p>
            <a:pPr lvl="1"/>
            <a:r>
              <a:rPr lang="en-GB" sz="2000" dirty="0" smtClean="0"/>
              <a:t>Information Technology</a:t>
            </a:r>
          </a:p>
          <a:p>
            <a:pPr lvl="1"/>
            <a:r>
              <a:rPr lang="en-GB" sz="2000" dirty="0"/>
              <a:t>X-ray standards for mammography, </a:t>
            </a:r>
            <a:endParaRPr lang="en-GB" sz="2000" dirty="0" smtClean="0"/>
          </a:p>
          <a:p>
            <a:pPr lvl="1"/>
            <a:r>
              <a:rPr lang="en-GB" sz="2000" dirty="0" smtClean="0"/>
              <a:t>scanning tunnelling </a:t>
            </a:r>
            <a:r>
              <a:rPr lang="en-GB" sz="2000" dirty="0"/>
              <a:t>microscopy, </a:t>
            </a:r>
            <a:endParaRPr lang="en-GB" sz="2000" dirty="0" smtClean="0"/>
          </a:p>
          <a:p>
            <a:pPr lvl="1"/>
            <a:r>
              <a:rPr lang="en-GB" sz="2000" dirty="0" smtClean="0"/>
              <a:t>pollution-control </a:t>
            </a:r>
            <a:r>
              <a:rPr lang="en-GB" sz="2000" dirty="0"/>
              <a:t>technology, </a:t>
            </a:r>
            <a:endParaRPr lang="en-GB" sz="2000" dirty="0" smtClean="0"/>
          </a:p>
          <a:p>
            <a:pPr lvl="1"/>
            <a:r>
              <a:rPr lang="en-GB" sz="2000" dirty="0" smtClean="0"/>
              <a:t>high-speed </a:t>
            </a:r>
            <a:r>
              <a:rPr lang="en-GB" sz="2000" dirty="0"/>
              <a:t>dental drills</a:t>
            </a:r>
            <a:r>
              <a:rPr lang="en-GB" sz="2000" dirty="0" smtClean="0"/>
              <a:t> </a:t>
            </a:r>
          </a:p>
        </p:txBody>
      </p:sp>
      <p:sp>
        <p:nvSpPr>
          <p:cNvPr id="4" name="Title 1"/>
          <p:cNvSpPr txBox="1">
            <a:spLocks/>
          </p:cNvSpPr>
          <p:nvPr/>
        </p:nvSpPr>
        <p:spPr bwMode="auto">
          <a:xfrm>
            <a:off x="4644008" y="144156"/>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NIST</a:t>
            </a:r>
            <a:br>
              <a:rPr lang="en-US" sz="2800" dirty="0" smtClean="0"/>
            </a:br>
            <a:r>
              <a:rPr lang="en-US" sz="2400" dirty="0" smtClean="0">
                <a:gradFill>
                  <a:gsLst>
                    <a:gs pos="50000">
                      <a:schemeClr val="tx2"/>
                    </a:gs>
                    <a:gs pos="100000">
                      <a:schemeClr val="tx2"/>
                    </a:gs>
                  </a:gsLst>
                  <a:lin ang="5400000" scaled="0"/>
                </a:gradFill>
              </a:rPr>
              <a:t>National Institute for Standards &amp; Technology</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40047413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bwMode="auto">
          <a:xfrm>
            <a:off x="4447808" y="4396179"/>
            <a:ext cx="844271" cy="792088"/>
          </a:xfrm>
          <a:prstGeom prst="ellipse">
            <a:avLst/>
          </a:prstGeom>
          <a:solidFill>
            <a:schemeClr val="accent3">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sp>
        <p:nvSpPr>
          <p:cNvPr id="23" name="Oval 22"/>
          <p:cNvSpPr/>
          <p:nvPr/>
        </p:nvSpPr>
        <p:spPr bwMode="auto">
          <a:xfrm>
            <a:off x="2087076" y="1943100"/>
            <a:ext cx="1901057" cy="1782511"/>
          </a:xfrm>
          <a:prstGeom prst="ellipse">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cxnSp>
        <p:nvCxnSpPr>
          <p:cNvPr id="8" name="Straight Arrow Connector 7"/>
          <p:cNvCxnSpPr/>
          <p:nvPr/>
        </p:nvCxnSpPr>
        <p:spPr>
          <a:xfrm flipV="1">
            <a:off x="1762956" y="1845984"/>
            <a:ext cx="0" cy="388843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77287" y="5662408"/>
            <a:ext cx="5359009"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4004" y="3261171"/>
            <a:ext cx="1421384" cy="430887"/>
          </a:xfrm>
          <a:prstGeom prst="rect">
            <a:avLst/>
          </a:prstGeom>
          <a:noFill/>
        </p:spPr>
        <p:txBody>
          <a:bodyPr wrap="square" lIns="0" tIns="0" rIns="0" bIns="0" rtlCol="0">
            <a:spAutoFit/>
          </a:bodyPr>
          <a:lstStyle/>
          <a:p>
            <a:pPr algn="r"/>
            <a:r>
              <a:rPr lang="en-GB" sz="2800" b="1" dirty="0" smtClean="0">
                <a:solidFill>
                  <a:srgbClr val="002060"/>
                </a:solidFill>
              </a:rPr>
              <a:t>Benefit</a:t>
            </a:r>
          </a:p>
        </p:txBody>
      </p:sp>
      <p:sp>
        <p:nvSpPr>
          <p:cNvPr id="13" name="TextBox 12"/>
          <p:cNvSpPr txBox="1"/>
          <p:nvPr/>
        </p:nvSpPr>
        <p:spPr>
          <a:xfrm>
            <a:off x="2627784" y="5818106"/>
            <a:ext cx="3420971" cy="430887"/>
          </a:xfrm>
          <a:prstGeom prst="rect">
            <a:avLst/>
          </a:prstGeom>
          <a:noFill/>
        </p:spPr>
        <p:txBody>
          <a:bodyPr wrap="square" lIns="0" tIns="0" rIns="0" bIns="0" rtlCol="0">
            <a:spAutoFit/>
          </a:bodyPr>
          <a:lstStyle/>
          <a:p>
            <a:r>
              <a:rPr lang="en-GB" sz="2800" b="1" dirty="0" smtClean="0">
                <a:solidFill>
                  <a:srgbClr val="002060"/>
                </a:solidFill>
              </a:rPr>
              <a:t>Number of slide</a:t>
            </a:r>
          </a:p>
        </p:txBody>
      </p:sp>
      <p:sp>
        <p:nvSpPr>
          <p:cNvPr id="19" name="Freeform 18"/>
          <p:cNvSpPr/>
          <p:nvPr/>
        </p:nvSpPr>
        <p:spPr>
          <a:xfrm>
            <a:off x="2000771" y="1432496"/>
            <a:ext cx="4445018" cy="4120244"/>
          </a:xfrm>
          <a:custGeom>
            <a:avLst/>
            <a:gdLst>
              <a:gd name="connsiteX0" fmla="*/ 0 w 5925147"/>
              <a:gd name="connsiteY0" fmla="*/ 3977336 h 4120244"/>
              <a:gd name="connsiteX1" fmla="*/ 777240 w 5925147"/>
              <a:gd name="connsiteY1" fmla="*/ 1310336 h 4120244"/>
              <a:gd name="connsiteX2" fmla="*/ 2316480 w 5925147"/>
              <a:gd name="connsiteY2" fmla="*/ 1858976 h 4120244"/>
              <a:gd name="connsiteX3" fmla="*/ 3276600 w 5925147"/>
              <a:gd name="connsiteY3" fmla="*/ 3733496 h 4120244"/>
              <a:gd name="connsiteX4" fmla="*/ 3733800 w 5925147"/>
              <a:gd name="connsiteY4" fmla="*/ 3291536 h 4120244"/>
              <a:gd name="connsiteX5" fmla="*/ 5760720 w 5925147"/>
              <a:gd name="connsiteY5" fmla="*/ 4007816 h 4120244"/>
              <a:gd name="connsiteX6" fmla="*/ 5806440 w 5925147"/>
              <a:gd name="connsiteY6" fmla="*/ 487376 h 4120244"/>
              <a:gd name="connsiteX7" fmla="*/ 5806440 w 5925147"/>
              <a:gd name="connsiteY7" fmla="*/ 30176 h 4120244"/>
              <a:gd name="connsiteX8" fmla="*/ 5806440 w 5925147"/>
              <a:gd name="connsiteY8" fmla="*/ 30176 h 412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5147" h="4120244">
                <a:moveTo>
                  <a:pt x="0" y="3977336"/>
                </a:moveTo>
                <a:cubicBezTo>
                  <a:pt x="195580" y="2820366"/>
                  <a:pt x="391160" y="1663396"/>
                  <a:pt x="777240" y="1310336"/>
                </a:cubicBezTo>
                <a:cubicBezTo>
                  <a:pt x="1163320" y="957276"/>
                  <a:pt x="1899920" y="1455116"/>
                  <a:pt x="2316480" y="1858976"/>
                </a:cubicBezTo>
                <a:cubicBezTo>
                  <a:pt x="2733040" y="2262836"/>
                  <a:pt x="3040380" y="3494736"/>
                  <a:pt x="3276600" y="3733496"/>
                </a:cubicBezTo>
                <a:cubicBezTo>
                  <a:pt x="3512820" y="3972256"/>
                  <a:pt x="3319780" y="3245816"/>
                  <a:pt x="3733800" y="3291536"/>
                </a:cubicBezTo>
                <a:cubicBezTo>
                  <a:pt x="4147820" y="3337256"/>
                  <a:pt x="5415280" y="4475176"/>
                  <a:pt x="5760720" y="4007816"/>
                </a:cubicBezTo>
                <a:cubicBezTo>
                  <a:pt x="6106160" y="3540456"/>
                  <a:pt x="5798820" y="1150316"/>
                  <a:pt x="5806440" y="487376"/>
                </a:cubicBezTo>
                <a:cubicBezTo>
                  <a:pt x="5814060" y="-175564"/>
                  <a:pt x="5806440" y="30176"/>
                  <a:pt x="5806440" y="30176"/>
                </a:cubicBezTo>
                <a:lnTo>
                  <a:pt x="5806440" y="3017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026" name="Picture 2" descr="C:\Users\Nigel\Pictures\Presentations\Exit Map Run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48755" y="1340334"/>
            <a:ext cx="935711" cy="1011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Nigel\Pictures\Presentations\no exi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477" y="4325119"/>
            <a:ext cx="1243273" cy="934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Nigel\Pictures\Presentations\smilie thumbs 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0857" y="1988840"/>
            <a:ext cx="1853071" cy="17198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5292079" y="116632"/>
            <a:ext cx="3672408" cy="1052596"/>
          </a:xfrm>
        </p:spPr>
        <p:txBody>
          <a:bodyPr/>
          <a:lstStyle/>
          <a:p>
            <a:pPr algn="r"/>
            <a:r>
              <a:rPr lang="en-US" sz="2800" dirty="0" smtClean="0"/>
              <a:t>NRG ‘PB’ Curve</a:t>
            </a:r>
            <a:br>
              <a:rPr lang="en-US" sz="2800" dirty="0" smtClean="0"/>
            </a:br>
            <a:r>
              <a:rPr lang="en-US" sz="2400" dirty="0" smtClean="0">
                <a:gradFill>
                  <a:gsLst>
                    <a:gs pos="50000">
                      <a:schemeClr val="tx2"/>
                    </a:gs>
                    <a:gs pos="100000">
                      <a:schemeClr val="tx2"/>
                    </a:gs>
                  </a:gsLst>
                  <a:lin ang="5400000" scaled="0"/>
                </a:gradFill>
              </a:rPr>
              <a:t>Presentation Benefits</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2148380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27"/>
                                        </p:tgtEl>
                                        <p:attrNameLst>
                                          <p:attrName>style.visibility</p:attrName>
                                        </p:attrNameLst>
                                      </p:cBhvr>
                                      <p:to>
                                        <p:strVal val="visible"/>
                                      </p:to>
                                    </p:set>
                                    <p:anim calcmode="lin" valueType="num">
                                      <p:cBhvr>
                                        <p:cTn id="38" dur="500" fill="hold"/>
                                        <p:tgtEl>
                                          <p:spTgt spid="1027"/>
                                        </p:tgtEl>
                                        <p:attrNameLst>
                                          <p:attrName>ppt_w</p:attrName>
                                        </p:attrNameLst>
                                      </p:cBhvr>
                                      <p:tavLst>
                                        <p:tav tm="0">
                                          <p:val>
                                            <p:fltVal val="0"/>
                                          </p:val>
                                        </p:tav>
                                        <p:tav tm="100000">
                                          <p:val>
                                            <p:strVal val="#ppt_w"/>
                                          </p:val>
                                        </p:tav>
                                      </p:tavLst>
                                    </p:anim>
                                    <p:anim calcmode="lin" valueType="num">
                                      <p:cBhvr>
                                        <p:cTn id="39" dur="500" fill="hold"/>
                                        <p:tgtEl>
                                          <p:spTgt spid="1027"/>
                                        </p:tgtEl>
                                        <p:attrNameLst>
                                          <p:attrName>ppt_h</p:attrName>
                                        </p:attrNameLst>
                                      </p:cBhvr>
                                      <p:tavLst>
                                        <p:tav tm="0">
                                          <p:val>
                                            <p:fltVal val="0"/>
                                          </p:val>
                                        </p:tav>
                                        <p:tav tm="100000">
                                          <p:val>
                                            <p:strVal val="#ppt_h"/>
                                          </p:val>
                                        </p:tav>
                                      </p:tavLst>
                                    </p:anim>
                                    <p:animEffect transition="in" filter="fade">
                                      <p:cBhvr>
                                        <p:cTn id="40" dur="500"/>
                                        <p:tgtEl>
                                          <p:spTgt spid="102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additive="base">
                                        <p:cTn id="45" dur="500" fill="hold"/>
                                        <p:tgtEl>
                                          <p:spTgt spid="1026"/>
                                        </p:tgtEl>
                                        <p:attrNameLst>
                                          <p:attrName>ppt_x</p:attrName>
                                        </p:attrNameLst>
                                      </p:cBhvr>
                                      <p:tavLst>
                                        <p:tav tm="0">
                                          <p:val>
                                            <p:strVal val="#ppt_x"/>
                                          </p:val>
                                        </p:tav>
                                        <p:tav tm="100000">
                                          <p:val>
                                            <p:strVal val="#ppt_x"/>
                                          </p:val>
                                        </p:tav>
                                      </p:tavLst>
                                    </p:anim>
                                    <p:anim calcmode="lin" valueType="num">
                                      <p:cBhvr additive="base">
                                        <p:cTn id="4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anim calcmode="lin" valueType="num">
                                      <p:cBhvr>
                                        <p:cTn id="51" dur="1000" fill="hold"/>
                                        <p:tgtEl>
                                          <p:spTgt spid="1028"/>
                                        </p:tgtEl>
                                        <p:attrNameLst>
                                          <p:attrName>ppt_w</p:attrName>
                                        </p:attrNameLst>
                                      </p:cBhvr>
                                      <p:tavLst>
                                        <p:tav tm="0">
                                          <p:val>
                                            <p:fltVal val="0"/>
                                          </p:val>
                                        </p:tav>
                                        <p:tav tm="100000">
                                          <p:val>
                                            <p:strVal val="#ppt_w"/>
                                          </p:val>
                                        </p:tav>
                                      </p:tavLst>
                                    </p:anim>
                                    <p:anim calcmode="lin" valueType="num">
                                      <p:cBhvr>
                                        <p:cTn id="52" dur="1000" fill="hold"/>
                                        <p:tgtEl>
                                          <p:spTgt spid="1028"/>
                                        </p:tgtEl>
                                        <p:attrNameLst>
                                          <p:attrName>ppt_h</p:attrName>
                                        </p:attrNameLst>
                                      </p:cBhvr>
                                      <p:tavLst>
                                        <p:tav tm="0">
                                          <p:val>
                                            <p:fltVal val="0"/>
                                          </p:val>
                                        </p:tav>
                                        <p:tav tm="100000">
                                          <p:val>
                                            <p:strVal val="#ppt_h"/>
                                          </p:val>
                                        </p:tav>
                                      </p:tavLst>
                                    </p:anim>
                                    <p:anim calcmode="lin" valueType="num">
                                      <p:cBhvr>
                                        <p:cTn id="53" dur="1000" fill="hold"/>
                                        <p:tgtEl>
                                          <p:spTgt spid="1028"/>
                                        </p:tgtEl>
                                        <p:attrNameLst>
                                          <p:attrName>style.rotation</p:attrName>
                                        </p:attrNameLst>
                                      </p:cBhvr>
                                      <p:tavLst>
                                        <p:tav tm="0">
                                          <p:val>
                                            <p:fltVal val="90"/>
                                          </p:val>
                                        </p:tav>
                                        <p:tav tm="100000">
                                          <p:val>
                                            <p:fltVal val="0"/>
                                          </p:val>
                                        </p:tav>
                                      </p:tavLst>
                                    </p:anim>
                                    <p:animEffect transition="in" filter="fade">
                                      <p:cBhvr>
                                        <p:cTn id="5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2" grpId="0"/>
      <p:bldP spid="13"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77195119"/>
              </p:ext>
            </p:extLst>
          </p:nvPr>
        </p:nvGraphicFramePr>
        <p:xfrm>
          <a:off x="539552" y="908720"/>
          <a:ext cx="914501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576882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644008" y="28817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Mindshare</a:t>
            </a:r>
          </a:p>
          <a:p>
            <a:pPr algn="r"/>
            <a:r>
              <a:rPr lang="en-US" sz="2400" dirty="0" smtClean="0">
                <a:gradFill>
                  <a:gsLst>
                    <a:gs pos="50000">
                      <a:schemeClr val="tx2"/>
                    </a:gs>
                    <a:gs pos="100000">
                      <a:schemeClr val="tx2"/>
                    </a:gs>
                  </a:gsLst>
                  <a:lin ang="5400000" scaled="0"/>
                </a:gradFill>
              </a:rPr>
              <a:t>Policy real-estate </a:t>
            </a:r>
            <a:endParaRPr lang="en-US" sz="2400" dirty="0">
              <a:gradFill>
                <a:gsLst>
                  <a:gs pos="50000">
                    <a:schemeClr val="tx2"/>
                  </a:gs>
                  <a:gs pos="100000">
                    <a:schemeClr val="tx2"/>
                  </a:gs>
                </a:gsLst>
                <a:lin ang="5400000" scaled="0"/>
              </a:gradFill>
            </a:endParaRPr>
          </a:p>
        </p:txBody>
      </p:sp>
      <p:pic>
        <p:nvPicPr>
          <p:cNvPr id="2050" name="Picture 2" descr="C:\Users\Nigel\Pictures\Presentations\MndSh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26" y="1484784"/>
            <a:ext cx="5780448" cy="491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1947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gel\Pictures\Presentations\mindsharing-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2540"/>
            <a:ext cx="9203492" cy="42827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4644008" y="28817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Communication</a:t>
            </a:r>
          </a:p>
          <a:p>
            <a:pPr algn="r"/>
            <a:r>
              <a:rPr lang="en-US" sz="2400" dirty="0" smtClean="0">
                <a:gradFill>
                  <a:gsLst>
                    <a:gs pos="50000">
                      <a:schemeClr val="tx2"/>
                    </a:gs>
                    <a:gs pos="100000">
                      <a:schemeClr val="tx2"/>
                    </a:gs>
                  </a:gsLst>
                  <a:lin ang="5400000" scaled="0"/>
                </a:gradFill>
              </a:rPr>
              <a:t>Making it Material</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307715481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59622143"/>
              </p:ext>
            </p:extLst>
          </p:nvPr>
        </p:nvGraphicFramePr>
        <p:xfrm>
          <a:off x="467544" y="1628800"/>
          <a:ext cx="815144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bwMode="auto">
          <a:xfrm>
            <a:off x="4644008" y="11663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What is going on?</a:t>
            </a:r>
          </a:p>
        </p:txBody>
      </p:sp>
      <p:graphicFrame>
        <p:nvGraphicFramePr>
          <p:cNvPr id="6" name="Diagram 5"/>
          <p:cNvGraphicFramePr/>
          <p:nvPr>
            <p:extLst>
              <p:ext uri="{D42A27DB-BD31-4B8C-83A1-F6EECF244321}">
                <p14:modId xmlns:p14="http://schemas.microsoft.com/office/powerpoint/2010/main" val="164295419"/>
              </p:ext>
            </p:extLst>
          </p:nvPr>
        </p:nvGraphicFramePr>
        <p:xfrm>
          <a:off x="611560" y="4365104"/>
          <a:ext cx="8064896" cy="15573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82611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7544" y="1844824"/>
            <a:ext cx="8363938" cy="4438138"/>
          </a:xfrm>
        </p:spPr>
        <p:txBody>
          <a:bodyPr/>
          <a:lstStyle/>
          <a:p>
            <a:r>
              <a:rPr lang="en-GB" sz="2800" dirty="0"/>
              <a:t>National Institute of Standards and </a:t>
            </a:r>
            <a:r>
              <a:rPr lang="en-GB" sz="2800" dirty="0" smtClean="0"/>
              <a:t>Technology</a:t>
            </a:r>
          </a:p>
          <a:p>
            <a:pPr lvl="1"/>
            <a:r>
              <a:rPr lang="en-GB" sz="2400" i="1" dirty="0" smtClean="0">
                <a:hlinkClick r:id="rId3"/>
              </a:rPr>
              <a:t>www.</a:t>
            </a:r>
            <a:r>
              <a:rPr lang="en-GB" sz="2400" b="1" i="1" dirty="0" smtClean="0">
                <a:hlinkClick r:id="rId3"/>
              </a:rPr>
              <a:t>nist</a:t>
            </a:r>
            <a:r>
              <a:rPr lang="en-GB" sz="2400" i="1" dirty="0" smtClean="0">
                <a:hlinkClick r:id="rId3"/>
              </a:rPr>
              <a:t>.gov</a:t>
            </a:r>
            <a:endParaRPr lang="en-GB" sz="2400" i="1" dirty="0" smtClean="0"/>
          </a:p>
          <a:p>
            <a:pPr lvl="1"/>
            <a:endParaRPr lang="en-GB" sz="2400" i="1" dirty="0" smtClean="0"/>
          </a:p>
          <a:p>
            <a:pPr marL="460375" lvl="1" indent="0">
              <a:buNone/>
            </a:pPr>
            <a:endParaRPr lang="en-GB" sz="2400" dirty="0" smtClean="0"/>
          </a:p>
          <a:p>
            <a:r>
              <a:rPr lang="en-GB" sz="2800" dirty="0" smtClean="0"/>
              <a:t>European Commissions Information Society</a:t>
            </a:r>
          </a:p>
          <a:p>
            <a:pPr lvl="1"/>
            <a:r>
              <a:rPr lang="en-US" sz="2400" dirty="0">
                <a:hlinkClick r:id="rId4"/>
              </a:rPr>
              <a:t>http://</a:t>
            </a:r>
            <a:r>
              <a:rPr lang="en-US" sz="2400" dirty="0" smtClean="0">
                <a:hlinkClick r:id="rId4"/>
              </a:rPr>
              <a:t>ec.europa.eu/information_society</a:t>
            </a:r>
            <a:r>
              <a:rPr lang="en-US" sz="2400" dirty="0" smtClean="0"/>
              <a:t> </a:t>
            </a:r>
          </a:p>
          <a:p>
            <a:endParaRPr lang="en-US" sz="2800" dirty="0" smtClean="0"/>
          </a:p>
          <a:p>
            <a:pPr marL="460375" lvl="1" indent="0">
              <a:buNone/>
            </a:pPr>
            <a:endParaRPr lang="en-US" sz="2400" dirty="0" smtClean="0"/>
          </a:p>
          <a:p>
            <a:pPr marL="0" indent="0">
              <a:buNone/>
            </a:pPr>
            <a:endParaRPr lang="en-GB" sz="2800" dirty="0"/>
          </a:p>
        </p:txBody>
      </p:sp>
      <p:sp>
        <p:nvSpPr>
          <p:cNvPr id="4" name="Title 1"/>
          <p:cNvSpPr txBox="1">
            <a:spLocks/>
          </p:cNvSpPr>
          <p:nvPr/>
        </p:nvSpPr>
        <p:spPr bwMode="auto">
          <a:xfrm>
            <a:off x="4644008" y="288172"/>
            <a:ext cx="4320479"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pPr algn="r"/>
            <a:r>
              <a:rPr lang="en-US" sz="2800" dirty="0" smtClean="0"/>
              <a:t>Govt. Orchestrated Standards Bodies</a:t>
            </a:r>
          </a:p>
          <a:p>
            <a:pPr algn="r"/>
            <a:r>
              <a:rPr lang="en-US" sz="2400" dirty="0" smtClean="0">
                <a:gradFill>
                  <a:gsLst>
                    <a:gs pos="50000">
                      <a:schemeClr val="tx2"/>
                    </a:gs>
                    <a:gs pos="100000">
                      <a:schemeClr val="tx2"/>
                    </a:gs>
                  </a:gsLst>
                  <a:lin ang="5400000" scaled="0"/>
                </a:gradFill>
              </a:rPr>
              <a:t>Regionally discrete</a:t>
            </a:r>
            <a:endParaRPr lang="en-US" sz="2400" dirty="0">
              <a:gradFill>
                <a:gsLst>
                  <a:gs pos="50000">
                    <a:schemeClr val="tx2"/>
                  </a:gs>
                  <a:gs pos="100000">
                    <a:schemeClr val="tx2"/>
                  </a:gs>
                </a:gsLst>
                <a:lin ang="5400000" scaled="0"/>
              </a:gradFill>
            </a:endParaRPr>
          </a:p>
        </p:txBody>
      </p:sp>
    </p:spTree>
    <p:extLst>
      <p:ext uri="{BB962C8B-B14F-4D97-AF65-F5344CB8AC3E}">
        <p14:creationId xmlns:p14="http://schemas.microsoft.com/office/powerpoint/2010/main" val="18398373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PC2010_Breakout">
  <a:themeElements>
    <a:clrScheme name="WPC2010_Breakout">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3478</TotalTime>
  <Words>2589</Words>
  <Application>Microsoft Office PowerPoint</Application>
  <PresentationFormat>On-screen Show (4:3)</PresentationFormat>
  <Paragraphs>335</Paragraphs>
  <Slides>38</Slides>
  <Notes>24</Notes>
  <HiddenSlides>4</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Standardformgivning</vt:lpstr>
      <vt:lpstr>Office Theme</vt:lpstr>
      <vt:lpstr>WPC2010_Breakout</vt:lpstr>
      <vt:lpstr>‘Open source policy mindshare, a challenge to SMEs’ </vt:lpstr>
      <vt:lpstr>Nigel Gibbons UniTech~ Chairman</vt:lpstr>
      <vt:lpstr>PowerPoint Presentation</vt:lpstr>
      <vt:lpstr>NRG ‘PB’ Curve Presentation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final thought ~ or two….</vt:lpstr>
      <vt:lpstr>Value</vt:lpstr>
      <vt:lpstr>PowerPoint Presentation</vt:lpstr>
      <vt:lpstr>IAMCP Vision and Mission - PACE</vt:lpstr>
      <vt:lpstr>PowerPoint Presentation</vt:lpstr>
      <vt:lpstr>PowerPoint Presentation</vt:lpstr>
      <vt:lpstr>PowerPoint Presentation</vt:lpstr>
    </vt:vector>
  </TitlesOfParts>
  <Company>IDE Nätverkskonsulterna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source policy mindshare, a challenge to SMEs</dc:title>
  <dc:creator>nigel@webconsult.com</dc:creator>
  <cp:lastModifiedBy>Nigel Gibbons</cp:lastModifiedBy>
  <cp:revision>276</cp:revision>
  <dcterms:created xsi:type="dcterms:W3CDTF">2005-01-29T22:01:56Z</dcterms:created>
  <dcterms:modified xsi:type="dcterms:W3CDTF">2012-03-26T09:14:17Z</dcterms:modified>
</cp:coreProperties>
</file>