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54"/>
  </p:notesMasterIdLst>
  <p:handoutMasterIdLst>
    <p:handoutMasterId r:id="rId55"/>
  </p:handoutMasterIdLst>
  <p:sldIdLst>
    <p:sldId id="256" r:id="rId6"/>
    <p:sldId id="257" r:id="rId7"/>
    <p:sldId id="386" r:id="rId8"/>
    <p:sldId id="308" r:id="rId9"/>
    <p:sldId id="357" r:id="rId10"/>
    <p:sldId id="367" r:id="rId11"/>
    <p:sldId id="358" r:id="rId12"/>
    <p:sldId id="359" r:id="rId13"/>
    <p:sldId id="360" r:id="rId14"/>
    <p:sldId id="362" r:id="rId15"/>
    <p:sldId id="364" r:id="rId16"/>
    <p:sldId id="368" r:id="rId17"/>
    <p:sldId id="363" r:id="rId18"/>
    <p:sldId id="385" r:id="rId19"/>
    <p:sldId id="361" r:id="rId20"/>
    <p:sldId id="365" r:id="rId21"/>
    <p:sldId id="384" r:id="rId22"/>
    <p:sldId id="366" r:id="rId23"/>
    <p:sldId id="373" r:id="rId24"/>
    <p:sldId id="352" r:id="rId25"/>
    <p:sldId id="354" r:id="rId26"/>
    <p:sldId id="325" r:id="rId27"/>
    <p:sldId id="332" r:id="rId28"/>
    <p:sldId id="331" r:id="rId29"/>
    <p:sldId id="353" r:id="rId30"/>
    <p:sldId id="330" r:id="rId31"/>
    <p:sldId id="326" r:id="rId32"/>
    <p:sldId id="349" r:id="rId33"/>
    <p:sldId id="376" r:id="rId34"/>
    <p:sldId id="374" r:id="rId35"/>
    <p:sldId id="350" r:id="rId36"/>
    <p:sldId id="351" r:id="rId37"/>
    <p:sldId id="377" r:id="rId38"/>
    <p:sldId id="379" r:id="rId39"/>
    <p:sldId id="378" r:id="rId40"/>
    <p:sldId id="356" r:id="rId41"/>
    <p:sldId id="380" r:id="rId42"/>
    <p:sldId id="355" r:id="rId43"/>
    <p:sldId id="369" r:id="rId44"/>
    <p:sldId id="370" r:id="rId45"/>
    <p:sldId id="372" r:id="rId46"/>
    <p:sldId id="371" r:id="rId47"/>
    <p:sldId id="375" r:id="rId48"/>
    <p:sldId id="348" r:id="rId49"/>
    <p:sldId id="381" r:id="rId50"/>
    <p:sldId id="382" r:id="rId51"/>
    <p:sldId id="383" r:id="rId52"/>
    <p:sldId id="271" r:id="rId5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1845448-2B35-4D11-AD67-E7B2D7B5A47A}">
          <p14:sldIdLst>
            <p14:sldId id="256"/>
            <p14:sldId id="257"/>
            <p14:sldId id="386"/>
          </p14:sldIdLst>
        </p14:section>
        <p14:section name="Introductions" id="{8DE78648-5C3E-45A7-84C7-9FF0D62D3382}">
          <p14:sldIdLst>
            <p14:sldId id="308"/>
            <p14:sldId id="357"/>
          </p14:sldIdLst>
        </p14:section>
        <p14:section name="Anders - Standardizing the CLoud" id="{6352197B-1473-4DD2-AC3A-A41EEAAA9CFD}">
          <p14:sldIdLst>
            <p14:sldId id="367"/>
            <p14:sldId id="358"/>
            <p14:sldId id="359"/>
            <p14:sldId id="360"/>
            <p14:sldId id="362"/>
            <p14:sldId id="364"/>
            <p14:sldId id="368"/>
            <p14:sldId id="363"/>
            <p14:sldId id="385"/>
            <p14:sldId id="361"/>
            <p14:sldId id="365"/>
            <p14:sldId id="384"/>
          </p14:sldIdLst>
        </p14:section>
        <p14:section name="Transition Anders + Nigel Q&amp;A" id="{6F979B22-0678-4015-B257-4C02E1EADD82}">
          <p14:sldIdLst>
            <p14:sldId id="366"/>
          </p14:sldIdLst>
        </p14:section>
        <p14:section name="NRG - Trustmark" id="{7086734C-B50E-4704-95CC-5673DFC64432}">
          <p14:sldIdLst>
            <p14:sldId id="373"/>
            <p14:sldId id="352"/>
            <p14:sldId id="354"/>
            <p14:sldId id="325"/>
            <p14:sldId id="332"/>
            <p14:sldId id="331"/>
            <p14:sldId id="353"/>
            <p14:sldId id="330"/>
            <p14:sldId id="326"/>
            <p14:sldId id="349"/>
            <p14:sldId id="376"/>
            <p14:sldId id="374"/>
            <p14:sldId id="350"/>
            <p14:sldId id="351"/>
            <p14:sldId id="377"/>
            <p14:sldId id="379"/>
            <p14:sldId id="378"/>
            <p14:sldId id="356"/>
            <p14:sldId id="380"/>
            <p14:sldId id="355"/>
          </p14:sldIdLst>
        </p14:section>
        <p14:section name="IAMCP" id="{C0D69A80-3B3F-4D89-B3C3-DDB895598105}">
          <p14:sldIdLst>
            <p14:sldId id="369"/>
            <p14:sldId id="370"/>
          </p14:sldIdLst>
        </p14:section>
        <p14:section name="Wrap Up with References" id="{B932D21B-8D37-459D-A5AD-4BBCCBE45ADF}">
          <p14:sldIdLst>
            <p14:sldId id="372"/>
            <p14:sldId id="371"/>
            <p14:sldId id="375"/>
            <p14:sldId id="348"/>
            <p14:sldId id="381"/>
            <p14:sldId id="382"/>
            <p14:sldId id="383"/>
            <p14:sldId id="2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A16"/>
    <a:srgbClr val="ACE58F"/>
    <a:srgbClr val="59D01E"/>
    <a:srgbClr val="019579"/>
    <a:srgbClr val="FFFFFF"/>
    <a:srgbClr val="000000"/>
    <a:srgbClr val="F8F57B"/>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89698" autoAdjust="0"/>
  </p:normalViewPr>
  <p:slideViewPr>
    <p:cSldViewPr snapToGrid="0" snapToObjects="1">
      <p:cViewPr>
        <p:scale>
          <a:sx n="80" d="100"/>
          <a:sy n="80" d="100"/>
        </p:scale>
        <p:origin x="-174" y="28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95" d="100"/>
          <a:sy n="95" d="100"/>
        </p:scale>
        <p:origin x="-363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F0AD14-7331-4BE7-A1D4-3832BC5740FA}" type="doc">
      <dgm:prSet loTypeId="urn:microsoft.com/office/officeart/2005/8/layout/hProcess11" loCatId="process" qsTypeId="urn:microsoft.com/office/officeart/2005/8/quickstyle/simple1" qsCatId="simple" csTypeId="urn:microsoft.com/office/officeart/2005/8/colors/accent2_2" csCatId="accent2" phldr="1"/>
      <dgm:spPr/>
      <dgm:t>
        <a:bodyPr/>
        <a:lstStyle/>
        <a:p>
          <a:endParaRPr lang="en-GB"/>
        </a:p>
      </dgm:t>
    </dgm:pt>
    <dgm:pt modelId="{991C2B9F-E6AA-44B7-B43E-43970C39CE4A}">
      <dgm:prSet/>
      <dgm:spPr/>
      <dgm:t>
        <a:bodyPr/>
        <a:lstStyle/>
        <a:p>
          <a:pPr rtl="0"/>
          <a:r>
            <a:rPr lang="en-GB" smtClean="0"/>
            <a:t>Honesty</a:t>
          </a:r>
          <a:endParaRPr lang="en-GB" dirty="0"/>
        </a:p>
      </dgm:t>
    </dgm:pt>
    <dgm:pt modelId="{A7500B4E-8866-484C-A01D-308E88EBE18A}" type="parTrans" cxnId="{893E91EF-681D-4272-9542-C7715A4C09A3}">
      <dgm:prSet/>
      <dgm:spPr/>
      <dgm:t>
        <a:bodyPr/>
        <a:lstStyle/>
        <a:p>
          <a:endParaRPr lang="en-GB"/>
        </a:p>
      </dgm:t>
    </dgm:pt>
    <dgm:pt modelId="{141FF32B-0AC2-46E7-9C32-759C849BBEAF}" type="sibTrans" cxnId="{893E91EF-681D-4272-9542-C7715A4C09A3}">
      <dgm:prSet/>
      <dgm:spPr/>
      <dgm:t>
        <a:bodyPr/>
        <a:lstStyle/>
        <a:p>
          <a:endParaRPr lang="en-GB"/>
        </a:p>
      </dgm:t>
    </dgm:pt>
    <dgm:pt modelId="{E14204F7-D2C8-4D55-9420-DBE62B0CC034}">
      <dgm:prSet/>
      <dgm:spPr/>
      <dgm:t>
        <a:bodyPr/>
        <a:lstStyle/>
        <a:p>
          <a:pPr rtl="0"/>
          <a:r>
            <a:rPr lang="en-GB" dirty="0" smtClean="0"/>
            <a:t>Confidence</a:t>
          </a:r>
          <a:endParaRPr lang="en-GB" dirty="0"/>
        </a:p>
      </dgm:t>
    </dgm:pt>
    <dgm:pt modelId="{F4950A9A-5C1C-4DEA-934F-6409B046CF71}" type="parTrans" cxnId="{2C13D5DA-C94C-401C-974F-4350BE82D250}">
      <dgm:prSet/>
      <dgm:spPr/>
      <dgm:t>
        <a:bodyPr/>
        <a:lstStyle/>
        <a:p>
          <a:endParaRPr lang="en-GB"/>
        </a:p>
      </dgm:t>
    </dgm:pt>
    <dgm:pt modelId="{BF947152-5487-42BD-A0BA-5EC23BD4F6A8}" type="sibTrans" cxnId="{2C13D5DA-C94C-401C-974F-4350BE82D250}">
      <dgm:prSet/>
      <dgm:spPr/>
      <dgm:t>
        <a:bodyPr/>
        <a:lstStyle/>
        <a:p>
          <a:endParaRPr lang="en-GB"/>
        </a:p>
      </dgm:t>
    </dgm:pt>
    <dgm:pt modelId="{1C736A85-8FB8-4930-AAD6-CFAC772C1E5B}">
      <dgm:prSet/>
      <dgm:spPr/>
      <dgm:t>
        <a:bodyPr/>
        <a:lstStyle/>
        <a:p>
          <a:pPr rtl="0"/>
          <a:r>
            <a:rPr lang="en-GB" dirty="0" smtClean="0"/>
            <a:t>Trust </a:t>
          </a:r>
          <a:endParaRPr lang="en-GB" dirty="0"/>
        </a:p>
      </dgm:t>
    </dgm:pt>
    <dgm:pt modelId="{2ADB5A7F-A374-4ED3-B320-B231318287D7}" type="parTrans" cxnId="{617418EC-C5E4-4306-A1B4-715B8B7A24F3}">
      <dgm:prSet/>
      <dgm:spPr/>
      <dgm:t>
        <a:bodyPr/>
        <a:lstStyle/>
        <a:p>
          <a:endParaRPr lang="en-GB"/>
        </a:p>
      </dgm:t>
    </dgm:pt>
    <dgm:pt modelId="{09921308-D3CB-4F96-BAA7-4526E518A976}" type="sibTrans" cxnId="{617418EC-C5E4-4306-A1B4-715B8B7A24F3}">
      <dgm:prSet/>
      <dgm:spPr/>
      <dgm:t>
        <a:bodyPr/>
        <a:lstStyle/>
        <a:p>
          <a:endParaRPr lang="en-GB"/>
        </a:p>
      </dgm:t>
    </dgm:pt>
    <dgm:pt modelId="{25A8B6C8-8D3B-48CE-B816-93C4F2D95964}" type="pres">
      <dgm:prSet presAssocID="{51F0AD14-7331-4BE7-A1D4-3832BC5740FA}" presName="Name0" presStyleCnt="0">
        <dgm:presLayoutVars>
          <dgm:dir/>
          <dgm:resizeHandles val="exact"/>
        </dgm:presLayoutVars>
      </dgm:prSet>
      <dgm:spPr/>
      <dgm:t>
        <a:bodyPr/>
        <a:lstStyle/>
        <a:p>
          <a:endParaRPr lang="en-GB"/>
        </a:p>
      </dgm:t>
    </dgm:pt>
    <dgm:pt modelId="{3AE87264-2E8B-494A-A163-2C5681E65683}" type="pres">
      <dgm:prSet presAssocID="{51F0AD14-7331-4BE7-A1D4-3832BC5740FA}" presName="arrow" presStyleLbl="bgShp" presStyleIdx="0" presStyleCnt="1"/>
      <dgm:spPr/>
      <dgm:t>
        <a:bodyPr/>
        <a:lstStyle/>
        <a:p>
          <a:endParaRPr lang="en-GB"/>
        </a:p>
      </dgm:t>
    </dgm:pt>
    <dgm:pt modelId="{161A8DC6-037D-46F4-8167-79B41B9DB21A}" type="pres">
      <dgm:prSet presAssocID="{51F0AD14-7331-4BE7-A1D4-3832BC5740FA}" presName="points" presStyleCnt="0"/>
      <dgm:spPr/>
      <dgm:t>
        <a:bodyPr/>
        <a:lstStyle/>
        <a:p>
          <a:endParaRPr lang="en-GB"/>
        </a:p>
      </dgm:t>
    </dgm:pt>
    <dgm:pt modelId="{C6D8EBFE-15B0-4D4E-9DB7-C4794C985248}" type="pres">
      <dgm:prSet presAssocID="{991C2B9F-E6AA-44B7-B43E-43970C39CE4A}" presName="compositeA" presStyleCnt="0"/>
      <dgm:spPr/>
      <dgm:t>
        <a:bodyPr/>
        <a:lstStyle/>
        <a:p>
          <a:endParaRPr lang="en-GB"/>
        </a:p>
      </dgm:t>
    </dgm:pt>
    <dgm:pt modelId="{A3C32A7B-99F1-449D-94D8-9F631E43121D}" type="pres">
      <dgm:prSet presAssocID="{991C2B9F-E6AA-44B7-B43E-43970C39CE4A}" presName="textA" presStyleLbl="revTx" presStyleIdx="0" presStyleCnt="3" custScaleX="88572">
        <dgm:presLayoutVars>
          <dgm:bulletEnabled val="1"/>
        </dgm:presLayoutVars>
      </dgm:prSet>
      <dgm:spPr/>
      <dgm:t>
        <a:bodyPr/>
        <a:lstStyle/>
        <a:p>
          <a:endParaRPr lang="en-GB"/>
        </a:p>
      </dgm:t>
    </dgm:pt>
    <dgm:pt modelId="{20580747-369F-488D-B249-2B721E738D25}" type="pres">
      <dgm:prSet presAssocID="{991C2B9F-E6AA-44B7-B43E-43970C39CE4A}" presName="circleA" presStyleLbl="node1" presStyleIdx="0" presStyleCnt="3"/>
      <dgm:spPr/>
      <dgm:t>
        <a:bodyPr/>
        <a:lstStyle/>
        <a:p>
          <a:endParaRPr lang="en-GB"/>
        </a:p>
      </dgm:t>
    </dgm:pt>
    <dgm:pt modelId="{1C4C2B93-EACF-40FA-87AA-6A273DAD9A01}" type="pres">
      <dgm:prSet presAssocID="{991C2B9F-E6AA-44B7-B43E-43970C39CE4A}" presName="spaceA" presStyleCnt="0"/>
      <dgm:spPr/>
      <dgm:t>
        <a:bodyPr/>
        <a:lstStyle/>
        <a:p>
          <a:endParaRPr lang="en-GB"/>
        </a:p>
      </dgm:t>
    </dgm:pt>
    <dgm:pt modelId="{BC560E82-FDD8-457E-AD87-934E5398BF33}" type="pres">
      <dgm:prSet presAssocID="{141FF32B-0AC2-46E7-9C32-759C849BBEAF}" presName="space" presStyleCnt="0"/>
      <dgm:spPr/>
      <dgm:t>
        <a:bodyPr/>
        <a:lstStyle/>
        <a:p>
          <a:endParaRPr lang="en-GB"/>
        </a:p>
      </dgm:t>
    </dgm:pt>
    <dgm:pt modelId="{B8C48B25-7251-4358-BF9A-1A313A551B14}" type="pres">
      <dgm:prSet presAssocID="{E14204F7-D2C8-4D55-9420-DBE62B0CC034}" presName="compositeB" presStyleCnt="0"/>
      <dgm:spPr/>
      <dgm:t>
        <a:bodyPr/>
        <a:lstStyle/>
        <a:p>
          <a:endParaRPr lang="en-GB"/>
        </a:p>
      </dgm:t>
    </dgm:pt>
    <dgm:pt modelId="{8EED810A-5136-450B-A923-36096178BEF7}" type="pres">
      <dgm:prSet presAssocID="{E14204F7-D2C8-4D55-9420-DBE62B0CC034}" presName="textB" presStyleLbl="revTx" presStyleIdx="1" presStyleCnt="3">
        <dgm:presLayoutVars>
          <dgm:bulletEnabled val="1"/>
        </dgm:presLayoutVars>
      </dgm:prSet>
      <dgm:spPr/>
      <dgm:t>
        <a:bodyPr/>
        <a:lstStyle/>
        <a:p>
          <a:endParaRPr lang="en-GB"/>
        </a:p>
      </dgm:t>
    </dgm:pt>
    <dgm:pt modelId="{1E988B60-C32E-4EFA-B689-6D36E15092CA}" type="pres">
      <dgm:prSet presAssocID="{E14204F7-D2C8-4D55-9420-DBE62B0CC034}" presName="circleB" presStyleLbl="node1" presStyleIdx="1" presStyleCnt="3"/>
      <dgm:spPr/>
      <dgm:t>
        <a:bodyPr/>
        <a:lstStyle/>
        <a:p>
          <a:endParaRPr lang="en-GB"/>
        </a:p>
      </dgm:t>
    </dgm:pt>
    <dgm:pt modelId="{2C27E072-9D56-47BD-992B-902B5E6F2C71}" type="pres">
      <dgm:prSet presAssocID="{E14204F7-D2C8-4D55-9420-DBE62B0CC034}" presName="spaceB" presStyleCnt="0"/>
      <dgm:spPr/>
      <dgm:t>
        <a:bodyPr/>
        <a:lstStyle/>
        <a:p>
          <a:endParaRPr lang="en-GB"/>
        </a:p>
      </dgm:t>
    </dgm:pt>
    <dgm:pt modelId="{6A383976-02C9-4892-ADE2-56D3D88B4267}" type="pres">
      <dgm:prSet presAssocID="{BF947152-5487-42BD-A0BA-5EC23BD4F6A8}" presName="space" presStyleCnt="0"/>
      <dgm:spPr/>
      <dgm:t>
        <a:bodyPr/>
        <a:lstStyle/>
        <a:p>
          <a:endParaRPr lang="en-GB"/>
        </a:p>
      </dgm:t>
    </dgm:pt>
    <dgm:pt modelId="{91EE5087-11CF-4729-B3B0-3570E3153395}" type="pres">
      <dgm:prSet presAssocID="{1C736A85-8FB8-4930-AAD6-CFAC772C1E5B}" presName="compositeA" presStyleCnt="0"/>
      <dgm:spPr/>
      <dgm:t>
        <a:bodyPr/>
        <a:lstStyle/>
        <a:p>
          <a:endParaRPr lang="en-GB"/>
        </a:p>
      </dgm:t>
    </dgm:pt>
    <dgm:pt modelId="{59A70FF6-B1D1-4F5A-B41A-81418930D853}" type="pres">
      <dgm:prSet presAssocID="{1C736A85-8FB8-4930-AAD6-CFAC772C1E5B}" presName="textA" presStyleLbl="revTx" presStyleIdx="2" presStyleCnt="3">
        <dgm:presLayoutVars>
          <dgm:bulletEnabled val="1"/>
        </dgm:presLayoutVars>
      </dgm:prSet>
      <dgm:spPr/>
      <dgm:t>
        <a:bodyPr/>
        <a:lstStyle/>
        <a:p>
          <a:endParaRPr lang="en-GB"/>
        </a:p>
      </dgm:t>
    </dgm:pt>
    <dgm:pt modelId="{1E87CBBA-32CC-4400-A094-76717DE9F288}" type="pres">
      <dgm:prSet presAssocID="{1C736A85-8FB8-4930-AAD6-CFAC772C1E5B}" presName="circleA" presStyleLbl="node1" presStyleIdx="2" presStyleCnt="3"/>
      <dgm:spPr/>
      <dgm:t>
        <a:bodyPr/>
        <a:lstStyle/>
        <a:p>
          <a:endParaRPr lang="en-GB"/>
        </a:p>
      </dgm:t>
    </dgm:pt>
    <dgm:pt modelId="{BED7AEEE-B2BB-4CDB-B99C-522010E7B6B6}" type="pres">
      <dgm:prSet presAssocID="{1C736A85-8FB8-4930-AAD6-CFAC772C1E5B}" presName="spaceA" presStyleCnt="0"/>
      <dgm:spPr/>
      <dgm:t>
        <a:bodyPr/>
        <a:lstStyle/>
        <a:p>
          <a:endParaRPr lang="en-GB"/>
        </a:p>
      </dgm:t>
    </dgm:pt>
  </dgm:ptLst>
  <dgm:cxnLst>
    <dgm:cxn modelId="{893E91EF-681D-4272-9542-C7715A4C09A3}" srcId="{51F0AD14-7331-4BE7-A1D4-3832BC5740FA}" destId="{991C2B9F-E6AA-44B7-B43E-43970C39CE4A}" srcOrd="0" destOrd="0" parTransId="{A7500B4E-8866-484C-A01D-308E88EBE18A}" sibTransId="{141FF32B-0AC2-46E7-9C32-759C849BBEAF}"/>
    <dgm:cxn modelId="{2E8DE22D-A410-4A15-8802-8A90F0526701}" type="presOf" srcId="{51F0AD14-7331-4BE7-A1D4-3832BC5740FA}" destId="{25A8B6C8-8D3B-48CE-B816-93C4F2D95964}" srcOrd="0" destOrd="0" presId="urn:microsoft.com/office/officeart/2005/8/layout/hProcess11"/>
    <dgm:cxn modelId="{617418EC-C5E4-4306-A1B4-715B8B7A24F3}" srcId="{51F0AD14-7331-4BE7-A1D4-3832BC5740FA}" destId="{1C736A85-8FB8-4930-AAD6-CFAC772C1E5B}" srcOrd="2" destOrd="0" parTransId="{2ADB5A7F-A374-4ED3-B320-B231318287D7}" sibTransId="{09921308-D3CB-4F96-BAA7-4526E518A976}"/>
    <dgm:cxn modelId="{2D4A15F6-1ACC-4AB7-BAE2-F99038592929}" type="presOf" srcId="{991C2B9F-E6AA-44B7-B43E-43970C39CE4A}" destId="{A3C32A7B-99F1-449D-94D8-9F631E43121D}" srcOrd="0" destOrd="0" presId="urn:microsoft.com/office/officeart/2005/8/layout/hProcess11"/>
    <dgm:cxn modelId="{0FB38EDE-18A2-4424-9C77-15507ED7A602}" type="presOf" srcId="{E14204F7-D2C8-4D55-9420-DBE62B0CC034}" destId="{8EED810A-5136-450B-A923-36096178BEF7}" srcOrd="0" destOrd="0" presId="urn:microsoft.com/office/officeart/2005/8/layout/hProcess11"/>
    <dgm:cxn modelId="{85F75D71-2AC2-4177-B8FB-988C7054D08E}" type="presOf" srcId="{1C736A85-8FB8-4930-AAD6-CFAC772C1E5B}" destId="{59A70FF6-B1D1-4F5A-B41A-81418930D853}" srcOrd="0" destOrd="0" presId="urn:microsoft.com/office/officeart/2005/8/layout/hProcess11"/>
    <dgm:cxn modelId="{2C13D5DA-C94C-401C-974F-4350BE82D250}" srcId="{51F0AD14-7331-4BE7-A1D4-3832BC5740FA}" destId="{E14204F7-D2C8-4D55-9420-DBE62B0CC034}" srcOrd="1" destOrd="0" parTransId="{F4950A9A-5C1C-4DEA-934F-6409B046CF71}" sibTransId="{BF947152-5487-42BD-A0BA-5EC23BD4F6A8}"/>
    <dgm:cxn modelId="{4965D75B-886D-4C95-94B4-6726B36629FD}" type="presParOf" srcId="{25A8B6C8-8D3B-48CE-B816-93C4F2D95964}" destId="{3AE87264-2E8B-494A-A163-2C5681E65683}" srcOrd="0" destOrd="0" presId="urn:microsoft.com/office/officeart/2005/8/layout/hProcess11"/>
    <dgm:cxn modelId="{7F615605-EAEF-45FA-A3C4-BEFC68DF1C1F}" type="presParOf" srcId="{25A8B6C8-8D3B-48CE-B816-93C4F2D95964}" destId="{161A8DC6-037D-46F4-8167-79B41B9DB21A}" srcOrd="1" destOrd="0" presId="urn:microsoft.com/office/officeart/2005/8/layout/hProcess11"/>
    <dgm:cxn modelId="{3C37FDD5-A6B3-4E9F-ABEF-B139FC7008D8}" type="presParOf" srcId="{161A8DC6-037D-46F4-8167-79B41B9DB21A}" destId="{C6D8EBFE-15B0-4D4E-9DB7-C4794C985248}" srcOrd="0" destOrd="0" presId="urn:microsoft.com/office/officeart/2005/8/layout/hProcess11"/>
    <dgm:cxn modelId="{AF79C123-45F4-488B-BDF6-BEFD8E1FF0F0}" type="presParOf" srcId="{C6D8EBFE-15B0-4D4E-9DB7-C4794C985248}" destId="{A3C32A7B-99F1-449D-94D8-9F631E43121D}" srcOrd="0" destOrd="0" presId="urn:microsoft.com/office/officeart/2005/8/layout/hProcess11"/>
    <dgm:cxn modelId="{909FAAC0-277E-46AA-9695-71D265DB6AAB}" type="presParOf" srcId="{C6D8EBFE-15B0-4D4E-9DB7-C4794C985248}" destId="{20580747-369F-488D-B249-2B721E738D25}" srcOrd="1" destOrd="0" presId="urn:microsoft.com/office/officeart/2005/8/layout/hProcess11"/>
    <dgm:cxn modelId="{0854FBAC-1586-48D4-8BBD-26B515488B98}" type="presParOf" srcId="{C6D8EBFE-15B0-4D4E-9DB7-C4794C985248}" destId="{1C4C2B93-EACF-40FA-87AA-6A273DAD9A01}" srcOrd="2" destOrd="0" presId="urn:microsoft.com/office/officeart/2005/8/layout/hProcess11"/>
    <dgm:cxn modelId="{6D48E565-F10C-4840-B12C-A9F6521B5F3B}" type="presParOf" srcId="{161A8DC6-037D-46F4-8167-79B41B9DB21A}" destId="{BC560E82-FDD8-457E-AD87-934E5398BF33}" srcOrd="1" destOrd="0" presId="urn:microsoft.com/office/officeart/2005/8/layout/hProcess11"/>
    <dgm:cxn modelId="{9DF5CA03-4F63-45FC-8709-C55C36DAACFA}" type="presParOf" srcId="{161A8DC6-037D-46F4-8167-79B41B9DB21A}" destId="{B8C48B25-7251-4358-BF9A-1A313A551B14}" srcOrd="2" destOrd="0" presId="urn:microsoft.com/office/officeart/2005/8/layout/hProcess11"/>
    <dgm:cxn modelId="{1B808E92-DD46-4A24-8601-29F58236B487}" type="presParOf" srcId="{B8C48B25-7251-4358-BF9A-1A313A551B14}" destId="{8EED810A-5136-450B-A923-36096178BEF7}" srcOrd="0" destOrd="0" presId="urn:microsoft.com/office/officeart/2005/8/layout/hProcess11"/>
    <dgm:cxn modelId="{F421729E-F554-4D1C-B5EB-DCEE8B7B959D}" type="presParOf" srcId="{B8C48B25-7251-4358-BF9A-1A313A551B14}" destId="{1E988B60-C32E-4EFA-B689-6D36E15092CA}" srcOrd="1" destOrd="0" presId="urn:microsoft.com/office/officeart/2005/8/layout/hProcess11"/>
    <dgm:cxn modelId="{470DDA42-E35F-4F21-8053-F7E6DD7B9E0A}" type="presParOf" srcId="{B8C48B25-7251-4358-BF9A-1A313A551B14}" destId="{2C27E072-9D56-47BD-992B-902B5E6F2C71}" srcOrd="2" destOrd="0" presId="urn:microsoft.com/office/officeart/2005/8/layout/hProcess11"/>
    <dgm:cxn modelId="{EA3C6F3C-0290-4160-AF20-780EC8272196}" type="presParOf" srcId="{161A8DC6-037D-46F4-8167-79B41B9DB21A}" destId="{6A383976-02C9-4892-ADE2-56D3D88B4267}" srcOrd="3" destOrd="0" presId="urn:microsoft.com/office/officeart/2005/8/layout/hProcess11"/>
    <dgm:cxn modelId="{EA8CD353-09F1-4BE4-9A23-16A573EF621B}" type="presParOf" srcId="{161A8DC6-037D-46F4-8167-79B41B9DB21A}" destId="{91EE5087-11CF-4729-B3B0-3570E3153395}" srcOrd="4" destOrd="0" presId="urn:microsoft.com/office/officeart/2005/8/layout/hProcess11"/>
    <dgm:cxn modelId="{D0250BC9-59E6-49AD-A3AA-ED10EB4C344D}" type="presParOf" srcId="{91EE5087-11CF-4729-B3B0-3570E3153395}" destId="{59A70FF6-B1D1-4F5A-B41A-81418930D853}" srcOrd="0" destOrd="0" presId="urn:microsoft.com/office/officeart/2005/8/layout/hProcess11"/>
    <dgm:cxn modelId="{776BFAFD-C61F-4B72-ADED-E3499A29AD71}" type="presParOf" srcId="{91EE5087-11CF-4729-B3B0-3570E3153395}" destId="{1E87CBBA-32CC-4400-A094-76717DE9F288}" srcOrd="1" destOrd="0" presId="urn:microsoft.com/office/officeart/2005/8/layout/hProcess11"/>
    <dgm:cxn modelId="{9B372117-5705-447F-939F-AB1340EE3D73}" type="presParOf" srcId="{91EE5087-11CF-4729-B3B0-3570E3153395}" destId="{BED7AEEE-B2BB-4CDB-B99C-522010E7B6B6}"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87264-2E8B-494A-A163-2C5681E65683}">
      <dsp:nvSpPr>
        <dsp:cNvPr id="0" name=""/>
        <dsp:cNvSpPr/>
      </dsp:nvSpPr>
      <dsp:spPr>
        <a:xfrm>
          <a:off x="0" y="1663384"/>
          <a:ext cx="12045523" cy="2217846"/>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C32A7B-99F1-449D-94D8-9F631E43121D}">
      <dsp:nvSpPr>
        <dsp:cNvPr id="0" name=""/>
        <dsp:cNvSpPr/>
      </dsp:nvSpPr>
      <dsp:spPr>
        <a:xfrm>
          <a:off x="204921" y="0"/>
          <a:ext cx="3094415" cy="2217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40" tIns="320040" rIns="320040" bIns="320040" numCol="1" spcCol="1270" anchor="b" anchorCtr="0">
          <a:noAutofit/>
        </a:bodyPr>
        <a:lstStyle/>
        <a:p>
          <a:pPr lvl="0" algn="ctr" defTabSz="2000250" rtl="0">
            <a:lnSpc>
              <a:spcPct val="90000"/>
            </a:lnSpc>
            <a:spcBef>
              <a:spcPct val="0"/>
            </a:spcBef>
            <a:spcAft>
              <a:spcPct val="35000"/>
            </a:spcAft>
          </a:pPr>
          <a:r>
            <a:rPr lang="en-GB" sz="4500" kern="1200" smtClean="0"/>
            <a:t>Honesty</a:t>
          </a:r>
          <a:endParaRPr lang="en-GB" sz="4500" kern="1200" dirty="0"/>
        </a:p>
      </dsp:txBody>
      <dsp:txXfrm>
        <a:off x="204921" y="0"/>
        <a:ext cx="3094415" cy="2217846"/>
      </dsp:txXfrm>
    </dsp:sp>
    <dsp:sp modelId="{20580747-369F-488D-B249-2B721E738D25}">
      <dsp:nvSpPr>
        <dsp:cNvPr id="0" name=""/>
        <dsp:cNvSpPr/>
      </dsp:nvSpPr>
      <dsp:spPr>
        <a:xfrm>
          <a:off x="1474898" y="2495077"/>
          <a:ext cx="554461" cy="55446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ED810A-5136-450B-A923-36096178BEF7}">
      <dsp:nvSpPr>
        <dsp:cNvPr id="0" name=""/>
        <dsp:cNvSpPr/>
      </dsp:nvSpPr>
      <dsp:spPr>
        <a:xfrm>
          <a:off x="3673649" y="3326769"/>
          <a:ext cx="3493672" cy="2217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40" tIns="320040" rIns="320040" bIns="320040" numCol="1" spcCol="1270" anchor="t" anchorCtr="0">
          <a:noAutofit/>
        </a:bodyPr>
        <a:lstStyle/>
        <a:p>
          <a:pPr lvl="0" algn="ctr" defTabSz="2000250" rtl="0">
            <a:lnSpc>
              <a:spcPct val="90000"/>
            </a:lnSpc>
            <a:spcBef>
              <a:spcPct val="0"/>
            </a:spcBef>
            <a:spcAft>
              <a:spcPct val="35000"/>
            </a:spcAft>
          </a:pPr>
          <a:r>
            <a:rPr lang="en-GB" sz="4500" kern="1200" dirty="0" smtClean="0"/>
            <a:t>Confidence</a:t>
          </a:r>
          <a:endParaRPr lang="en-GB" sz="4500" kern="1200" dirty="0"/>
        </a:p>
      </dsp:txBody>
      <dsp:txXfrm>
        <a:off x="3673649" y="3326769"/>
        <a:ext cx="3493672" cy="2217846"/>
      </dsp:txXfrm>
    </dsp:sp>
    <dsp:sp modelId="{1E988B60-C32E-4EFA-B689-6D36E15092CA}">
      <dsp:nvSpPr>
        <dsp:cNvPr id="0" name=""/>
        <dsp:cNvSpPr/>
      </dsp:nvSpPr>
      <dsp:spPr>
        <a:xfrm>
          <a:off x="5143255" y="2495077"/>
          <a:ext cx="554461" cy="55446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70FF6-B1D1-4F5A-B41A-81418930D853}">
      <dsp:nvSpPr>
        <dsp:cNvPr id="0" name=""/>
        <dsp:cNvSpPr/>
      </dsp:nvSpPr>
      <dsp:spPr>
        <a:xfrm>
          <a:off x="7342005" y="0"/>
          <a:ext cx="3493672" cy="2217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40" tIns="320040" rIns="320040" bIns="320040" numCol="1" spcCol="1270" anchor="b" anchorCtr="0">
          <a:noAutofit/>
        </a:bodyPr>
        <a:lstStyle/>
        <a:p>
          <a:pPr lvl="0" algn="ctr" defTabSz="2000250" rtl="0">
            <a:lnSpc>
              <a:spcPct val="90000"/>
            </a:lnSpc>
            <a:spcBef>
              <a:spcPct val="0"/>
            </a:spcBef>
            <a:spcAft>
              <a:spcPct val="35000"/>
            </a:spcAft>
          </a:pPr>
          <a:r>
            <a:rPr lang="en-GB" sz="4500" kern="1200" dirty="0" smtClean="0"/>
            <a:t>Trust </a:t>
          </a:r>
          <a:endParaRPr lang="en-GB" sz="4500" kern="1200" dirty="0"/>
        </a:p>
      </dsp:txBody>
      <dsp:txXfrm>
        <a:off x="7342005" y="0"/>
        <a:ext cx="3493672" cy="2217846"/>
      </dsp:txXfrm>
    </dsp:sp>
    <dsp:sp modelId="{1E87CBBA-32CC-4400-A094-76717DE9F288}">
      <dsp:nvSpPr>
        <dsp:cNvPr id="0" name=""/>
        <dsp:cNvSpPr/>
      </dsp:nvSpPr>
      <dsp:spPr>
        <a:xfrm>
          <a:off x="8811611" y="2495077"/>
          <a:ext cx="554461" cy="55446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WPC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7/14/2011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lang="en-US" sz="800" b="0" smtClean="0">
                <a:effectLst/>
              </a:defRPr>
            </a:lvl1pPr>
          </a:lstStyle>
          <a:p>
            <a:r>
              <a:rPr lang="en-US" dirty="0" smtClean="0"/>
              <a:t>WPC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7/14/2011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c.europa.eu/information_society/digital-agenda/index_en.htm"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europa.eu/rapid/pressReleasesAction.do?reference=MEMO/10/200&amp;format=HTML&amp;aged=0&amp;language=EN&amp;guiLanguage=en" TargetMode="External"/><Relationship Id="rId5" Type="http://schemas.openxmlformats.org/officeDocument/2006/relationships/hyperlink" Target="http://europa.eu/rapid/pressReleasesAction.do?reference=MEMO/10/199&amp;format=HTML&amp;aged=0&amp;language=EN&amp;guiLanguage=en" TargetMode="External"/><Relationship Id="rId4" Type="http://schemas.openxmlformats.org/officeDocument/2006/relationships/hyperlink" Target="http://europa.eu/rapid/pressReleasesAction.do?reference=IP/10/581&amp;format=HTML&amp;aged=0&amp;language=EN&amp;guiLanguage=e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7/14/2011 4:22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77500" lnSpcReduction="20000"/>
          </a:bodyPr>
          <a:lstStyle/>
          <a:p>
            <a:r>
              <a:rPr lang="sv-SE" sz="1800" dirty="0" smtClean="0">
                <a:latin typeface="+mj-lt"/>
              </a:rPr>
              <a:t>Legend:</a:t>
            </a:r>
          </a:p>
          <a:p>
            <a:r>
              <a:rPr lang="sv-SE" sz="1800" b="1" dirty="0" err="1" smtClean="0"/>
              <a:t>Actors</a:t>
            </a:r>
            <a:r>
              <a:rPr lang="sv-SE" sz="1800" b="1" dirty="0" smtClean="0"/>
              <a:t> (i.e.:</a:t>
            </a:r>
            <a:r>
              <a:rPr lang="sv-SE" sz="1800" b="1" baseline="0" dirty="0" smtClean="0"/>
              <a:t> </a:t>
            </a:r>
            <a:r>
              <a:rPr lang="sv-SE" sz="1800" b="1" dirty="0" err="1" smtClean="0"/>
              <a:t>stakeholder</a:t>
            </a:r>
            <a:r>
              <a:rPr lang="sv-SE" sz="1800" b="1" dirty="0" smtClean="0"/>
              <a:t>, scenarios – </a:t>
            </a:r>
            <a:r>
              <a:rPr lang="sv-SE" sz="1800" b="1" dirty="0" err="1" smtClean="0"/>
              <a:t>actors</a:t>
            </a:r>
            <a:r>
              <a:rPr lang="sv-SE" sz="1800" b="1" dirty="0" smtClean="0"/>
              <a:t>, </a:t>
            </a:r>
            <a:r>
              <a:rPr lang="sv-SE" sz="1800" b="1" dirty="0" err="1" smtClean="0"/>
              <a:t>Use</a:t>
            </a:r>
            <a:r>
              <a:rPr lang="sv-SE" sz="1800" b="1" dirty="0" smtClean="0"/>
              <a:t> Cases):</a:t>
            </a:r>
          </a:p>
          <a:p>
            <a:pPr lvl="1"/>
            <a:r>
              <a:rPr lang="sv-SE" sz="1600" dirty="0" err="1" smtClean="0"/>
              <a:t>Categories</a:t>
            </a:r>
            <a:r>
              <a:rPr lang="sv-SE" sz="1600" dirty="0" smtClean="0"/>
              <a:t> </a:t>
            </a:r>
            <a:r>
              <a:rPr lang="sv-SE" sz="1600" dirty="0" err="1" smtClean="0"/>
              <a:t>of</a:t>
            </a:r>
            <a:r>
              <a:rPr lang="sv-SE" sz="1600" dirty="0" smtClean="0"/>
              <a:t> </a:t>
            </a:r>
            <a:r>
              <a:rPr lang="sv-SE" sz="1600" dirty="0" err="1" smtClean="0"/>
              <a:t>actors</a:t>
            </a:r>
            <a:r>
              <a:rPr lang="sv-SE" sz="1600" dirty="0" smtClean="0"/>
              <a:t>, </a:t>
            </a:r>
            <a:r>
              <a:rPr lang="sv-SE" sz="1600" dirty="0" err="1" smtClean="0"/>
              <a:t>e.g</a:t>
            </a:r>
            <a:r>
              <a:rPr lang="sv-SE" sz="1600" dirty="0" smtClean="0"/>
              <a:t>. </a:t>
            </a:r>
            <a:r>
              <a:rPr lang="sv-SE" sz="1600" dirty="0" err="1" smtClean="0"/>
              <a:t>consumers</a:t>
            </a:r>
            <a:r>
              <a:rPr lang="sv-SE" sz="1600" dirty="0" smtClean="0"/>
              <a:t> &amp; </a:t>
            </a:r>
            <a:r>
              <a:rPr lang="sv-SE" sz="1600" dirty="0" err="1" smtClean="0"/>
              <a:t>producers</a:t>
            </a:r>
            <a:endParaRPr lang="sv-SE" sz="1600" dirty="0" smtClean="0"/>
          </a:p>
          <a:p>
            <a:r>
              <a:rPr lang="sv-SE" sz="1800" b="1" dirty="0" smtClean="0"/>
              <a:t>Areas:</a:t>
            </a:r>
          </a:p>
          <a:p>
            <a:pPr lvl="1"/>
            <a:r>
              <a:rPr lang="sv-SE" sz="1600" dirty="0" smtClean="0"/>
              <a:t>The areas (</a:t>
            </a:r>
            <a:r>
              <a:rPr lang="sv-SE" sz="1600" dirty="0" err="1" smtClean="0"/>
              <a:t>domains</a:t>
            </a:r>
            <a:r>
              <a:rPr lang="sv-SE" sz="1600" dirty="0" smtClean="0"/>
              <a:t>) </a:t>
            </a:r>
            <a:r>
              <a:rPr lang="sv-SE" sz="1600" dirty="0" err="1" smtClean="0"/>
              <a:t>of</a:t>
            </a:r>
            <a:r>
              <a:rPr lang="sv-SE" sz="1600" dirty="0" smtClean="0"/>
              <a:t> Cloud </a:t>
            </a:r>
            <a:r>
              <a:rPr lang="sv-SE" sz="1600" dirty="0" err="1" smtClean="0"/>
              <a:t>Computing</a:t>
            </a:r>
            <a:r>
              <a:rPr lang="sv-SE" sz="1600" dirty="0" smtClean="0"/>
              <a:t> </a:t>
            </a:r>
            <a:r>
              <a:rPr lang="sv-SE" sz="1600" dirty="0" err="1" smtClean="0"/>
              <a:t>subject</a:t>
            </a:r>
            <a:r>
              <a:rPr lang="sv-SE" sz="1600" dirty="0" smtClean="0"/>
              <a:t> </a:t>
            </a:r>
            <a:r>
              <a:rPr lang="sv-SE" sz="1600" dirty="0" err="1" smtClean="0"/>
              <a:t>to</a:t>
            </a:r>
            <a:r>
              <a:rPr lang="sv-SE" sz="1600" dirty="0" smtClean="0"/>
              <a:t> </a:t>
            </a:r>
            <a:r>
              <a:rPr lang="sv-SE" sz="1600" dirty="0" err="1" smtClean="0"/>
              <a:t>standardization</a:t>
            </a:r>
            <a:r>
              <a:rPr lang="sv-SE" sz="1600" dirty="0" smtClean="0"/>
              <a:t>, </a:t>
            </a:r>
            <a:r>
              <a:rPr lang="sv-SE" sz="1600" dirty="0" err="1" smtClean="0"/>
              <a:t>e.g</a:t>
            </a:r>
            <a:r>
              <a:rPr lang="sv-SE" sz="1600" dirty="0" smtClean="0"/>
              <a:t>. ”</a:t>
            </a:r>
            <a:r>
              <a:rPr lang="sv-SE" sz="1600" dirty="0" err="1" smtClean="0"/>
              <a:t>security</a:t>
            </a:r>
            <a:r>
              <a:rPr lang="sv-SE" sz="1600" dirty="0" smtClean="0"/>
              <a:t>”</a:t>
            </a:r>
          </a:p>
          <a:p>
            <a:r>
              <a:rPr lang="sv-SE" sz="1800" b="1" dirty="0" err="1" smtClean="0"/>
              <a:t>Goals</a:t>
            </a:r>
            <a:r>
              <a:rPr lang="sv-SE" sz="1800" b="1" dirty="0" smtClean="0"/>
              <a:t>:</a:t>
            </a:r>
          </a:p>
          <a:p>
            <a:pPr lvl="1"/>
            <a:r>
              <a:rPr lang="sv-SE" sz="1600" dirty="0" smtClean="0"/>
              <a:t>The overall </a:t>
            </a:r>
            <a:r>
              <a:rPr lang="sv-SE" sz="1600" dirty="0" err="1" smtClean="0"/>
              <a:t>objectives</a:t>
            </a:r>
            <a:r>
              <a:rPr lang="sv-SE" sz="1600" dirty="0" smtClean="0"/>
              <a:t> and </a:t>
            </a:r>
            <a:r>
              <a:rPr lang="sv-SE" sz="1600" dirty="0" err="1" smtClean="0"/>
              <a:t>individual</a:t>
            </a:r>
            <a:r>
              <a:rPr lang="sv-SE" sz="1600" dirty="0" smtClean="0"/>
              <a:t> </a:t>
            </a:r>
            <a:r>
              <a:rPr lang="sv-SE" sz="1600" dirty="0" err="1" smtClean="0"/>
              <a:t>goals</a:t>
            </a:r>
            <a:r>
              <a:rPr lang="sv-SE" sz="1600" dirty="0" smtClean="0"/>
              <a:t> for the SGCC </a:t>
            </a:r>
            <a:r>
              <a:rPr lang="sv-SE" sz="1600" dirty="0" err="1" smtClean="0"/>
              <a:t>work</a:t>
            </a:r>
            <a:r>
              <a:rPr lang="sv-SE" sz="1600" dirty="0" smtClean="0"/>
              <a:t> must be </a:t>
            </a:r>
            <a:r>
              <a:rPr lang="sv-SE" sz="1600" dirty="0" err="1" smtClean="0"/>
              <a:t>made</a:t>
            </a:r>
            <a:r>
              <a:rPr lang="sv-SE" sz="1600" dirty="0" smtClean="0"/>
              <a:t> </a:t>
            </a:r>
            <a:r>
              <a:rPr lang="sv-SE" sz="1600" dirty="0" err="1" smtClean="0"/>
              <a:t>clear</a:t>
            </a:r>
            <a:r>
              <a:rPr lang="sv-SE" sz="1600" dirty="0" smtClean="0"/>
              <a:t> and the </a:t>
            </a:r>
            <a:r>
              <a:rPr lang="sv-SE" sz="1600" dirty="0" err="1" smtClean="0"/>
              <a:t>ongoing</a:t>
            </a:r>
            <a:r>
              <a:rPr lang="sv-SE" sz="1600" dirty="0" smtClean="0"/>
              <a:t> </a:t>
            </a:r>
            <a:r>
              <a:rPr lang="sv-SE" sz="1600" dirty="0" err="1" smtClean="0"/>
              <a:t>work</a:t>
            </a:r>
            <a:r>
              <a:rPr lang="sv-SE" sz="1600" dirty="0" smtClean="0"/>
              <a:t> must be </a:t>
            </a:r>
            <a:r>
              <a:rPr lang="sv-SE" sz="1600" dirty="0" err="1" smtClean="0"/>
              <a:t>verified</a:t>
            </a:r>
            <a:r>
              <a:rPr lang="sv-SE" sz="1600" dirty="0" smtClean="0"/>
              <a:t> </a:t>
            </a:r>
            <a:r>
              <a:rPr lang="sv-SE" sz="1600" dirty="0" err="1" smtClean="0"/>
              <a:t>against</a:t>
            </a:r>
            <a:r>
              <a:rPr lang="sv-SE" sz="1600" dirty="0" smtClean="0"/>
              <a:t> the set (and </a:t>
            </a:r>
            <a:r>
              <a:rPr lang="sv-SE" sz="1600" dirty="0" err="1" smtClean="0"/>
              <a:t>revised</a:t>
            </a:r>
            <a:r>
              <a:rPr lang="sv-SE" sz="1600" dirty="0" smtClean="0"/>
              <a:t>) </a:t>
            </a:r>
            <a:r>
              <a:rPr lang="sv-SE" sz="1600" dirty="0" err="1" smtClean="0"/>
              <a:t>goals</a:t>
            </a:r>
            <a:r>
              <a:rPr lang="sv-SE" sz="1600" dirty="0" smtClean="0"/>
              <a:t> on an </a:t>
            </a:r>
            <a:r>
              <a:rPr lang="sv-SE" sz="1600" dirty="0" err="1" smtClean="0"/>
              <a:t>ongoing</a:t>
            </a:r>
            <a:r>
              <a:rPr lang="sv-SE" sz="1600" dirty="0" smtClean="0"/>
              <a:t> basis</a:t>
            </a:r>
          </a:p>
          <a:p>
            <a:r>
              <a:rPr lang="sv-SE" sz="1600" b="1" dirty="0" err="1" smtClean="0"/>
              <a:t>Capabilities</a:t>
            </a:r>
            <a:r>
              <a:rPr lang="sv-SE" sz="1600" b="1" dirty="0" smtClean="0"/>
              <a:t> &amp; </a:t>
            </a:r>
            <a:r>
              <a:rPr lang="sv-SE" sz="1600" b="1" dirty="0" err="1" smtClean="0"/>
              <a:t>requirements</a:t>
            </a:r>
            <a:r>
              <a:rPr lang="sv-SE" sz="1600" b="1" dirty="0" smtClean="0"/>
              <a:t>:</a:t>
            </a:r>
          </a:p>
          <a:p>
            <a:pPr lvl="1"/>
            <a:r>
              <a:rPr lang="sv-SE" sz="1500" dirty="0" smtClean="0"/>
              <a:t>Scenarios and </a:t>
            </a:r>
            <a:r>
              <a:rPr lang="sv-SE" sz="1500" dirty="0" err="1" smtClean="0"/>
              <a:t>Use</a:t>
            </a:r>
            <a:r>
              <a:rPr lang="sv-SE" sz="1500" dirty="0" smtClean="0"/>
              <a:t> Cases </a:t>
            </a:r>
            <a:r>
              <a:rPr lang="sv-SE" sz="1500" dirty="0" err="1" smtClean="0"/>
              <a:t>are</a:t>
            </a:r>
            <a:r>
              <a:rPr lang="sv-SE" sz="1500" dirty="0" smtClean="0"/>
              <a:t> </a:t>
            </a:r>
            <a:r>
              <a:rPr lang="sv-SE" sz="1500" dirty="0" err="1" smtClean="0"/>
              <a:t>used</a:t>
            </a:r>
            <a:r>
              <a:rPr lang="sv-SE" sz="1500" dirty="0" smtClean="0"/>
              <a:t> </a:t>
            </a:r>
            <a:r>
              <a:rPr lang="sv-SE" sz="1500" dirty="0" err="1" smtClean="0"/>
              <a:t>to</a:t>
            </a:r>
            <a:r>
              <a:rPr lang="sv-SE" sz="1500" dirty="0" smtClean="0"/>
              <a:t> </a:t>
            </a:r>
            <a:r>
              <a:rPr lang="sv-SE" sz="1500" dirty="0" err="1" smtClean="0"/>
              <a:t>map</a:t>
            </a:r>
            <a:r>
              <a:rPr lang="sv-SE" sz="1500" dirty="0" smtClean="0"/>
              <a:t> </a:t>
            </a:r>
            <a:r>
              <a:rPr lang="sv-SE" sz="1500" dirty="0" err="1" smtClean="0"/>
              <a:t>existing</a:t>
            </a:r>
            <a:r>
              <a:rPr lang="sv-SE" sz="1500" dirty="0" smtClean="0"/>
              <a:t> interfaces and </a:t>
            </a:r>
            <a:r>
              <a:rPr lang="sv-SE" sz="1500" dirty="0" err="1" smtClean="0"/>
              <a:t>to</a:t>
            </a:r>
            <a:r>
              <a:rPr lang="sv-SE" sz="1500" dirty="0" smtClean="0"/>
              <a:t> </a:t>
            </a:r>
            <a:r>
              <a:rPr lang="sv-SE" sz="1500" dirty="0" err="1" smtClean="0"/>
              <a:t>identify</a:t>
            </a:r>
            <a:r>
              <a:rPr lang="sv-SE" sz="1500" dirty="0" smtClean="0"/>
              <a:t> gaps. In the process ”</a:t>
            </a:r>
            <a:r>
              <a:rPr lang="sv-SE" sz="1500" dirty="0" err="1" smtClean="0"/>
              <a:t>candidate</a:t>
            </a:r>
            <a:r>
              <a:rPr lang="sv-SE" sz="1500" dirty="0" smtClean="0"/>
              <a:t> interfaces” </a:t>
            </a:r>
            <a:r>
              <a:rPr lang="sv-SE" sz="1500" dirty="0" err="1" smtClean="0"/>
              <a:t>will</a:t>
            </a:r>
            <a:r>
              <a:rPr lang="sv-SE" sz="1500" dirty="0" smtClean="0"/>
              <a:t> be </a:t>
            </a:r>
            <a:r>
              <a:rPr lang="sv-SE" sz="1500" dirty="0" err="1" smtClean="0"/>
              <a:t>successively</a:t>
            </a:r>
            <a:r>
              <a:rPr lang="sv-SE" sz="1500" dirty="0" smtClean="0"/>
              <a:t> </a:t>
            </a:r>
            <a:r>
              <a:rPr lang="sv-SE" sz="1500" dirty="0" err="1" smtClean="0"/>
              <a:t>listed</a:t>
            </a:r>
            <a:r>
              <a:rPr lang="sv-SE" sz="1500" dirty="0" smtClean="0"/>
              <a:t> and </a:t>
            </a:r>
            <a:r>
              <a:rPr lang="sv-SE" sz="1500" dirty="0" err="1" smtClean="0"/>
              <a:t>verified</a:t>
            </a:r>
            <a:r>
              <a:rPr lang="sv-SE" sz="1500" dirty="0" smtClean="0"/>
              <a:t> </a:t>
            </a:r>
            <a:r>
              <a:rPr lang="sv-SE" sz="1500" dirty="0" err="1" smtClean="0"/>
              <a:t>against</a:t>
            </a:r>
            <a:r>
              <a:rPr lang="sv-SE" sz="1500" dirty="0" smtClean="0"/>
              <a:t> interface </a:t>
            </a:r>
            <a:r>
              <a:rPr lang="sv-SE" sz="1500" dirty="0" err="1" smtClean="0"/>
              <a:t>requirements</a:t>
            </a:r>
            <a:r>
              <a:rPr lang="sv-SE" sz="1500" dirty="0" smtClean="0"/>
              <a:t>.</a:t>
            </a:r>
          </a:p>
          <a:p>
            <a:r>
              <a:rPr lang="sv-SE" sz="1800" b="1" dirty="0" smtClean="0"/>
              <a:t>Scenarios</a:t>
            </a:r>
            <a:r>
              <a:rPr lang="sv-SE" sz="1800" dirty="0" smtClean="0"/>
              <a:t> (</a:t>
            </a:r>
            <a:r>
              <a:rPr lang="sv-SE" sz="1800" dirty="0" err="1" smtClean="0"/>
              <a:t>high</a:t>
            </a:r>
            <a:r>
              <a:rPr lang="sv-SE" sz="1800" dirty="0" smtClean="0"/>
              <a:t> </a:t>
            </a:r>
            <a:r>
              <a:rPr lang="sv-SE" sz="1800" dirty="0" err="1" smtClean="0"/>
              <a:t>level</a:t>
            </a:r>
            <a:r>
              <a:rPr lang="sv-SE" sz="1800" dirty="0" smtClean="0"/>
              <a:t> </a:t>
            </a:r>
            <a:r>
              <a:rPr lang="sv-SE" sz="1800" dirty="0" err="1" smtClean="0"/>
              <a:t>Use</a:t>
            </a:r>
            <a:r>
              <a:rPr lang="sv-SE" sz="1800" dirty="0" smtClean="0"/>
              <a:t> Cases) and </a:t>
            </a:r>
            <a:r>
              <a:rPr lang="sv-SE" sz="1800" b="1" dirty="0" err="1" smtClean="0"/>
              <a:t>Use</a:t>
            </a:r>
            <a:r>
              <a:rPr lang="sv-SE" sz="1800" b="1" dirty="0" smtClean="0"/>
              <a:t> Cases</a:t>
            </a:r>
            <a:r>
              <a:rPr lang="sv-SE" sz="1800" dirty="0" smtClean="0"/>
              <a:t> (</a:t>
            </a:r>
            <a:r>
              <a:rPr lang="sv-SE" sz="1800" dirty="0" err="1" smtClean="0"/>
              <a:t>low</a:t>
            </a:r>
            <a:r>
              <a:rPr lang="sv-SE" sz="1800" dirty="0" smtClean="0"/>
              <a:t> </a:t>
            </a:r>
            <a:r>
              <a:rPr lang="sv-SE" sz="1800" dirty="0" err="1" smtClean="0"/>
              <a:t>level</a:t>
            </a:r>
            <a:r>
              <a:rPr lang="sv-SE" sz="1800" dirty="0" smtClean="0"/>
              <a:t>; </a:t>
            </a:r>
            <a:r>
              <a:rPr lang="sv-SE" sz="1800" dirty="0" err="1" smtClean="0"/>
              <a:t>detailed</a:t>
            </a:r>
            <a:r>
              <a:rPr lang="sv-SE" sz="1800" dirty="0" smtClean="0"/>
              <a:t>) </a:t>
            </a:r>
            <a:r>
              <a:rPr lang="sv-SE" sz="1800" dirty="0" err="1" smtClean="0"/>
              <a:t>are</a:t>
            </a:r>
            <a:r>
              <a:rPr lang="sv-SE" sz="1800" dirty="0" smtClean="0"/>
              <a:t> </a:t>
            </a:r>
            <a:r>
              <a:rPr lang="sv-SE" sz="1800" dirty="0" err="1" smtClean="0"/>
              <a:t>used</a:t>
            </a:r>
            <a:r>
              <a:rPr lang="sv-SE" sz="1800" dirty="0" smtClean="0"/>
              <a:t> </a:t>
            </a:r>
            <a:r>
              <a:rPr lang="sv-SE" sz="1800" dirty="0" err="1" smtClean="0"/>
              <a:t>to</a:t>
            </a:r>
            <a:r>
              <a:rPr lang="sv-SE" sz="1800" dirty="0" smtClean="0"/>
              <a:t> </a:t>
            </a:r>
            <a:r>
              <a:rPr lang="sv-SE" sz="1800" dirty="0" err="1" smtClean="0"/>
              <a:t>capture</a:t>
            </a:r>
            <a:r>
              <a:rPr lang="sv-SE" sz="1800" dirty="0" smtClean="0"/>
              <a:t> and </a:t>
            </a:r>
            <a:r>
              <a:rPr lang="sv-SE" sz="1800" dirty="0" err="1" smtClean="0"/>
              <a:t>verify</a:t>
            </a:r>
            <a:r>
              <a:rPr lang="sv-SE" sz="1800" dirty="0" smtClean="0"/>
              <a:t> Cloud </a:t>
            </a:r>
            <a:r>
              <a:rPr lang="sv-SE" sz="1800" dirty="0" err="1" smtClean="0"/>
              <a:t>Computing</a:t>
            </a:r>
            <a:r>
              <a:rPr lang="sv-SE" sz="1800" dirty="0" smtClean="0"/>
              <a:t> </a:t>
            </a:r>
            <a:r>
              <a:rPr lang="sv-SE" sz="1800" dirty="0" err="1" smtClean="0"/>
              <a:t>capabilities</a:t>
            </a:r>
            <a:r>
              <a:rPr lang="sv-SE" sz="1800" dirty="0" smtClean="0"/>
              <a:t> and </a:t>
            </a:r>
            <a:r>
              <a:rPr lang="sv-SE" sz="1800" dirty="0" err="1" smtClean="0"/>
              <a:t>requirements</a:t>
            </a:r>
            <a:r>
              <a:rPr lang="sv-SE" sz="1800" dirty="0" smtClean="0"/>
              <a:t> </a:t>
            </a:r>
          </a:p>
          <a:p>
            <a:pPr lvl="1"/>
            <a:r>
              <a:rPr lang="sv-SE" sz="1600" dirty="0" smtClean="0"/>
              <a:t>For a </a:t>
            </a:r>
            <a:r>
              <a:rPr lang="sv-SE" sz="1600" dirty="0" err="1" smtClean="0"/>
              <a:t>single</a:t>
            </a:r>
            <a:r>
              <a:rPr lang="sv-SE" sz="1600" dirty="0" smtClean="0"/>
              <a:t> scenario, </a:t>
            </a:r>
            <a:r>
              <a:rPr lang="sv-SE" sz="1600" dirty="0" err="1" smtClean="0"/>
              <a:t>many</a:t>
            </a:r>
            <a:r>
              <a:rPr lang="sv-SE" sz="1600" dirty="0" smtClean="0"/>
              <a:t> </a:t>
            </a:r>
            <a:r>
              <a:rPr lang="sv-SE" sz="1600" dirty="0" err="1" smtClean="0"/>
              <a:t>UC’s</a:t>
            </a:r>
            <a:r>
              <a:rPr lang="sv-SE" sz="1600" dirty="0" smtClean="0"/>
              <a:t> </a:t>
            </a:r>
            <a:r>
              <a:rPr lang="sv-SE" sz="1600" dirty="0" err="1" smtClean="0"/>
              <a:t>might</a:t>
            </a:r>
            <a:r>
              <a:rPr lang="sv-SE" sz="1600" dirty="0" smtClean="0"/>
              <a:t> </a:t>
            </a:r>
            <a:r>
              <a:rPr lang="sv-SE" sz="1600" dirty="0" err="1" smtClean="0"/>
              <a:t>exist</a:t>
            </a:r>
            <a:endParaRPr lang="sv-SE" sz="1600" dirty="0" smtClean="0"/>
          </a:p>
          <a:p>
            <a:r>
              <a:rPr lang="sv-SE" sz="1800" b="1" dirty="0" smtClean="0"/>
              <a:t>Process</a:t>
            </a:r>
            <a:r>
              <a:rPr lang="sv-SE" sz="1800" dirty="0" smtClean="0"/>
              <a:t>:  in order </a:t>
            </a:r>
            <a:r>
              <a:rPr lang="sv-SE" sz="1800" dirty="0" err="1" smtClean="0"/>
              <a:t>to</a:t>
            </a:r>
            <a:r>
              <a:rPr lang="sv-SE" sz="1800" dirty="0" smtClean="0"/>
              <a:t> </a:t>
            </a:r>
            <a:r>
              <a:rPr lang="sv-SE" sz="1800" dirty="0" err="1" smtClean="0"/>
              <a:t>move</a:t>
            </a:r>
            <a:r>
              <a:rPr lang="sv-SE" sz="1800" dirty="0" smtClean="0"/>
              <a:t> the </a:t>
            </a:r>
            <a:r>
              <a:rPr lang="sv-SE" sz="1800" dirty="0" err="1" smtClean="0"/>
              <a:t>work</a:t>
            </a:r>
            <a:r>
              <a:rPr lang="sv-SE" sz="1800" dirty="0" smtClean="0"/>
              <a:t> forward, </a:t>
            </a:r>
            <a:r>
              <a:rPr lang="sv-SE" sz="1800" dirty="0" err="1" smtClean="0"/>
              <a:t>we</a:t>
            </a:r>
            <a:r>
              <a:rPr lang="sv-SE" sz="1800" dirty="0" smtClean="0"/>
              <a:t> </a:t>
            </a:r>
            <a:r>
              <a:rPr lang="sv-SE" sz="1800" dirty="0" err="1" smtClean="0"/>
              <a:t>need</a:t>
            </a:r>
            <a:r>
              <a:rPr lang="sv-SE" sz="1800" dirty="0" smtClean="0"/>
              <a:t> </a:t>
            </a:r>
            <a:r>
              <a:rPr lang="sv-SE" sz="1800" dirty="0" err="1" smtClean="0"/>
              <a:t>to</a:t>
            </a:r>
            <a:r>
              <a:rPr lang="sv-SE" sz="1800" dirty="0" smtClean="0"/>
              <a:t> </a:t>
            </a:r>
            <a:r>
              <a:rPr lang="sv-SE" sz="1800" dirty="0" err="1" smtClean="0"/>
              <a:t>apply</a:t>
            </a:r>
            <a:r>
              <a:rPr lang="sv-SE" sz="1800" dirty="0" smtClean="0"/>
              <a:t> /</a:t>
            </a:r>
            <a:r>
              <a:rPr lang="sv-SE" sz="1800" dirty="0" err="1" smtClean="0"/>
              <a:t>establish</a:t>
            </a:r>
            <a:r>
              <a:rPr lang="sv-SE" sz="1800" dirty="0" smtClean="0"/>
              <a:t> a process </a:t>
            </a:r>
            <a:r>
              <a:rPr lang="sv-SE" sz="1800" dirty="0" err="1" smtClean="0"/>
              <a:t>that</a:t>
            </a:r>
            <a:r>
              <a:rPr lang="sv-SE" sz="1800" dirty="0" smtClean="0"/>
              <a:t> </a:t>
            </a:r>
            <a:r>
              <a:rPr lang="sv-SE" sz="1800" dirty="0" err="1" smtClean="0"/>
              <a:t>will</a:t>
            </a:r>
            <a:r>
              <a:rPr lang="sv-SE" sz="1800" dirty="0" smtClean="0"/>
              <a:t> support the </a:t>
            </a:r>
            <a:r>
              <a:rPr lang="sv-SE" sz="1800" dirty="0" err="1" smtClean="0"/>
              <a:t>actual</a:t>
            </a:r>
            <a:r>
              <a:rPr lang="sv-SE" sz="1800" dirty="0" smtClean="0"/>
              <a:t> </a:t>
            </a:r>
            <a:r>
              <a:rPr lang="sv-SE" sz="1800" dirty="0" err="1" smtClean="0"/>
              <a:t>work</a:t>
            </a:r>
            <a:endParaRPr lang="sv-SE" sz="1800" dirty="0" smtClean="0"/>
          </a:p>
          <a:p>
            <a:pPr lvl="1"/>
            <a:r>
              <a:rPr lang="sv-SE" sz="1400" dirty="0" smtClean="0"/>
              <a:t>An </a:t>
            </a:r>
            <a:r>
              <a:rPr lang="sv-SE" sz="1400" dirty="0" err="1" smtClean="0"/>
              <a:t>agile</a:t>
            </a:r>
            <a:r>
              <a:rPr lang="sv-SE" sz="1400" dirty="0" smtClean="0"/>
              <a:t> and flexible </a:t>
            </a:r>
            <a:r>
              <a:rPr lang="sv-SE" sz="1400" dirty="0" err="1" smtClean="0"/>
              <a:t>model</a:t>
            </a:r>
            <a:r>
              <a:rPr lang="sv-SE" sz="1400" dirty="0" smtClean="0"/>
              <a:t> is </a:t>
            </a:r>
            <a:r>
              <a:rPr lang="sv-SE" sz="1400" dirty="0" err="1" smtClean="0"/>
              <a:t>suggested</a:t>
            </a:r>
            <a:r>
              <a:rPr lang="sv-SE" sz="1400" dirty="0" smtClean="0"/>
              <a:t>, </a:t>
            </a:r>
            <a:r>
              <a:rPr lang="sv-SE" sz="1400" dirty="0" err="1" smtClean="0"/>
              <a:t>allowing</a:t>
            </a:r>
            <a:r>
              <a:rPr lang="sv-SE" sz="1400" dirty="0" smtClean="0"/>
              <a:t> for </a:t>
            </a:r>
            <a:r>
              <a:rPr lang="sv-SE" sz="1400" dirty="0" err="1" smtClean="0"/>
              <a:t>ongoing</a:t>
            </a:r>
            <a:r>
              <a:rPr lang="sv-SE" sz="1400" dirty="0" smtClean="0"/>
              <a:t> </a:t>
            </a:r>
            <a:r>
              <a:rPr lang="sv-SE" sz="1400" dirty="0" err="1" smtClean="0"/>
              <a:t>verification</a:t>
            </a:r>
            <a:r>
              <a:rPr lang="sv-SE" sz="1400" dirty="0" smtClean="0"/>
              <a:t> </a:t>
            </a:r>
            <a:r>
              <a:rPr lang="sv-SE" sz="1400" dirty="0" err="1" smtClean="0"/>
              <a:t>of</a:t>
            </a:r>
            <a:r>
              <a:rPr lang="sv-SE" sz="1400" dirty="0" smtClean="0"/>
              <a:t> the </a:t>
            </a:r>
            <a:r>
              <a:rPr lang="sv-SE" sz="1400" dirty="0" err="1" smtClean="0"/>
              <a:t>resulted</a:t>
            </a:r>
            <a:r>
              <a:rPr lang="sv-SE" sz="1400" dirty="0" smtClean="0"/>
              <a:t> </a:t>
            </a:r>
            <a:r>
              <a:rPr lang="sv-SE" sz="1400" dirty="0" err="1" smtClean="0"/>
              <a:t>work</a:t>
            </a:r>
            <a:r>
              <a:rPr lang="sv-SE" sz="1400" dirty="0" smtClean="0"/>
              <a:t>. </a:t>
            </a:r>
            <a:r>
              <a:rPr lang="sv-SE" sz="1400" dirty="0" err="1" smtClean="0"/>
              <a:t>Stakeholders</a:t>
            </a:r>
            <a:r>
              <a:rPr lang="sv-SE" sz="1400" dirty="0" smtClean="0"/>
              <a:t> </a:t>
            </a:r>
            <a:r>
              <a:rPr lang="sv-SE" sz="1400" dirty="0" err="1" smtClean="0"/>
              <a:t>should</a:t>
            </a:r>
            <a:r>
              <a:rPr lang="sv-SE" sz="1400" dirty="0" smtClean="0"/>
              <a:t> be </a:t>
            </a:r>
            <a:r>
              <a:rPr lang="sv-SE" sz="1400" dirty="0" err="1" smtClean="0"/>
              <a:t>kept</a:t>
            </a:r>
            <a:r>
              <a:rPr lang="sv-SE" sz="1400" dirty="0" smtClean="0"/>
              <a:t> in the loop </a:t>
            </a:r>
            <a:r>
              <a:rPr lang="sv-SE" sz="1400" dirty="0" err="1" smtClean="0"/>
              <a:t>to</a:t>
            </a:r>
            <a:r>
              <a:rPr lang="sv-SE" sz="1400" dirty="0" smtClean="0"/>
              <a:t> </a:t>
            </a:r>
            <a:r>
              <a:rPr lang="sv-SE" sz="1400" dirty="0" err="1" smtClean="0"/>
              <a:t>secure</a:t>
            </a:r>
            <a:r>
              <a:rPr lang="sv-SE" sz="1400" dirty="0" smtClean="0"/>
              <a:t> and </a:t>
            </a:r>
            <a:r>
              <a:rPr lang="sv-SE" sz="1400" dirty="0" err="1" smtClean="0"/>
              <a:t>govern</a:t>
            </a:r>
            <a:r>
              <a:rPr lang="sv-SE" sz="1400" dirty="0" smtClean="0"/>
              <a:t> </a:t>
            </a:r>
            <a:r>
              <a:rPr lang="sv-SE" sz="1400" dirty="0" err="1" smtClean="0"/>
              <a:t>that</a:t>
            </a:r>
            <a:r>
              <a:rPr lang="sv-SE" sz="1400" dirty="0" smtClean="0"/>
              <a:t> the ”right” focus is </a:t>
            </a:r>
            <a:r>
              <a:rPr lang="sv-SE" sz="1400" dirty="0" err="1" smtClean="0"/>
              <a:t>maintained</a:t>
            </a:r>
            <a:r>
              <a:rPr lang="sv-SE" sz="1400" dirty="0" smtClean="0"/>
              <a:t>. An </a:t>
            </a:r>
            <a:r>
              <a:rPr lang="sv-SE" sz="1400" dirty="0" err="1" smtClean="0"/>
              <a:t>outline</a:t>
            </a:r>
            <a:r>
              <a:rPr lang="sv-SE" sz="1400" dirty="0" smtClean="0"/>
              <a:t> </a:t>
            </a:r>
            <a:r>
              <a:rPr lang="sv-SE" sz="1400" dirty="0" err="1" smtClean="0"/>
              <a:t>of</a:t>
            </a:r>
            <a:r>
              <a:rPr lang="sv-SE" sz="1400" dirty="0" smtClean="0"/>
              <a:t> a </a:t>
            </a:r>
            <a:r>
              <a:rPr lang="sv-SE" sz="1400" dirty="0" err="1" smtClean="0"/>
              <a:t>work</a:t>
            </a:r>
            <a:r>
              <a:rPr lang="sv-SE" sz="1400" dirty="0" smtClean="0"/>
              <a:t> </a:t>
            </a:r>
            <a:r>
              <a:rPr lang="sv-SE" sz="1400" dirty="0" err="1" smtClean="0"/>
              <a:t>model</a:t>
            </a:r>
            <a:r>
              <a:rPr lang="sv-SE" sz="1400" dirty="0" smtClean="0"/>
              <a:t> has </a:t>
            </a:r>
            <a:r>
              <a:rPr lang="sv-SE" sz="1400" dirty="0" err="1" smtClean="0"/>
              <a:t>been</a:t>
            </a:r>
            <a:r>
              <a:rPr lang="sv-SE" sz="1400" dirty="0" smtClean="0"/>
              <a:t> </a:t>
            </a:r>
            <a:r>
              <a:rPr lang="sv-SE" sz="1400" dirty="0" err="1" smtClean="0"/>
              <a:t>outlined</a:t>
            </a:r>
            <a:r>
              <a:rPr lang="sv-SE" sz="1400" dirty="0" smtClean="0"/>
              <a:t> by the Swedish NB (ref N180).</a:t>
            </a:r>
          </a:p>
          <a:p>
            <a:endParaRPr lang="sv-SE" dirty="0"/>
          </a:p>
        </p:txBody>
      </p:sp>
      <p:sp>
        <p:nvSpPr>
          <p:cNvPr id="4" name="Platshållare för bildnumm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407758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&lt;</a:t>
            </a:r>
            <a:r>
              <a:rPr lang="sv-SE" b="1" dirty="0" err="1" smtClean="0"/>
              <a:t>With</a:t>
            </a:r>
            <a:r>
              <a:rPr lang="sv-SE" b="1" baseline="0" dirty="0" smtClean="0"/>
              <a:t> </a:t>
            </a:r>
            <a:r>
              <a:rPr lang="en-US" sz="900" b="1" kern="1200" dirty="0" err="1" smtClean="0">
                <a:solidFill>
                  <a:schemeClr val="tx1"/>
                </a:solidFill>
                <a:effectLst/>
                <a:latin typeface="Segoe UI" pitchFamily="34" charset="0"/>
                <a:ea typeface="+mn-ea"/>
                <a:cs typeface="+mn-cs"/>
              </a:rPr>
              <a:t>apologizies</a:t>
            </a:r>
            <a:r>
              <a:rPr lang="en-US" sz="900" b="1" kern="1200" dirty="0" smtClean="0">
                <a:solidFill>
                  <a:schemeClr val="tx1"/>
                </a:solidFill>
                <a:effectLst/>
                <a:latin typeface="Segoe UI" pitchFamily="34" charset="0"/>
                <a:ea typeface="+mn-ea"/>
                <a:cs typeface="+mn-cs"/>
              </a:rPr>
              <a:t> </a:t>
            </a:r>
            <a:r>
              <a:rPr lang="sv-SE" b="1" baseline="0" dirty="0" smtClean="0"/>
              <a:t>for the </a:t>
            </a:r>
            <a:r>
              <a:rPr lang="sv-SE" b="1" baseline="0" dirty="0" err="1" smtClean="0"/>
              <a:t>politically</a:t>
            </a:r>
            <a:r>
              <a:rPr lang="sv-SE" b="1" baseline="0" dirty="0" smtClean="0"/>
              <a:t> </a:t>
            </a:r>
            <a:r>
              <a:rPr lang="sv-SE" b="1" baseline="0" dirty="0" err="1" smtClean="0"/>
              <a:t>incorrect</a:t>
            </a:r>
            <a:r>
              <a:rPr lang="sv-SE" b="1" baseline="0" dirty="0" smtClean="0"/>
              <a:t> </a:t>
            </a:r>
            <a:r>
              <a:rPr lang="sv-SE" b="1" baseline="0" dirty="0" err="1" smtClean="0"/>
              <a:t>carton</a:t>
            </a:r>
            <a:r>
              <a:rPr lang="sv-SE" b="1" baseline="0" dirty="0" smtClean="0"/>
              <a:t> </a:t>
            </a:r>
            <a:r>
              <a:rPr lang="sv-SE" b="1" baseline="0" dirty="0" err="1" smtClean="0"/>
              <a:t>that</a:t>
            </a:r>
            <a:r>
              <a:rPr lang="sv-SE" b="1" baseline="0" dirty="0" smtClean="0"/>
              <a:t> I </a:t>
            </a:r>
            <a:r>
              <a:rPr lang="sv-SE" b="1" baseline="0" dirty="0" err="1" smtClean="0"/>
              <a:t>stumbled</a:t>
            </a:r>
            <a:r>
              <a:rPr lang="sv-SE" b="1" baseline="0" dirty="0" smtClean="0"/>
              <a:t> on </a:t>
            </a:r>
            <a:r>
              <a:rPr lang="sv-SE" b="1" baseline="0" dirty="0" err="1" smtClean="0"/>
              <a:t>when</a:t>
            </a:r>
            <a:r>
              <a:rPr lang="sv-SE" b="1" baseline="0" dirty="0" smtClean="0"/>
              <a:t> </a:t>
            </a:r>
            <a:r>
              <a:rPr lang="sv-SE" b="1" baseline="0" dirty="0" err="1" smtClean="0"/>
              <a:t>goo</a:t>
            </a:r>
            <a:r>
              <a:rPr lang="sv-SE" b="1" baseline="0" dirty="0" smtClean="0"/>
              <a:t>…. Sorry, </a:t>
            </a:r>
            <a:r>
              <a:rPr lang="sv-SE" b="1" baseline="0" dirty="0" err="1" smtClean="0"/>
              <a:t>binging</a:t>
            </a:r>
            <a:r>
              <a:rPr lang="sv-SE" b="1" baseline="0" dirty="0" smtClean="0"/>
              <a:t> for illustrations&gt;</a:t>
            </a:r>
          </a:p>
          <a:p>
            <a:endParaRPr lang="sv-SE" dirty="0" smtClean="0"/>
          </a:p>
          <a:p>
            <a:r>
              <a:rPr lang="sv-SE" dirty="0" err="1" smtClean="0"/>
              <a:t>One</a:t>
            </a:r>
            <a:r>
              <a:rPr lang="sv-SE" baseline="0" dirty="0" smtClean="0"/>
              <a:t> </a:t>
            </a:r>
            <a:r>
              <a:rPr lang="sv-SE" baseline="0" dirty="0" err="1" smtClean="0"/>
              <a:t>of</a:t>
            </a:r>
            <a:r>
              <a:rPr lang="sv-SE" baseline="0" dirty="0" smtClean="0"/>
              <a:t> the </a:t>
            </a:r>
            <a:r>
              <a:rPr lang="sv-SE" baseline="0" dirty="0" err="1" smtClean="0"/>
              <a:t>most</a:t>
            </a:r>
            <a:r>
              <a:rPr lang="sv-SE" baseline="0" dirty="0" smtClean="0"/>
              <a:t> </a:t>
            </a:r>
            <a:r>
              <a:rPr lang="sv-SE" baseline="0" dirty="0" err="1" smtClean="0"/>
              <a:t>important</a:t>
            </a:r>
            <a:r>
              <a:rPr lang="sv-SE" baseline="0" dirty="0" smtClean="0"/>
              <a:t> areas </a:t>
            </a:r>
            <a:r>
              <a:rPr lang="sv-SE" baseline="0" dirty="0" err="1" smtClean="0"/>
              <a:t>to</a:t>
            </a:r>
            <a:r>
              <a:rPr lang="sv-SE" baseline="0" dirty="0" smtClean="0"/>
              <a:t> </a:t>
            </a:r>
            <a:r>
              <a:rPr lang="sv-SE" baseline="0" dirty="0" err="1" smtClean="0"/>
              <a:t>work</a:t>
            </a:r>
            <a:r>
              <a:rPr lang="sv-SE" baseline="0" dirty="0" smtClean="0"/>
              <a:t> on is </a:t>
            </a:r>
            <a:r>
              <a:rPr lang="sv-SE" baseline="0" dirty="0" err="1" smtClean="0"/>
              <a:t>terminology</a:t>
            </a:r>
            <a:r>
              <a:rPr lang="sv-SE" baseline="0" dirty="0" smtClean="0"/>
              <a:t>. </a:t>
            </a:r>
            <a:r>
              <a:rPr lang="sv-SE" baseline="0" dirty="0" err="1" smtClean="0"/>
              <a:t>Many</a:t>
            </a:r>
            <a:r>
              <a:rPr lang="sv-SE" baseline="0" dirty="0" smtClean="0"/>
              <a:t> potential </a:t>
            </a:r>
            <a:r>
              <a:rPr lang="sv-SE" baseline="0" dirty="0" err="1" smtClean="0"/>
              <a:t>users</a:t>
            </a:r>
            <a:r>
              <a:rPr lang="sv-SE" baseline="0" dirty="0" smtClean="0"/>
              <a:t> </a:t>
            </a:r>
            <a:r>
              <a:rPr lang="sv-SE" baseline="0" dirty="0" err="1" smtClean="0"/>
              <a:t>find</a:t>
            </a:r>
            <a:r>
              <a:rPr lang="sv-SE" baseline="0" dirty="0" smtClean="0"/>
              <a:t> it </a:t>
            </a:r>
            <a:r>
              <a:rPr lang="sv-SE" baseline="0" dirty="0" err="1" smtClean="0"/>
              <a:t>confusing</a:t>
            </a:r>
            <a:r>
              <a:rPr lang="sv-SE" baseline="0" dirty="0" smtClean="0"/>
              <a:t> and </a:t>
            </a:r>
            <a:r>
              <a:rPr lang="sv-SE" baseline="0" dirty="0" err="1" smtClean="0"/>
              <a:t>distracting</a:t>
            </a:r>
            <a:r>
              <a:rPr lang="sv-SE" baseline="0" dirty="0" smtClean="0"/>
              <a:t> </a:t>
            </a:r>
            <a:r>
              <a:rPr lang="sv-SE" baseline="0" dirty="0" err="1" smtClean="0"/>
              <a:t>that</a:t>
            </a:r>
            <a:r>
              <a:rPr lang="sv-SE" baseline="0" dirty="0" smtClean="0"/>
              <a:t> </a:t>
            </a:r>
            <a:r>
              <a:rPr lang="sv-SE" baseline="0" dirty="0" err="1" smtClean="0"/>
              <a:t>many</a:t>
            </a:r>
            <a:r>
              <a:rPr lang="sv-SE" baseline="0" dirty="0" smtClean="0"/>
              <a:t> </a:t>
            </a:r>
            <a:r>
              <a:rPr lang="sv-SE" baseline="0" dirty="0" err="1" smtClean="0"/>
              <a:t>vendors</a:t>
            </a:r>
            <a:r>
              <a:rPr lang="sv-SE" baseline="0" dirty="0" smtClean="0"/>
              <a:t> </a:t>
            </a:r>
            <a:r>
              <a:rPr lang="sv-SE" baseline="0" dirty="0" err="1" smtClean="0"/>
              <a:t>use</a:t>
            </a:r>
            <a:r>
              <a:rPr lang="sv-SE" baseline="0" dirty="0" smtClean="0"/>
              <a:t> different definitions in CC space or </a:t>
            </a:r>
            <a:r>
              <a:rPr lang="sv-SE" baseline="0" dirty="0" err="1" smtClean="0"/>
              <a:t>even</a:t>
            </a:r>
            <a:r>
              <a:rPr lang="sv-SE" baseline="0" dirty="0" smtClean="0"/>
              <a:t> come </a:t>
            </a:r>
            <a:r>
              <a:rPr lang="sv-SE" baseline="0" dirty="0" err="1" smtClean="0"/>
              <a:t>up</a:t>
            </a:r>
            <a:r>
              <a:rPr lang="sv-SE" baseline="0" dirty="0" smtClean="0"/>
              <a:t> </a:t>
            </a:r>
            <a:r>
              <a:rPr lang="sv-SE" baseline="0" dirty="0" err="1" smtClean="0"/>
              <a:t>with</a:t>
            </a:r>
            <a:r>
              <a:rPr lang="sv-SE" baseline="0" dirty="0" smtClean="0"/>
              <a:t> </a:t>
            </a:r>
            <a:r>
              <a:rPr lang="sv-SE" baseline="0" dirty="0" err="1" smtClean="0"/>
              <a:t>their</a:t>
            </a:r>
            <a:r>
              <a:rPr lang="sv-SE" baseline="0" dirty="0" smtClean="0"/>
              <a:t> </a:t>
            </a:r>
            <a:r>
              <a:rPr lang="sv-SE" baseline="0" dirty="0" err="1" smtClean="0"/>
              <a:t>own</a:t>
            </a:r>
            <a:r>
              <a:rPr lang="sv-SE" baseline="0" dirty="0" smtClean="0"/>
              <a:t> </a:t>
            </a:r>
            <a:r>
              <a:rPr lang="sv-SE" baseline="0" dirty="0" err="1" smtClean="0"/>
              <a:t>monikers</a:t>
            </a:r>
            <a:r>
              <a:rPr lang="sv-SE" baseline="0" dirty="0" smtClean="0"/>
              <a:t> for </a:t>
            </a:r>
            <a:r>
              <a:rPr lang="sv-SE" baseline="0" dirty="0" err="1" smtClean="0"/>
              <a:t>well-established</a:t>
            </a:r>
            <a:r>
              <a:rPr lang="sv-SE" baseline="0" dirty="0" smtClean="0"/>
              <a:t> definitions. In Sweden, the NB </a:t>
            </a:r>
            <a:r>
              <a:rPr lang="sv-SE" baseline="0" dirty="0" err="1" smtClean="0"/>
              <a:t>will</a:t>
            </a:r>
            <a:r>
              <a:rPr lang="sv-SE" baseline="0" dirty="0" smtClean="0"/>
              <a:t> start </a:t>
            </a:r>
            <a:r>
              <a:rPr lang="sv-SE" baseline="0" dirty="0" err="1" smtClean="0"/>
              <a:t>working</a:t>
            </a:r>
            <a:r>
              <a:rPr lang="sv-SE" baseline="0" dirty="0" smtClean="0"/>
              <a:t> on </a:t>
            </a:r>
            <a:r>
              <a:rPr lang="sv-SE" baseline="0" dirty="0" err="1" smtClean="0"/>
              <a:t>standardizing</a:t>
            </a:r>
            <a:r>
              <a:rPr lang="sv-SE" baseline="0" dirty="0" smtClean="0"/>
              <a:t> </a:t>
            </a:r>
            <a:r>
              <a:rPr lang="sv-SE" baseline="0" dirty="0" err="1" smtClean="0"/>
              <a:t>terminology</a:t>
            </a:r>
            <a:r>
              <a:rPr lang="sv-SE" baseline="0" dirty="0" smtClean="0"/>
              <a:t> </a:t>
            </a:r>
            <a:r>
              <a:rPr lang="sv-SE" baseline="0" dirty="0" err="1" smtClean="0"/>
              <a:t>based</a:t>
            </a:r>
            <a:r>
              <a:rPr lang="sv-SE" baseline="0" dirty="0" smtClean="0"/>
              <a:t> on the NIST definition. The </a:t>
            </a:r>
            <a:r>
              <a:rPr lang="sv-SE" baseline="0" dirty="0" err="1" smtClean="0"/>
              <a:t>objective</a:t>
            </a:r>
            <a:r>
              <a:rPr lang="sv-SE" baseline="0" dirty="0" smtClean="0"/>
              <a:t> is </a:t>
            </a:r>
            <a:r>
              <a:rPr lang="sv-SE" baseline="0" dirty="0" err="1" smtClean="0"/>
              <a:t>to</a:t>
            </a:r>
            <a:r>
              <a:rPr lang="sv-SE" baseline="0" dirty="0" smtClean="0"/>
              <a:t> </a:t>
            </a:r>
            <a:r>
              <a:rPr lang="sv-SE" baseline="0" dirty="0" err="1" smtClean="0"/>
              <a:t>provide</a:t>
            </a:r>
            <a:r>
              <a:rPr lang="sv-SE" baseline="0" dirty="0" smtClean="0"/>
              <a:t> a national (and </a:t>
            </a:r>
            <a:r>
              <a:rPr lang="sv-SE" baseline="0" dirty="0" err="1" smtClean="0"/>
              <a:t>localized</a:t>
            </a:r>
            <a:r>
              <a:rPr lang="sv-SE" baseline="0" dirty="0" smtClean="0"/>
              <a:t>) standard by 2012.</a:t>
            </a:r>
            <a:endParaRPr lang="sv-SE" dirty="0"/>
          </a:p>
        </p:txBody>
      </p:sp>
      <p:sp>
        <p:nvSpPr>
          <p:cNvPr id="4" name="Platshållare för bildnumm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4188478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The </a:t>
            </a:r>
            <a:r>
              <a:rPr lang="sv-SE" dirty="0" err="1" smtClean="0"/>
              <a:t>way</a:t>
            </a:r>
            <a:r>
              <a:rPr lang="sv-SE" dirty="0" smtClean="0"/>
              <a:t> </a:t>
            </a:r>
            <a:r>
              <a:rPr lang="sv-SE" dirty="0" err="1" smtClean="0"/>
              <a:t>to</a:t>
            </a:r>
            <a:r>
              <a:rPr lang="sv-SE" dirty="0" smtClean="0"/>
              <a:t> </a:t>
            </a:r>
            <a:r>
              <a:rPr lang="sv-SE" dirty="0" err="1" smtClean="0"/>
              <a:t>mitigate</a:t>
            </a:r>
            <a:r>
              <a:rPr lang="sv-SE" dirty="0" smtClean="0"/>
              <a:t> the risks </a:t>
            </a:r>
            <a:r>
              <a:rPr lang="sv-SE" dirty="0" err="1" smtClean="0"/>
              <a:t>of</a:t>
            </a:r>
            <a:r>
              <a:rPr lang="sv-SE" dirty="0" smtClean="0"/>
              <a:t> Standards </a:t>
            </a:r>
            <a:r>
              <a:rPr lang="sv-SE" dirty="0" err="1" smtClean="0"/>
              <a:t>development</a:t>
            </a:r>
            <a:r>
              <a:rPr lang="sv-SE" dirty="0" smtClean="0"/>
              <a:t> </a:t>
            </a:r>
            <a:r>
              <a:rPr lang="sv-SE" dirty="0" err="1" smtClean="0"/>
              <a:t>failure</a:t>
            </a:r>
            <a:r>
              <a:rPr lang="sv-SE" dirty="0" smtClean="0"/>
              <a:t> is </a:t>
            </a:r>
            <a:r>
              <a:rPr lang="sv-SE" dirty="0" err="1" smtClean="0"/>
              <a:t>mainly</a:t>
            </a:r>
            <a:r>
              <a:rPr lang="sv-SE" baseline="0" dirty="0" smtClean="0"/>
              <a:t> </a:t>
            </a:r>
            <a:r>
              <a:rPr lang="sv-SE" baseline="0" dirty="0" err="1" smtClean="0"/>
              <a:t>about</a:t>
            </a:r>
            <a:r>
              <a:rPr lang="sv-SE" baseline="0" dirty="0" smtClean="0"/>
              <a:t> </a:t>
            </a:r>
            <a:r>
              <a:rPr lang="sv-SE" baseline="0" dirty="0" err="1" smtClean="0"/>
              <a:t>establishing</a:t>
            </a:r>
            <a:r>
              <a:rPr lang="sv-SE" baseline="0" dirty="0" smtClean="0"/>
              <a:t> a </a:t>
            </a:r>
            <a:r>
              <a:rPr lang="sv-SE" baseline="0" dirty="0" err="1" smtClean="0"/>
              <a:t>good</a:t>
            </a:r>
            <a:r>
              <a:rPr lang="sv-SE" baseline="0" dirty="0" smtClean="0"/>
              <a:t> information &amp; </a:t>
            </a:r>
            <a:r>
              <a:rPr lang="sv-SE" baseline="0" dirty="0" err="1" smtClean="0"/>
              <a:t>syncronization</a:t>
            </a:r>
            <a:r>
              <a:rPr lang="sv-SE" baseline="0" dirty="0" smtClean="0"/>
              <a:t> </a:t>
            </a:r>
            <a:r>
              <a:rPr lang="sv-SE" baseline="0" dirty="0" err="1" smtClean="0"/>
              <a:t>mechanism</a:t>
            </a:r>
            <a:r>
              <a:rPr lang="sv-SE" baseline="0" dirty="0" smtClean="0"/>
              <a:t> </a:t>
            </a:r>
            <a:r>
              <a:rPr lang="sv-SE" baseline="0" dirty="0" err="1" smtClean="0"/>
              <a:t>between</a:t>
            </a:r>
            <a:r>
              <a:rPr lang="sv-SE" baseline="0" dirty="0" smtClean="0"/>
              <a:t> the </a:t>
            </a:r>
            <a:r>
              <a:rPr lang="sv-SE" baseline="0" dirty="0" err="1" smtClean="0"/>
              <a:t>various</a:t>
            </a:r>
            <a:r>
              <a:rPr lang="sv-SE" baseline="0" dirty="0" smtClean="0"/>
              <a:t> </a:t>
            </a:r>
            <a:r>
              <a:rPr lang="sv-SE" baseline="0" dirty="0" err="1" smtClean="0"/>
              <a:t>SDO’s</a:t>
            </a:r>
            <a:r>
              <a:rPr lang="sv-SE" baseline="0" dirty="0" smtClean="0"/>
              <a:t> </a:t>
            </a:r>
            <a:r>
              <a:rPr lang="sv-SE" baseline="0" dirty="0" err="1" smtClean="0"/>
              <a:t>who</a:t>
            </a:r>
            <a:r>
              <a:rPr lang="sv-SE" baseline="0" dirty="0" smtClean="0"/>
              <a:t> </a:t>
            </a:r>
            <a:r>
              <a:rPr lang="sv-SE" baseline="0" dirty="0" err="1" smtClean="0"/>
              <a:t>are</a:t>
            </a:r>
            <a:r>
              <a:rPr lang="sv-SE" baseline="0" dirty="0" smtClean="0"/>
              <a:t> </a:t>
            </a:r>
            <a:r>
              <a:rPr lang="sv-SE" baseline="0" dirty="0" err="1" smtClean="0"/>
              <a:t>currently</a:t>
            </a:r>
            <a:r>
              <a:rPr lang="sv-SE" baseline="0" dirty="0" smtClean="0"/>
              <a:t> </a:t>
            </a:r>
            <a:r>
              <a:rPr lang="sv-SE" baseline="0" dirty="0" err="1" smtClean="0"/>
              <a:t>working</a:t>
            </a:r>
            <a:r>
              <a:rPr lang="sv-SE" baseline="0" dirty="0" smtClean="0"/>
              <a:t> on </a:t>
            </a:r>
            <a:r>
              <a:rPr lang="sv-SE" baseline="0" dirty="0" err="1" smtClean="0"/>
              <a:t>development</a:t>
            </a:r>
            <a:r>
              <a:rPr lang="sv-SE" baseline="0" dirty="0" smtClean="0"/>
              <a:t> </a:t>
            </a:r>
            <a:r>
              <a:rPr lang="sv-SE" baseline="0" dirty="0" err="1" smtClean="0"/>
              <a:t>of</a:t>
            </a:r>
            <a:r>
              <a:rPr lang="sv-SE" baseline="0" dirty="0" smtClean="0"/>
              <a:t> CC standards. </a:t>
            </a:r>
            <a:r>
              <a:rPr lang="sv-SE" baseline="0" dirty="0" err="1" smtClean="0"/>
              <a:t>This</a:t>
            </a:r>
            <a:r>
              <a:rPr lang="sv-SE" baseline="0" dirty="0" smtClean="0"/>
              <a:t> is </a:t>
            </a:r>
            <a:r>
              <a:rPr lang="sv-SE" baseline="0" dirty="0" err="1" smtClean="0"/>
              <a:t>already</a:t>
            </a:r>
            <a:r>
              <a:rPr lang="sv-SE" baseline="0" dirty="0" smtClean="0"/>
              <a:t> </a:t>
            </a:r>
            <a:r>
              <a:rPr lang="sv-SE" baseline="0" dirty="0" err="1" smtClean="0"/>
              <a:t>underway</a:t>
            </a:r>
            <a:r>
              <a:rPr lang="sv-SE" baseline="0" dirty="0" smtClean="0"/>
              <a:t> – liaisons </a:t>
            </a:r>
            <a:r>
              <a:rPr lang="sv-SE" baseline="0" dirty="0" err="1" smtClean="0"/>
              <a:t>have</a:t>
            </a:r>
            <a:r>
              <a:rPr lang="sv-SE" baseline="0" dirty="0" smtClean="0"/>
              <a:t> </a:t>
            </a:r>
            <a:r>
              <a:rPr lang="sv-SE" baseline="0" dirty="0" err="1" smtClean="0"/>
              <a:t>been</a:t>
            </a:r>
            <a:r>
              <a:rPr lang="sv-SE" baseline="0" dirty="0" smtClean="0"/>
              <a:t> </a:t>
            </a:r>
            <a:r>
              <a:rPr lang="sv-SE" baseline="0" dirty="0" err="1" smtClean="0"/>
              <a:t>established</a:t>
            </a:r>
            <a:r>
              <a:rPr lang="sv-SE" baseline="0" dirty="0" smtClean="0"/>
              <a:t>, </a:t>
            </a:r>
            <a:r>
              <a:rPr lang="sv-SE" baseline="0" dirty="0" err="1" smtClean="0"/>
              <a:t>but</a:t>
            </a:r>
            <a:r>
              <a:rPr lang="sv-SE" baseline="0" dirty="0" smtClean="0"/>
              <a:t> </a:t>
            </a:r>
            <a:r>
              <a:rPr lang="sv-SE" baseline="0" dirty="0" err="1" smtClean="0"/>
              <a:t>they</a:t>
            </a:r>
            <a:r>
              <a:rPr lang="sv-SE" baseline="0" dirty="0" smtClean="0"/>
              <a:t> </a:t>
            </a:r>
            <a:r>
              <a:rPr lang="sv-SE" baseline="0" dirty="0" err="1" smtClean="0"/>
              <a:t>need</a:t>
            </a:r>
            <a:r>
              <a:rPr lang="sv-SE" baseline="0" dirty="0" smtClean="0"/>
              <a:t> </a:t>
            </a:r>
            <a:r>
              <a:rPr lang="sv-SE" baseline="0" dirty="0" err="1" smtClean="0"/>
              <a:t>to</a:t>
            </a:r>
            <a:r>
              <a:rPr lang="sv-SE" baseline="0" dirty="0" smtClean="0"/>
              <a:t> be </a:t>
            </a:r>
            <a:r>
              <a:rPr lang="sv-SE" baseline="0" dirty="0" err="1" smtClean="0"/>
              <a:t>further</a:t>
            </a:r>
            <a:r>
              <a:rPr lang="sv-SE" baseline="0" dirty="0" smtClean="0"/>
              <a:t> </a:t>
            </a:r>
            <a:r>
              <a:rPr lang="sv-SE" baseline="0" dirty="0" err="1" smtClean="0"/>
              <a:t>refined</a:t>
            </a:r>
            <a:r>
              <a:rPr lang="sv-SE" baseline="0" dirty="0" smtClean="0"/>
              <a:t> and </a:t>
            </a:r>
            <a:r>
              <a:rPr lang="sv-SE" baseline="0" dirty="0" err="1" smtClean="0"/>
              <a:t>optimized</a:t>
            </a:r>
            <a:r>
              <a:rPr lang="sv-SE" baseline="0" dirty="0" smtClean="0"/>
              <a:t>. </a:t>
            </a:r>
            <a:r>
              <a:rPr lang="sv-SE" baseline="0" dirty="0" err="1" smtClean="0"/>
              <a:t>Why</a:t>
            </a:r>
            <a:r>
              <a:rPr lang="sv-SE" baseline="0" dirty="0" smtClean="0"/>
              <a:t> </a:t>
            </a:r>
            <a:r>
              <a:rPr lang="sv-SE" baseline="0" dirty="0" err="1" smtClean="0"/>
              <a:t>some</a:t>
            </a:r>
            <a:r>
              <a:rPr lang="sv-SE" baseline="0" dirty="0" smtClean="0"/>
              <a:t> CC </a:t>
            </a:r>
            <a:r>
              <a:rPr lang="sv-SE" baseline="0" dirty="0" err="1" smtClean="0"/>
              <a:t>players</a:t>
            </a:r>
            <a:r>
              <a:rPr lang="sv-SE" baseline="0" dirty="0" smtClean="0"/>
              <a:t> so far </a:t>
            </a:r>
            <a:r>
              <a:rPr lang="sv-SE" baseline="0" dirty="0" err="1" smtClean="0"/>
              <a:t>to</a:t>
            </a:r>
            <a:r>
              <a:rPr lang="sv-SE" baseline="0" dirty="0" smtClean="0"/>
              <a:t> not </a:t>
            </a:r>
            <a:r>
              <a:rPr lang="sv-SE" baseline="0" dirty="0" err="1" smtClean="0"/>
              <a:t>engage</a:t>
            </a:r>
            <a:r>
              <a:rPr lang="sv-SE" baseline="0" dirty="0" smtClean="0"/>
              <a:t> in the global </a:t>
            </a:r>
            <a:r>
              <a:rPr lang="sv-SE" baseline="0" dirty="0" err="1" smtClean="0"/>
              <a:t>standardization</a:t>
            </a:r>
            <a:r>
              <a:rPr lang="sv-SE" baseline="0" dirty="0" smtClean="0"/>
              <a:t> </a:t>
            </a:r>
            <a:r>
              <a:rPr lang="sv-SE" baseline="0" dirty="0" err="1" smtClean="0"/>
              <a:t>work</a:t>
            </a:r>
            <a:r>
              <a:rPr lang="sv-SE" baseline="0" dirty="0" smtClean="0"/>
              <a:t> </a:t>
            </a:r>
            <a:r>
              <a:rPr lang="sv-SE" baseline="0" dirty="0" err="1" smtClean="0"/>
              <a:t>remains</a:t>
            </a:r>
            <a:r>
              <a:rPr lang="sv-SE" baseline="0" dirty="0" smtClean="0"/>
              <a:t> </a:t>
            </a:r>
            <a:r>
              <a:rPr lang="sv-SE" baseline="0" dirty="0" err="1" smtClean="0"/>
              <a:t>unclear</a:t>
            </a:r>
            <a:r>
              <a:rPr lang="sv-SE" baseline="0" dirty="0" smtClean="0"/>
              <a:t>, </a:t>
            </a:r>
            <a:r>
              <a:rPr lang="sv-SE" baseline="0" dirty="0" err="1" smtClean="0"/>
              <a:t>but</a:t>
            </a:r>
            <a:r>
              <a:rPr lang="sv-SE" baseline="0" dirty="0" smtClean="0"/>
              <a:t> </a:t>
            </a:r>
            <a:r>
              <a:rPr lang="sv-SE" baseline="0" dirty="0" err="1" smtClean="0"/>
              <a:t>raises</a:t>
            </a:r>
            <a:r>
              <a:rPr lang="sv-SE" baseline="0" dirty="0" smtClean="0"/>
              <a:t> </a:t>
            </a:r>
            <a:r>
              <a:rPr lang="sv-SE" baseline="0" dirty="0" err="1" smtClean="0"/>
              <a:t>some</a:t>
            </a:r>
            <a:r>
              <a:rPr lang="sv-SE" baseline="0" dirty="0" smtClean="0"/>
              <a:t> </a:t>
            </a:r>
            <a:r>
              <a:rPr lang="sv-SE" baseline="0" dirty="0" err="1" smtClean="0"/>
              <a:t>concerns</a:t>
            </a:r>
            <a:r>
              <a:rPr lang="sv-SE" baseline="0" dirty="0" smtClean="0"/>
              <a:t> in terms </a:t>
            </a:r>
            <a:r>
              <a:rPr lang="sv-SE" baseline="0" dirty="0" err="1" smtClean="0"/>
              <a:t>of</a:t>
            </a:r>
            <a:r>
              <a:rPr lang="sv-SE" baseline="0" dirty="0" smtClean="0"/>
              <a:t> </a:t>
            </a:r>
            <a:r>
              <a:rPr lang="sv-SE" baseline="0" dirty="0" err="1" smtClean="0"/>
              <a:t>whether</a:t>
            </a:r>
            <a:r>
              <a:rPr lang="sv-SE" baseline="0" dirty="0" smtClean="0"/>
              <a:t> the formal standards coming </a:t>
            </a:r>
            <a:r>
              <a:rPr lang="sv-SE" baseline="0" dirty="0" err="1" smtClean="0"/>
              <a:t>out</a:t>
            </a:r>
            <a:r>
              <a:rPr lang="sv-SE" baseline="0" dirty="0" smtClean="0"/>
              <a:t> </a:t>
            </a:r>
            <a:r>
              <a:rPr lang="sv-SE" baseline="0" dirty="0" err="1" smtClean="0"/>
              <a:t>of</a:t>
            </a:r>
            <a:r>
              <a:rPr lang="sv-SE" baseline="0" dirty="0" smtClean="0"/>
              <a:t> ISO (and </a:t>
            </a:r>
            <a:r>
              <a:rPr lang="sv-SE" baseline="0" dirty="0" err="1" smtClean="0"/>
              <a:t>other</a:t>
            </a:r>
            <a:r>
              <a:rPr lang="sv-SE" baseline="0" dirty="0" smtClean="0"/>
              <a:t> </a:t>
            </a:r>
            <a:r>
              <a:rPr lang="sv-SE" baseline="0" dirty="0" err="1" smtClean="0"/>
              <a:t>SDO’s</a:t>
            </a:r>
            <a:r>
              <a:rPr lang="sv-SE" baseline="0" dirty="0" smtClean="0"/>
              <a:t>) </a:t>
            </a:r>
            <a:r>
              <a:rPr lang="sv-SE" baseline="0" dirty="0" err="1" smtClean="0"/>
              <a:t>will</a:t>
            </a:r>
            <a:r>
              <a:rPr lang="sv-SE" baseline="0" dirty="0" smtClean="0"/>
              <a:t> </a:t>
            </a:r>
            <a:r>
              <a:rPr lang="sv-SE" baseline="0" dirty="0" err="1" smtClean="0"/>
              <a:t>arrive</a:t>
            </a:r>
            <a:r>
              <a:rPr lang="sv-SE" baseline="0" dirty="0" smtClean="0"/>
              <a:t> in </a:t>
            </a:r>
            <a:r>
              <a:rPr lang="sv-SE" baseline="0" dirty="0" err="1" smtClean="0"/>
              <a:t>time</a:t>
            </a:r>
            <a:r>
              <a:rPr lang="sv-SE" baseline="0" dirty="0" smtClean="0"/>
              <a:t> </a:t>
            </a:r>
            <a:r>
              <a:rPr lang="sv-SE" baseline="0" dirty="0" err="1" smtClean="0"/>
              <a:t>to</a:t>
            </a:r>
            <a:r>
              <a:rPr lang="sv-SE" baseline="0" dirty="0" smtClean="0"/>
              <a:t> stop the de facto / ad hoc standards </a:t>
            </a:r>
            <a:r>
              <a:rPr lang="sv-SE" baseline="0" dirty="0" err="1" smtClean="0"/>
              <a:t>to</a:t>
            </a:r>
            <a:r>
              <a:rPr lang="sv-SE" baseline="0" dirty="0" smtClean="0"/>
              <a:t> </a:t>
            </a:r>
            <a:r>
              <a:rPr lang="sv-SE" baseline="0" dirty="0" err="1" smtClean="0"/>
              <a:t>become</a:t>
            </a:r>
            <a:r>
              <a:rPr lang="sv-SE" baseline="0" dirty="0" smtClean="0"/>
              <a:t> the </a:t>
            </a:r>
            <a:r>
              <a:rPr lang="sv-SE" baseline="0" dirty="0" err="1" smtClean="0"/>
              <a:t>actual</a:t>
            </a:r>
            <a:r>
              <a:rPr lang="sv-SE" baseline="0" dirty="0" smtClean="0"/>
              <a:t> standards </a:t>
            </a:r>
            <a:r>
              <a:rPr lang="sv-SE" baseline="0" dirty="0" err="1" smtClean="0"/>
              <a:t>used</a:t>
            </a:r>
            <a:r>
              <a:rPr lang="sv-SE" baseline="0" dirty="0" smtClean="0"/>
              <a:t> in the CC space.</a:t>
            </a:r>
            <a:endParaRPr lang="sv-SE" dirty="0"/>
          </a:p>
        </p:txBody>
      </p:sp>
      <p:sp>
        <p:nvSpPr>
          <p:cNvPr id="4" name="Platshållare för bildnumm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715481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3283540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sv-SE" dirty="0" err="1" smtClean="0"/>
              <a:t>Slide</a:t>
            </a:r>
            <a:r>
              <a:rPr lang="sv-SE" dirty="0" smtClean="0"/>
              <a:t> 13:</a:t>
            </a:r>
          </a:p>
          <a:p>
            <a:pPr marL="0" marR="0" indent="0" algn="l" defTabSz="914363" rtl="0" eaLnBrk="1" fontAlgn="auto" latinLnBrk="0" hangingPunct="1">
              <a:lnSpc>
                <a:spcPct val="90000"/>
              </a:lnSpc>
              <a:spcBef>
                <a:spcPts val="0"/>
              </a:spcBef>
              <a:spcAft>
                <a:spcPts val="333"/>
              </a:spcAft>
              <a:buClrTx/>
              <a:buSzTx/>
              <a:buFontTx/>
              <a:buNone/>
              <a:tabLst/>
              <a:defRPr/>
            </a:pPr>
            <a:r>
              <a:rPr lang="sv-SE" dirty="0" err="1" smtClean="0"/>
              <a:t>Forces</a:t>
            </a:r>
            <a:r>
              <a:rPr lang="sv-SE" baseline="0" dirty="0" smtClean="0"/>
              <a:t> </a:t>
            </a:r>
            <a:r>
              <a:rPr lang="sv-SE" baseline="0" dirty="0" err="1" smtClean="0"/>
              <a:t>are</a:t>
            </a:r>
            <a:r>
              <a:rPr lang="sv-SE" baseline="0" dirty="0" smtClean="0"/>
              <a:t> </a:t>
            </a:r>
            <a:r>
              <a:rPr lang="sv-SE" baseline="0" dirty="0" err="1" smtClean="0"/>
              <a:t>moving</a:t>
            </a:r>
            <a:r>
              <a:rPr lang="sv-SE" baseline="0" dirty="0" smtClean="0"/>
              <a:t> in </a:t>
            </a:r>
            <a:r>
              <a:rPr lang="sv-SE" baseline="0" dirty="0" err="1" smtClean="0"/>
              <a:t>Europe</a:t>
            </a:r>
            <a:r>
              <a:rPr lang="sv-SE" baseline="0" dirty="0" smtClean="0"/>
              <a:t>. The EU </a:t>
            </a:r>
            <a:r>
              <a:rPr lang="sv-SE" baseline="0" dirty="0" err="1" smtClean="0"/>
              <a:t>commission</a:t>
            </a:r>
            <a:r>
              <a:rPr lang="sv-SE" baseline="0" dirty="0" smtClean="0"/>
              <a:t> is </a:t>
            </a:r>
            <a:r>
              <a:rPr lang="sv-SE" baseline="0" dirty="0" err="1" smtClean="0"/>
              <a:t>promoting</a:t>
            </a:r>
            <a:r>
              <a:rPr lang="sv-SE" baseline="0" dirty="0" smtClean="0"/>
              <a:t> CC as ”the </a:t>
            </a:r>
            <a:r>
              <a:rPr lang="sv-SE" baseline="0" dirty="0" err="1" smtClean="0"/>
              <a:t>next</a:t>
            </a:r>
            <a:r>
              <a:rPr lang="sv-SE" baseline="0" dirty="0" smtClean="0"/>
              <a:t> </a:t>
            </a:r>
            <a:r>
              <a:rPr lang="sv-SE" baseline="0" dirty="0" err="1" smtClean="0"/>
              <a:t>big</a:t>
            </a:r>
            <a:r>
              <a:rPr lang="sv-SE" baseline="0" dirty="0" smtClean="0"/>
              <a:t> </a:t>
            </a:r>
            <a:r>
              <a:rPr lang="sv-SE" baseline="0" dirty="0" err="1" smtClean="0"/>
              <a:t>thing</a:t>
            </a:r>
            <a:r>
              <a:rPr lang="sv-SE" baseline="0" dirty="0" smtClean="0"/>
              <a:t>” and lists CC on the top </a:t>
            </a:r>
            <a:r>
              <a:rPr lang="sv-SE" baseline="0" dirty="0" err="1" smtClean="0"/>
              <a:t>of</a:t>
            </a:r>
            <a:r>
              <a:rPr lang="sv-SE" baseline="0" dirty="0" smtClean="0"/>
              <a:t> the Digital Agenda for EU.</a:t>
            </a:r>
          </a:p>
          <a:p>
            <a:pPr marL="0" marR="0" indent="0" algn="l" defTabSz="914363" rtl="0" eaLnBrk="1" fontAlgn="auto" latinLnBrk="0" hangingPunct="1">
              <a:lnSpc>
                <a:spcPct val="90000"/>
              </a:lnSpc>
              <a:spcBef>
                <a:spcPts val="0"/>
              </a:spcBef>
              <a:spcAft>
                <a:spcPts val="333"/>
              </a:spcAft>
              <a:buClrTx/>
              <a:buSzTx/>
              <a:buFontTx/>
              <a:buNone/>
              <a:tabLst/>
              <a:defRPr/>
            </a:pPr>
            <a:endParaRPr lang="sv-SE"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sv-SE" dirty="0" err="1" smtClean="0"/>
              <a:t>Further</a:t>
            </a:r>
            <a:r>
              <a:rPr lang="sv-SE" dirty="0" smtClean="0"/>
              <a:t> </a:t>
            </a:r>
            <a:r>
              <a:rPr lang="sv-SE" dirty="0" err="1" smtClean="0"/>
              <a:t>comments</a:t>
            </a:r>
            <a:r>
              <a:rPr lang="sv-SE" dirty="0" smtClean="0"/>
              <a:t> – the</a:t>
            </a:r>
            <a:r>
              <a:rPr lang="sv-SE" baseline="0" dirty="0" smtClean="0"/>
              <a:t> Digital Agenda / EU </a:t>
            </a:r>
            <a:r>
              <a:rPr lang="sv-SE" baseline="0" dirty="0" err="1" smtClean="0"/>
              <a:t>directive</a:t>
            </a:r>
            <a:r>
              <a:rPr lang="sv-SE" baseline="0" dirty="0" smtClean="0"/>
              <a:t>. ”</a:t>
            </a:r>
            <a:r>
              <a:rPr lang="en-GB" sz="900" b="1" i="1" kern="1200" dirty="0" smtClean="0">
                <a:solidFill>
                  <a:schemeClr val="tx1"/>
                </a:solidFill>
                <a:effectLst/>
                <a:latin typeface="Segoe UI" pitchFamily="34" charset="0"/>
                <a:ea typeface="+mn-ea"/>
                <a:cs typeface="+mn-cs"/>
              </a:rPr>
              <a:t> Cloud computing is already used widely, for example for web-based e-mail services. This trend is growing and cloud services are expected to generate revenues of almost €35 billion in Europe by 2014. Promoting the right conditions for citizens and businesses to best benefit from this technical development is one of the actions foreseen by the </a:t>
            </a:r>
            <a:r>
              <a:rPr lang="en-GB" sz="900" b="1" i="1" kern="1200" dirty="0" smtClean="0">
                <a:solidFill>
                  <a:schemeClr val="tx1"/>
                </a:solidFill>
                <a:effectLst/>
                <a:latin typeface="Segoe UI" pitchFamily="34" charset="0"/>
                <a:ea typeface="+mn-ea"/>
                <a:cs typeface="+mn-cs"/>
                <a:hlinkClick r:id="rId3"/>
              </a:rPr>
              <a:t>Digital Agenda for Europe</a:t>
            </a:r>
            <a:r>
              <a:rPr lang="en-GB" sz="900" b="1" i="1" kern="1200" dirty="0" smtClean="0">
                <a:solidFill>
                  <a:schemeClr val="tx1"/>
                </a:solidFill>
                <a:effectLst/>
                <a:latin typeface="Segoe UI" pitchFamily="34" charset="0"/>
                <a:ea typeface="+mn-ea"/>
                <a:cs typeface="+mn-cs"/>
              </a:rPr>
              <a:t> (see </a:t>
            </a:r>
            <a:r>
              <a:rPr lang="en-GB" sz="900" b="1" i="1" kern="1200" dirty="0" smtClean="0">
                <a:solidFill>
                  <a:schemeClr val="tx1"/>
                </a:solidFill>
                <a:effectLst/>
                <a:latin typeface="Segoe UI" pitchFamily="34" charset="0"/>
                <a:ea typeface="+mn-ea"/>
                <a:cs typeface="+mn-cs"/>
                <a:hlinkClick r:id="rId4"/>
              </a:rPr>
              <a:t>IP/10/581</a:t>
            </a:r>
            <a:r>
              <a:rPr lang="en-GB" sz="900" b="1" i="1" kern="1200" dirty="0" smtClean="0">
                <a:solidFill>
                  <a:schemeClr val="tx1"/>
                </a:solidFill>
                <a:effectLst/>
                <a:latin typeface="Segoe UI" pitchFamily="34" charset="0"/>
                <a:ea typeface="+mn-ea"/>
                <a:cs typeface="+mn-cs"/>
              </a:rPr>
              <a:t>, </a:t>
            </a:r>
            <a:r>
              <a:rPr lang="en-GB" sz="900" b="1" i="1" kern="1200" dirty="0" smtClean="0">
                <a:solidFill>
                  <a:schemeClr val="tx1"/>
                </a:solidFill>
                <a:effectLst/>
                <a:latin typeface="Segoe UI" pitchFamily="34" charset="0"/>
                <a:ea typeface="+mn-ea"/>
                <a:cs typeface="+mn-cs"/>
                <a:hlinkClick r:id="rId5"/>
              </a:rPr>
              <a:t>MEMO/10/199</a:t>
            </a:r>
            <a:r>
              <a:rPr lang="en-GB" sz="900" b="1" i="1" kern="1200" dirty="0" smtClean="0">
                <a:solidFill>
                  <a:schemeClr val="tx1"/>
                </a:solidFill>
                <a:effectLst/>
                <a:latin typeface="Segoe UI" pitchFamily="34" charset="0"/>
                <a:ea typeface="+mn-ea"/>
                <a:cs typeface="+mn-cs"/>
              </a:rPr>
              <a:t> and </a:t>
            </a:r>
            <a:r>
              <a:rPr lang="en-GB" sz="900" b="1" i="1" kern="1200" dirty="0" smtClean="0">
                <a:solidFill>
                  <a:schemeClr val="tx1"/>
                </a:solidFill>
                <a:effectLst/>
                <a:latin typeface="Segoe UI" pitchFamily="34" charset="0"/>
                <a:ea typeface="+mn-ea"/>
                <a:cs typeface="+mn-cs"/>
                <a:hlinkClick r:id="rId6"/>
              </a:rPr>
              <a:t>MEMO/10/200</a:t>
            </a:r>
            <a:r>
              <a:rPr lang="en-GB" sz="900" b="1" i="1" kern="1200" dirty="0" smtClean="0">
                <a:solidFill>
                  <a:schemeClr val="tx1"/>
                </a:solidFill>
                <a:effectLst/>
                <a:latin typeface="Segoe UI" pitchFamily="34" charset="0"/>
                <a:ea typeface="+mn-ea"/>
                <a:cs typeface="+mn-cs"/>
              </a:rPr>
              <a:t>). The online public consultation will run until the August 31st. Responses will feed into the preparation of a European cloud computing strategy that the Commission will present in 2012.”</a:t>
            </a:r>
            <a:endParaRPr lang="sv-SE" sz="900" b="1" i="1" kern="1200" dirty="0" smtClean="0">
              <a:solidFill>
                <a:schemeClr val="tx1"/>
              </a:solidFill>
              <a:effectLst/>
              <a:latin typeface="Segoe UI" pitchFamily="34" charset="0"/>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4206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dirty="0" err="1" smtClean="0"/>
              <a:t>Even</a:t>
            </a:r>
            <a:r>
              <a:rPr lang="sv-SE" baseline="0" dirty="0" smtClean="0"/>
              <a:t> </a:t>
            </a:r>
            <a:r>
              <a:rPr lang="sv-SE" baseline="0" dirty="0" err="1" smtClean="0"/>
              <a:t>though</a:t>
            </a:r>
            <a:r>
              <a:rPr lang="sv-SE" baseline="0" dirty="0" smtClean="0"/>
              <a:t> </a:t>
            </a:r>
            <a:r>
              <a:rPr lang="sv-SE" baseline="0" dirty="0" err="1" smtClean="0"/>
              <a:t>suppliers</a:t>
            </a:r>
            <a:r>
              <a:rPr lang="sv-SE" baseline="0" dirty="0" smtClean="0"/>
              <a:t> and </a:t>
            </a:r>
            <a:r>
              <a:rPr lang="sv-SE" baseline="0" dirty="0" err="1" smtClean="0"/>
              <a:t>consumers</a:t>
            </a:r>
            <a:r>
              <a:rPr lang="sv-SE" baseline="0" dirty="0" smtClean="0"/>
              <a:t> </a:t>
            </a:r>
            <a:r>
              <a:rPr lang="sv-SE" baseline="0" dirty="0" err="1" smtClean="0"/>
              <a:t>share</a:t>
            </a:r>
            <a:r>
              <a:rPr lang="sv-SE" baseline="0" dirty="0" smtClean="0"/>
              <a:t> </a:t>
            </a:r>
            <a:r>
              <a:rPr lang="sv-SE" baseline="0" dirty="0" err="1" smtClean="0"/>
              <a:t>many</a:t>
            </a:r>
            <a:r>
              <a:rPr lang="sv-SE" baseline="0" dirty="0" smtClean="0"/>
              <a:t> </a:t>
            </a:r>
            <a:r>
              <a:rPr lang="sv-SE" baseline="0" dirty="0" err="1" smtClean="0"/>
              <a:t>concerns</a:t>
            </a:r>
            <a:r>
              <a:rPr lang="sv-SE" baseline="0" dirty="0" smtClean="0"/>
              <a:t> </a:t>
            </a:r>
            <a:r>
              <a:rPr lang="sv-SE" baseline="0" dirty="0" err="1" smtClean="0"/>
              <a:t>related</a:t>
            </a:r>
            <a:r>
              <a:rPr lang="sv-SE" baseline="0" dirty="0" smtClean="0"/>
              <a:t> </a:t>
            </a:r>
            <a:r>
              <a:rPr lang="sv-SE" baseline="0" dirty="0" err="1" smtClean="0"/>
              <a:t>to</a:t>
            </a:r>
            <a:r>
              <a:rPr lang="sv-SE" baseline="0" dirty="0" smtClean="0"/>
              <a:t> Cloud </a:t>
            </a:r>
            <a:r>
              <a:rPr lang="sv-SE" baseline="0" dirty="0" err="1" smtClean="0"/>
              <a:t>Computing</a:t>
            </a:r>
            <a:r>
              <a:rPr lang="sv-SE" baseline="0" dirty="0" smtClean="0"/>
              <a:t>, </a:t>
            </a:r>
            <a:r>
              <a:rPr lang="sv-SE" baseline="0" dirty="0" err="1" smtClean="0"/>
              <a:t>there</a:t>
            </a:r>
            <a:r>
              <a:rPr lang="sv-SE" baseline="0" dirty="0" smtClean="0"/>
              <a:t> </a:t>
            </a:r>
            <a:r>
              <a:rPr lang="sv-SE" baseline="0" dirty="0" err="1" smtClean="0"/>
              <a:t>are</a:t>
            </a:r>
            <a:r>
              <a:rPr lang="sv-SE" baseline="0" dirty="0" smtClean="0"/>
              <a:t> </a:t>
            </a:r>
            <a:r>
              <a:rPr lang="sv-SE" baseline="0" dirty="0" err="1" smtClean="0"/>
              <a:t>also</a:t>
            </a:r>
            <a:r>
              <a:rPr lang="sv-SE" baseline="0" dirty="0" smtClean="0"/>
              <a:t> </a:t>
            </a:r>
            <a:r>
              <a:rPr lang="sv-SE" baseline="0" dirty="0" err="1" smtClean="0"/>
              <a:t>specific</a:t>
            </a:r>
            <a:r>
              <a:rPr lang="sv-SE" baseline="0" dirty="0" smtClean="0"/>
              <a:t> areas </a:t>
            </a:r>
            <a:r>
              <a:rPr lang="sv-SE" baseline="0" dirty="0" err="1" smtClean="0"/>
              <a:t>that</a:t>
            </a:r>
            <a:r>
              <a:rPr lang="sv-SE" baseline="0" dirty="0" smtClean="0"/>
              <a:t> </a:t>
            </a:r>
            <a:r>
              <a:rPr lang="sv-SE" baseline="0" dirty="0" err="1" smtClean="0"/>
              <a:t>might</a:t>
            </a:r>
            <a:r>
              <a:rPr lang="sv-SE" baseline="0" dirty="0" smtClean="0"/>
              <a:t> be </a:t>
            </a:r>
            <a:r>
              <a:rPr lang="sv-SE" baseline="0" dirty="0" err="1" smtClean="0"/>
              <a:t>of</a:t>
            </a:r>
            <a:r>
              <a:rPr lang="sv-SE" baseline="0" dirty="0" smtClean="0"/>
              <a:t> </a:t>
            </a:r>
            <a:r>
              <a:rPr lang="sv-SE" baseline="0" dirty="0" err="1" smtClean="0"/>
              <a:t>more</a:t>
            </a:r>
            <a:r>
              <a:rPr lang="sv-SE" baseline="0" dirty="0" smtClean="0"/>
              <a:t> </a:t>
            </a:r>
            <a:r>
              <a:rPr lang="sv-SE" baseline="0" dirty="0" err="1" smtClean="0"/>
              <a:t>concern</a:t>
            </a:r>
            <a:r>
              <a:rPr lang="sv-SE" baseline="0" dirty="0" smtClean="0"/>
              <a:t> for </a:t>
            </a:r>
            <a:r>
              <a:rPr lang="sv-SE" baseline="0" dirty="0" err="1" smtClean="0"/>
              <a:t>either</a:t>
            </a:r>
            <a:r>
              <a:rPr lang="sv-SE" baseline="0" dirty="0" smtClean="0"/>
              <a:t> </a:t>
            </a:r>
            <a:r>
              <a:rPr lang="sv-SE" baseline="0" dirty="0" err="1" smtClean="0"/>
              <a:t>category</a:t>
            </a:r>
            <a:r>
              <a:rPr lang="sv-SE" baseline="0" dirty="0" smtClean="0"/>
              <a:t>.</a:t>
            </a:r>
            <a:endParaRPr lang="sv-SE" dirty="0" smtClean="0"/>
          </a:p>
          <a:p>
            <a:endParaRPr lang="sv-SE" dirty="0" smtClean="0"/>
          </a:p>
          <a:p>
            <a:r>
              <a:rPr lang="sv-SE" dirty="0" smtClean="0"/>
              <a:t>For </a:t>
            </a:r>
            <a:r>
              <a:rPr lang="sv-SE" dirty="0" err="1" smtClean="0"/>
              <a:t>suppliers</a:t>
            </a:r>
            <a:endParaRPr lang="sv-SE" dirty="0" smtClean="0"/>
          </a:p>
          <a:p>
            <a:pPr lvl="1"/>
            <a:r>
              <a:rPr lang="sv-SE" sz="2000" dirty="0" smtClean="0"/>
              <a:t>Adoption</a:t>
            </a:r>
          </a:p>
          <a:p>
            <a:pPr lvl="1"/>
            <a:r>
              <a:rPr lang="sv-SE" sz="2000" dirty="0" smtClean="0"/>
              <a:t>New business </a:t>
            </a:r>
            <a:r>
              <a:rPr lang="sv-SE" sz="2000" dirty="0" err="1" smtClean="0"/>
              <a:t>models</a:t>
            </a:r>
            <a:endParaRPr lang="sv-SE" sz="2000" dirty="0" smtClean="0"/>
          </a:p>
          <a:p>
            <a:pPr lvl="1"/>
            <a:r>
              <a:rPr lang="sv-SE" sz="2000" dirty="0" smtClean="0"/>
              <a:t>Betting on the ”right” standard</a:t>
            </a:r>
          </a:p>
          <a:p>
            <a:pPr lvl="1"/>
            <a:r>
              <a:rPr lang="sv-SE" sz="2000" dirty="0" err="1" smtClean="0"/>
              <a:t>Knowledge</a:t>
            </a:r>
            <a:endParaRPr lang="sv-SE" sz="2000" dirty="0" smtClean="0"/>
          </a:p>
          <a:p>
            <a:pPr lvl="1"/>
            <a:r>
              <a:rPr lang="sv-SE" sz="2000" dirty="0" smtClean="0"/>
              <a:t>…</a:t>
            </a:r>
          </a:p>
          <a:p>
            <a:r>
              <a:rPr lang="sv-SE" dirty="0" smtClean="0"/>
              <a:t>For </a:t>
            </a:r>
            <a:r>
              <a:rPr lang="sv-SE" dirty="0" err="1" smtClean="0"/>
              <a:t>consumers</a:t>
            </a:r>
            <a:endParaRPr lang="sv-SE" dirty="0" smtClean="0"/>
          </a:p>
          <a:p>
            <a:pPr lvl="1"/>
            <a:r>
              <a:rPr lang="sv-SE" sz="2000" dirty="0" smtClean="0"/>
              <a:t>Migration</a:t>
            </a:r>
          </a:p>
          <a:p>
            <a:pPr lvl="1"/>
            <a:r>
              <a:rPr lang="sv-SE" sz="2000" dirty="0" err="1" smtClean="0"/>
              <a:t>Reliability</a:t>
            </a:r>
            <a:endParaRPr lang="sv-SE" sz="2000" dirty="0" smtClean="0"/>
          </a:p>
          <a:p>
            <a:pPr lvl="1"/>
            <a:r>
              <a:rPr lang="sv-SE" sz="2000" dirty="0" err="1" smtClean="0"/>
              <a:t>Availability</a:t>
            </a:r>
            <a:endParaRPr lang="sv-SE" sz="2000" dirty="0" smtClean="0"/>
          </a:p>
          <a:p>
            <a:pPr lvl="1"/>
            <a:r>
              <a:rPr lang="sv-SE" sz="2000" dirty="0" err="1" smtClean="0"/>
              <a:t>Security</a:t>
            </a:r>
            <a:endParaRPr lang="sv-SE" sz="2000" dirty="0" smtClean="0"/>
          </a:p>
          <a:p>
            <a:pPr lvl="1"/>
            <a:r>
              <a:rPr lang="sv-SE" sz="2000" dirty="0" err="1" smtClean="0"/>
              <a:t>Portability</a:t>
            </a:r>
            <a:r>
              <a:rPr lang="sv-SE" sz="2000" dirty="0" smtClean="0"/>
              <a:t> </a:t>
            </a:r>
          </a:p>
          <a:p>
            <a:pPr lvl="1"/>
            <a:r>
              <a:rPr lang="sv-SE" sz="2000" dirty="0" smtClean="0"/>
              <a:t>Lack </a:t>
            </a:r>
            <a:r>
              <a:rPr lang="sv-SE" sz="2000" dirty="0" err="1" smtClean="0"/>
              <a:t>of</a:t>
            </a:r>
            <a:r>
              <a:rPr lang="sv-SE" sz="2000" dirty="0" smtClean="0"/>
              <a:t> standards</a:t>
            </a:r>
          </a:p>
          <a:p>
            <a:pPr lvl="1"/>
            <a:r>
              <a:rPr lang="sv-SE" sz="2000" dirty="0" err="1" smtClean="0"/>
              <a:t>Knowledge</a:t>
            </a:r>
            <a:endParaRPr lang="sv-SE" sz="2000" dirty="0" smtClean="0"/>
          </a:p>
          <a:p>
            <a:pPr lvl="1"/>
            <a:r>
              <a:rPr lang="sv-SE" sz="2000" dirty="0" smtClean="0"/>
              <a:t>…</a:t>
            </a:r>
          </a:p>
          <a:p>
            <a:endParaRPr lang="sv-SE" dirty="0"/>
          </a:p>
        </p:txBody>
      </p:sp>
      <p:sp>
        <p:nvSpPr>
          <p:cNvPr id="4" name="Platshållare för bildnumm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4207270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good news for NIST is …. And when they refer to Agencies they mean Government Agencies. So if it is good for Government then it should be good for business.</a:t>
            </a:r>
          </a:p>
          <a:p>
            <a:endParaRPr lang="en-GB" baseline="0" dirty="0" smtClean="0"/>
          </a:p>
          <a:p>
            <a:r>
              <a:rPr lang="en-GB" baseline="0" dirty="0" smtClean="0"/>
              <a:t>But that does not mean just signing up and away you go.</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19</a:t>
            </a:fld>
            <a:endParaRPr lang="sv-SE"/>
          </a:p>
        </p:txBody>
      </p:sp>
    </p:spTree>
    <p:extLst>
      <p:ext uri="{BB962C8B-B14F-4D97-AF65-F5344CB8AC3E}">
        <p14:creationId xmlns:p14="http://schemas.microsoft.com/office/powerpoint/2010/main" val="1940600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Challenge</a:t>
            </a:r>
            <a:r>
              <a:rPr lang="en-GB" baseline="0" dirty="0" smtClean="0"/>
              <a:t> is how business get their heads around the ‘Cloud Computing’.</a:t>
            </a:r>
          </a:p>
          <a:p>
            <a:endParaRPr lang="en-GB" baseline="0" dirty="0" smtClean="0"/>
          </a:p>
          <a:p>
            <a:r>
              <a:rPr lang="en-GB" baseline="0" dirty="0" smtClean="0"/>
              <a:t>Business on both sides of the table – IT Companies and their Customers.</a:t>
            </a:r>
          </a:p>
          <a:p>
            <a:endParaRPr lang="en-GB" baseline="0" dirty="0" smtClean="0"/>
          </a:p>
          <a:p>
            <a:r>
              <a:rPr lang="en-GB" baseline="0" dirty="0" smtClean="0"/>
              <a:t>The reason for this is Cloud Computing is not very distinct, nice one for the salesman, not so good for the customer.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20</a:t>
            </a:fld>
            <a:endParaRPr lang="sv-SE"/>
          </a:p>
        </p:txBody>
      </p:sp>
    </p:spTree>
    <p:extLst>
      <p:ext uri="{BB962C8B-B14F-4D97-AF65-F5344CB8AC3E}">
        <p14:creationId xmlns:p14="http://schemas.microsoft.com/office/powerpoint/2010/main" val="2969720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sz="1200" kern="1200" dirty="0" smtClean="0">
                <a:solidFill>
                  <a:schemeClr val="tx1"/>
                </a:solidFill>
                <a:effectLst/>
                <a:latin typeface="Segoe UI" pitchFamily="34" charset="0"/>
                <a:ea typeface="+mn-ea"/>
                <a:cs typeface="+mn-cs"/>
              </a:rPr>
              <a:t>“Cloud computing” is a consequence of economic and technological conditions.</a:t>
            </a:r>
          </a:p>
          <a:p>
            <a:pPr marL="0" marR="0" indent="0" algn="l" defTabSz="914363" rtl="0" eaLnBrk="1" fontAlgn="auto" latinLnBrk="0" hangingPunct="1">
              <a:lnSpc>
                <a:spcPct val="90000"/>
              </a:lnSpc>
              <a:spcBef>
                <a:spcPts val="0"/>
              </a:spcBef>
              <a:spcAft>
                <a:spcPts val="333"/>
              </a:spcAft>
              <a:buClrTx/>
              <a:buSzTx/>
              <a:buFontTx/>
              <a:buNone/>
              <a:tabLst/>
              <a:defRPr/>
            </a:pPr>
            <a:endParaRPr lang="en-GB" sz="1200" kern="120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GB" dirty="0" smtClean="0"/>
              <a:t>We are witnessing a seismic shift in information technology — the kind that comes around every decade or so. It is so massive that it affects not only business models, but the underlying architecture of how we develop, deploy, run and deliver applications. </a:t>
            </a:r>
            <a:endParaRPr lang="en-GB" sz="1200" kern="120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endParaRPr lang="en-GB" sz="1200" kern="120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GB" sz="1200" kern="1200" dirty="0" smtClean="0">
                <a:solidFill>
                  <a:schemeClr val="tx1"/>
                </a:solidFill>
                <a:effectLst/>
                <a:latin typeface="Segoe UI" pitchFamily="34" charset="0"/>
                <a:ea typeface="+mn-ea"/>
                <a:cs typeface="+mn-cs"/>
              </a:rPr>
              <a:t>Economic and technological that have combined to cause a disruptive change in I.T. towards a service based economy. </a:t>
            </a:r>
          </a:p>
          <a:p>
            <a:pPr marL="0" marR="0" indent="0" algn="l" defTabSz="914363" rtl="0" eaLnBrk="1" fontAlgn="auto" latinLnBrk="0" hangingPunct="1">
              <a:lnSpc>
                <a:spcPct val="90000"/>
              </a:lnSpc>
              <a:spcBef>
                <a:spcPts val="0"/>
              </a:spcBef>
              <a:spcAft>
                <a:spcPts val="333"/>
              </a:spcAft>
              <a:buClrTx/>
              <a:buSzTx/>
              <a:buFontTx/>
              <a:buNone/>
              <a:tabLst/>
              <a:defRPr/>
            </a:pPr>
            <a:endParaRPr lang="en-GB" sz="1200" kern="120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GB" sz="1200" kern="1200" dirty="0" smtClean="0">
                <a:solidFill>
                  <a:schemeClr val="tx1"/>
                </a:solidFill>
                <a:effectLst/>
                <a:latin typeface="Segoe UI" pitchFamily="34" charset="0"/>
                <a:ea typeface="+mn-ea"/>
                <a:cs typeface="+mn-cs"/>
              </a:rPr>
              <a:t>And every wants</a:t>
            </a:r>
            <a:r>
              <a:rPr lang="en-GB" sz="1200" kern="1200" baseline="0" dirty="0" smtClean="0">
                <a:solidFill>
                  <a:schemeClr val="tx1"/>
                </a:solidFill>
                <a:effectLst/>
                <a:latin typeface="Segoe UI" pitchFamily="34" charset="0"/>
                <a:ea typeface="+mn-ea"/>
                <a:cs typeface="+mn-cs"/>
              </a:rPr>
              <a:t> a piece of the pie!</a:t>
            </a:r>
            <a:endParaRPr lang="en-GB" sz="1200" kern="120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endParaRPr lang="en-GB" sz="1200" kern="1200" baseline="0" dirty="0" smtClean="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21</a:t>
            </a:fld>
            <a:endParaRPr lang="sv-SE"/>
          </a:p>
        </p:txBody>
      </p:sp>
    </p:spTree>
    <p:extLst>
      <p:ext uri="{BB962C8B-B14F-4D97-AF65-F5344CB8AC3E}">
        <p14:creationId xmlns:p14="http://schemas.microsoft.com/office/powerpoint/2010/main" val="716167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outlook is distinctly cloudy!</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2034773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7/14/2011 4:22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Security</a:t>
            </a:r>
            <a:r>
              <a:rPr lang="en-GB" baseline="0" dirty="0" smtClean="0"/>
              <a:t> looks like low hanging fruit and for the uninitiated it can present itself as a cudgel to get customers to submit!</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23</a:t>
            </a:fld>
            <a:endParaRPr lang="sv-SE"/>
          </a:p>
        </p:txBody>
      </p:sp>
    </p:spTree>
    <p:extLst>
      <p:ext uri="{BB962C8B-B14F-4D97-AF65-F5344CB8AC3E}">
        <p14:creationId xmlns:p14="http://schemas.microsoft.com/office/powerpoint/2010/main" val="1465512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0" i="0" u="none" strike="noStrike" kern="1200" baseline="0" dirty="0" smtClean="0">
                <a:solidFill>
                  <a:schemeClr val="tx1"/>
                </a:solidFill>
                <a:latin typeface="Segoe UI" pitchFamily="34" charset="0"/>
                <a:ea typeface="+mn-ea"/>
                <a:cs typeface="+mn-cs"/>
              </a:rPr>
              <a:t>A fundamental requirement in the cloud environment is that providers must offer visibility into their processes. With an internal IT infrastructure, the enterprise can see what is happening and knows what its risks are. With a cloud provider, the customer cannot know what lies behind the service unless the provider tells them.</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24</a:t>
            </a:fld>
            <a:endParaRPr lang="sv-SE"/>
          </a:p>
        </p:txBody>
      </p:sp>
    </p:spTree>
    <p:extLst>
      <p:ext uri="{BB962C8B-B14F-4D97-AF65-F5344CB8AC3E}">
        <p14:creationId xmlns:p14="http://schemas.microsoft.com/office/powerpoint/2010/main" val="3428798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will only realise the true value of Cloud if you can engage the ‘Service Tail’. To do</a:t>
            </a:r>
            <a:r>
              <a:rPr lang="en-GB" baseline="0" dirty="0" smtClean="0"/>
              <a:t> so you have to achieve the holy grail of DEEP trust.</a:t>
            </a:r>
          </a:p>
          <a:p>
            <a:endParaRPr lang="en-GB" baseline="0" dirty="0" smtClean="0"/>
          </a:p>
          <a:p>
            <a:r>
              <a:rPr lang="en-GB" baseline="0" dirty="0" smtClean="0"/>
              <a:t>Trust not just in technical competency but in an understanding of your customers business and objectives. </a:t>
            </a:r>
          </a:p>
          <a:p>
            <a:endParaRPr lang="en-GB" baseline="0" dirty="0" smtClean="0"/>
          </a:p>
          <a:p>
            <a:r>
              <a:rPr lang="en-GB" baseline="0" dirty="0" smtClean="0"/>
              <a:t>Sometimes the truth can hurt but honesty is the key to the door. An open and frank engagement forms a sound platform for successful delivery, and there is nothing like success to foster trust.</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26</a:t>
            </a:fld>
            <a:endParaRPr lang="sv-SE"/>
          </a:p>
        </p:txBody>
      </p:sp>
    </p:spTree>
    <p:extLst>
      <p:ext uri="{BB962C8B-B14F-4D97-AF65-F5344CB8AC3E}">
        <p14:creationId xmlns:p14="http://schemas.microsoft.com/office/powerpoint/2010/main" val="178791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dirty="0" smtClean="0"/>
              <a:t>Vendors are already staking</a:t>
            </a:r>
            <a:r>
              <a:rPr lang="en-GB" baseline="0" dirty="0" smtClean="0"/>
              <a:t> their claims on Cloud territory, but what right do they have to profess and promote an excellence in such a fast evolving and far from mature IT </a:t>
            </a:r>
            <a:r>
              <a:rPr lang="en-GB" baseline="0" dirty="0" err="1" smtClean="0"/>
              <a:t>ladscape</a:t>
            </a:r>
            <a:r>
              <a:rPr lang="en-GB" baseline="0" smtClean="0"/>
              <a:t>?</a:t>
            </a:r>
            <a:endParaRPr lang="en-GB" dirty="0" smtClean="0"/>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4280647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0" i="0" u="none" strike="noStrike" kern="1200" baseline="0" dirty="0" smtClean="0">
                <a:solidFill>
                  <a:schemeClr val="tx1"/>
                </a:solidFill>
                <a:latin typeface="Segoe UI" pitchFamily="34" charset="0"/>
                <a:ea typeface="+mn-ea"/>
                <a:cs typeface="+mn-cs"/>
              </a:rPr>
              <a:t>The value of Trustmark is that it provides a framework and a common language for understanding what a provider has to offer, so that the customer can make a more informed judgement about the suitability of the proposition for their needs. When coupled with a third-party auditing process, this offers additional comfort that the provider meets a recognised standard.</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28</a:t>
            </a:fld>
            <a:endParaRPr lang="sv-SE"/>
          </a:p>
        </p:txBody>
      </p:sp>
    </p:spTree>
    <p:extLst>
      <p:ext uri="{BB962C8B-B14F-4D97-AF65-F5344CB8AC3E}">
        <p14:creationId xmlns:p14="http://schemas.microsoft.com/office/powerpoint/2010/main" val="730559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937A27-3647-490D-807A-9264B337CD64}" type="slidenum">
              <a:rPr lang="sv-SE" smtClean="0">
                <a:solidFill>
                  <a:srgbClr val="000000"/>
                </a:solidFill>
              </a:rPr>
              <a:pPr eaLnBrk="1" hangingPunct="1"/>
              <a:t>29</a:t>
            </a:fld>
            <a:endParaRPr lang="sv-SE" smtClean="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SNIA (Storage Networking Industry Association), BSA (Business Software Alliance) or SIIA (Software and Information Industry Association) </a:t>
            </a:r>
            <a:r>
              <a:rPr lang="en-GB" dirty="0" err="1" smtClean="0"/>
              <a:t>etc</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2289733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900" b="0" i="0" u="none" strike="noStrike" kern="1200" baseline="0" dirty="0" smtClean="0">
                <a:solidFill>
                  <a:schemeClr val="tx1"/>
                </a:solidFill>
                <a:latin typeface="Segoe UI" pitchFamily="34" charset="0"/>
                <a:ea typeface="+mn-ea"/>
                <a:cs typeface="+mn-cs"/>
              </a:rPr>
              <a:t>A number of separate initiatives are under way to create standards, best practice guidelines and certifications for various aspects of cloud computing and </a:t>
            </a:r>
            <a:r>
              <a:rPr lang="en-GB" sz="900" b="0" i="0" u="none" strike="noStrike" kern="1200" baseline="0" dirty="0" err="1" smtClean="0">
                <a:solidFill>
                  <a:schemeClr val="tx1"/>
                </a:solidFill>
                <a:latin typeface="Segoe UI" pitchFamily="34" charset="0"/>
                <a:ea typeface="+mn-ea"/>
                <a:cs typeface="+mn-cs"/>
              </a:rPr>
              <a:t>SaaS</a:t>
            </a:r>
            <a:r>
              <a:rPr lang="en-GB" sz="900" b="0" i="0" u="none" strike="noStrike" kern="1200" baseline="0" dirty="0" smtClean="0">
                <a:solidFill>
                  <a:schemeClr val="tx1"/>
                </a:solidFill>
                <a:latin typeface="Segoe UI" pitchFamily="34" charset="0"/>
                <a:ea typeface="+mn-ea"/>
                <a:cs typeface="+mn-cs"/>
              </a:rPr>
              <a:t>, while data centres already have to conform to established audit standards such as SAS-70 and ISO 27001. With no industry-wide co-ordination, there is a danger of prospective cloud buyers being confused by the advent of too many separate initiatives and competing or overlapping standards.</a:t>
            </a:r>
            <a:endParaRPr lang="en-GB" sz="1200" kern="1200" dirty="0">
              <a:solidFill>
                <a:schemeClr val="tx1"/>
              </a:solidFill>
              <a:latin typeface="Arial" charset="0"/>
              <a:ea typeface="+mn-ea"/>
              <a:cs typeface="+mn-cs"/>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D281C3B-0E2A-44DE-A2E4-0BB7CB2E06E3}" type="slidenum">
              <a:rPr lang="en-GB"/>
              <a:pPr fontAlgn="base">
                <a:spcBef>
                  <a:spcPct val="0"/>
                </a:spcBef>
                <a:spcAft>
                  <a:spcPct val="0"/>
                </a:spcAft>
              </a:pPr>
              <a:t>31</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0" i="0" u="none" strike="noStrike" kern="1200" baseline="0" dirty="0" smtClean="0">
                <a:solidFill>
                  <a:schemeClr val="tx1"/>
                </a:solidFill>
                <a:latin typeface="Segoe UI" pitchFamily="34" charset="0"/>
                <a:ea typeface="+mn-ea"/>
                <a:cs typeface="+mn-cs"/>
              </a:rPr>
              <a:t>To be able to evaluate cloud providers, customers need to know what to ask for. As a baseline, a recognised industry certification can offer a commonly agreed checklist of questions.</a:t>
            </a:r>
          </a:p>
          <a:p>
            <a:endParaRPr lang="en-GB" sz="900" b="0" i="0" u="none" strike="noStrike" kern="1200" baseline="0" dirty="0" smtClean="0">
              <a:solidFill>
                <a:schemeClr val="tx1"/>
              </a:solidFill>
              <a:latin typeface="Segoe UI" pitchFamily="34" charset="0"/>
              <a:ea typeface="+mn-ea"/>
              <a:cs typeface="+mn-cs"/>
            </a:endParaRPr>
          </a:p>
          <a:p>
            <a:r>
              <a:rPr lang="en-GB" sz="900" b="0" i="0" u="none" strike="noStrike" kern="1200" baseline="0" dirty="0" smtClean="0">
                <a:solidFill>
                  <a:schemeClr val="tx1"/>
                </a:solidFill>
                <a:latin typeface="Segoe UI" pitchFamily="34" charset="0"/>
                <a:ea typeface="+mn-ea"/>
                <a:cs typeface="+mn-cs"/>
              </a:rPr>
              <a:t>At the moment, customers are devising their own questionnaires to send to providers. This creates an unnecessary duplication of effort both for customers in drawing up the questionnaires and then for providers understanding how to answer each one. Some form of standardisation on a common list of questions or an accepted external audit/certification will help reduce this extra cost on both sides.</a:t>
            </a:r>
          </a:p>
          <a:p>
            <a:endParaRPr lang="en-GB" sz="900" b="0" i="0" u="none" strike="noStrike" kern="1200" baseline="0" dirty="0" smtClean="0">
              <a:solidFill>
                <a:schemeClr val="tx1"/>
              </a:solidFill>
              <a:latin typeface="Segoe UI" pitchFamily="34" charset="0"/>
              <a:ea typeface="+mn-ea"/>
              <a:cs typeface="+mn-cs"/>
            </a:endParaRPr>
          </a:p>
          <a:p>
            <a:r>
              <a:rPr lang="en-GB" sz="900" b="0" i="0" u="none" strike="noStrike" kern="1200" baseline="0" dirty="0" smtClean="0">
                <a:solidFill>
                  <a:schemeClr val="tx1"/>
                </a:solidFill>
                <a:latin typeface="Segoe UI" pitchFamily="34" charset="0"/>
                <a:ea typeface="+mn-ea"/>
                <a:cs typeface="+mn-cs"/>
              </a:rPr>
              <a:t>A certification checklist that’s agreed by the industry will help providers to help themselves. It will ensure they can identify any gaps in their infrastructure or processes and fix them ready for certification. Reputable participants in the industry will benefit from measurements that help identify those who don’t play by the rules.</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525828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sz="900" b="0" i="0" u="none" strike="noStrike" kern="1200" baseline="0" dirty="0" smtClean="0">
                <a:solidFill>
                  <a:schemeClr val="tx1"/>
                </a:solidFill>
                <a:latin typeface="Segoe UI" pitchFamily="34" charset="0"/>
                <a:ea typeface="+mn-ea"/>
                <a:cs typeface="+mn-cs"/>
              </a:rPr>
              <a:t>Note of caution. Certification and audit processes should not become so burdensome or inflexible that they block innovation and competition, especially on the part of smaller players and new market entrants. Certification must be designed to work across the spectrum, from the smallest provider up to the very largest.</a:t>
            </a:r>
            <a:endParaRPr lang="en-GB"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2664058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not about me its about the shared insights I believe I continuously</a:t>
            </a:r>
            <a:r>
              <a:rPr lang="en-GB" baseline="0" dirty="0" smtClean="0"/>
              <a:t> experience from my engagements across the security industry, and especially the SME sector which is the predominant space that Microsoft Partners occupy.</a:t>
            </a:r>
          </a:p>
          <a:p>
            <a:endParaRPr lang="en-GB" baseline="0" dirty="0" smtClean="0"/>
          </a:p>
          <a:p>
            <a:r>
              <a:rPr lang="en-GB" baseline="0" dirty="0" smtClean="0"/>
              <a:t>I am here by the grace of IAMCP and whilst I may reference experiences these are from the broader church of IAMCP members and not exclusively my own.</a:t>
            </a:r>
          </a:p>
          <a:p>
            <a:endParaRPr lang="en-GB" baseline="0" dirty="0" smtClean="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4</a:t>
            </a:fld>
            <a:endParaRPr lang="sv-SE"/>
          </a:p>
        </p:txBody>
      </p:sp>
    </p:spTree>
    <p:extLst>
      <p:ext uri="{BB962C8B-B14F-4D97-AF65-F5344CB8AC3E}">
        <p14:creationId xmlns:p14="http://schemas.microsoft.com/office/powerpoint/2010/main" val="463676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Better to self-regulate than get regulated.</a:t>
            </a:r>
          </a:p>
          <a:p>
            <a:endParaRPr lang="en-GB" dirty="0" smtClean="0"/>
          </a:p>
          <a:p>
            <a:r>
              <a:rPr lang="en-GB" dirty="0" smtClean="0"/>
              <a:t>EU discussion document on standards that get embodied in directive/regulation/legislation will automatically see Patent holders forfeit their rights where they cross over.</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1217564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 SLA’s are </a:t>
            </a:r>
            <a:r>
              <a:rPr lang="en-GB" smtClean="0"/>
              <a:t>not worth </a:t>
            </a:r>
            <a:r>
              <a:rPr lang="en-GB" dirty="0" smtClean="0"/>
              <a:t>the paper they are printed on</a:t>
            </a:r>
            <a:r>
              <a:rPr lang="en-GB" baseline="0" dirty="0" smtClean="0"/>
              <a:t> and certainly no replacement for a Trustmark/certification or standardisation of service delivery.</a:t>
            </a:r>
          </a:p>
          <a:p>
            <a:endParaRPr lang="en-GB" baseline="0" dirty="0" smtClean="0"/>
          </a:p>
          <a:p>
            <a:r>
              <a:rPr lang="en-GB" dirty="0" smtClean="0"/>
              <a:t>Teeth are the only things worth focusing on with SLA’s = Simple Money back guarantee’s.</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2010720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a</a:t>
            </a:r>
            <a:r>
              <a:rPr lang="en-GB" baseline="0" dirty="0" smtClean="0"/>
              <a:t> cavalry charge, all sizes and shapes of businesses (service providers and customers alike) jostling for advantage.</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2872764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31540334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a:t>
            </a:r>
            <a:r>
              <a:rPr lang="en-GB" dirty="0" err="1" smtClean="0"/>
              <a:t>invitable</a:t>
            </a:r>
            <a:r>
              <a:rPr lang="en-GB" dirty="0" smtClean="0"/>
              <a:t> that both customer </a:t>
            </a:r>
            <a:r>
              <a:rPr lang="en-GB" dirty="0" err="1" smtClean="0"/>
              <a:t>snad</a:t>
            </a:r>
            <a:r>
              <a:rPr lang="en-GB" dirty="0" smtClean="0"/>
              <a:t> service providers will end up high and dry as we go through the birthing of some recognisable standardisation</a:t>
            </a:r>
            <a:r>
              <a:rPr lang="en-GB" baseline="0" dirty="0" smtClean="0"/>
              <a:t> and visibility within the marketplace.</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3284439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Partnering is key and that is where the IAMCP is your friend and a trusted networking resource, your safety net of professional organisations that can be</a:t>
            </a:r>
            <a:r>
              <a:rPr lang="en-GB" baseline="0" dirty="0" smtClean="0"/>
              <a:t> drawn on as an extension of your own team.</a:t>
            </a:r>
            <a:endParaRPr lang="en-GB" dirty="0" smtClean="0"/>
          </a:p>
          <a:p>
            <a:endParaRPr lang="en-GB" dirty="0" smtClean="0"/>
          </a:p>
          <a:p>
            <a:r>
              <a:rPr lang="en-GB" dirty="0" smtClean="0"/>
              <a:t>IAMCP</a:t>
            </a:r>
            <a:r>
              <a:rPr lang="en-GB" baseline="0" dirty="0" smtClean="0"/>
              <a:t> cuts through the dross and gives you a support network to develop your business into the cloud and build the all valuable service tail revenue.</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39</a:t>
            </a:fld>
            <a:endParaRPr lang="sv-SE"/>
          </a:p>
        </p:txBody>
      </p:sp>
    </p:spTree>
    <p:extLst>
      <p:ext uri="{BB962C8B-B14F-4D97-AF65-F5344CB8AC3E}">
        <p14:creationId xmlns:p14="http://schemas.microsoft.com/office/powerpoint/2010/main" val="16477727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937A27-3647-490D-807A-9264B337CD64}" type="slidenum">
              <a:rPr lang="sv-SE" smtClean="0">
                <a:solidFill>
                  <a:srgbClr val="000000"/>
                </a:solidFill>
              </a:rPr>
              <a:pPr eaLnBrk="1" hangingPunct="1"/>
              <a:t>40</a:t>
            </a:fld>
            <a:endParaRPr lang="sv-SE" smtClean="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7/14/2011 4:22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7/14/2011 4:22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46</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7/14/2011 4:22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BIO: </a:t>
            </a:r>
            <a:r>
              <a:rPr lang="sv-SE" dirty="0" err="1" smtClean="0"/>
              <a:t>More</a:t>
            </a:r>
            <a:r>
              <a:rPr lang="sv-SE" dirty="0" smtClean="0"/>
              <a:t> </a:t>
            </a:r>
            <a:r>
              <a:rPr lang="sv-SE" dirty="0" err="1" smtClean="0"/>
              <a:t>than</a:t>
            </a:r>
            <a:r>
              <a:rPr lang="sv-SE" dirty="0" smtClean="0"/>
              <a:t> 20</a:t>
            </a:r>
            <a:r>
              <a:rPr lang="sv-SE" baseline="0" dirty="0" smtClean="0"/>
              <a:t> </a:t>
            </a:r>
            <a:r>
              <a:rPr lang="sv-SE" baseline="0" dirty="0" err="1" smtClean="0"/>
              <a:t>years</a:t>
            </a:r>
            <a:r>
              <a:rPr lang="sv-SE" baseline="0" dirty="0" smtClean="0"/>
              <a:t> in the IT space. </a:t>
            </a:r>
            <a:r>
              <a:rPr lang="sv-SE" baseline="0" dirty="0" err="1" smtClean="0"/>
              <a:t>Developer</a:t>
            </a:r>
            <a:r>
              <a:rPr lang="sv-SE" baseline="0" dirty="0" smtClean="0"/>
              <a:t> </a:t>
            </a:r>
            <a:r>
              <a:rPr lang="sv-SE" baseline="0" dirty="0" err="1" smtClean="0"/>
              <a:t>early</a:t>
            </a:r>
            <a:r>
              <a:rPr lang="sv-SE" baseline="0" dirty="0" smtClean="0"/>
              <a:t> on </a:t>
            </a:r>
            <a:r>
              <a:rPr lang="sv-SE" baseline="0" dirty="0" err="1" smtClean="0"/>
              <a:t>that</a:t>
            </a:r>
            <a:r>
              <a:rPr lang="sv-SE" baseline="0" dirty="0" smtClean="0"/>
              <a:t> </a:t>
            </a:r>
            <a:r>
              <a:rPr lang="sv-SE" baseline="0" dirty="0" err="1" smtClean="0"/>
              <a:t>moved</a:t>
            </a:r>
            <a:r>
              <a:rPr lang="sv-SE" baseline="0" dirty="0" smtClean="0"/>
              <a:t> on </a:t>
            </a:r>
            <a:r>
              <a:rPr lang="sv-SE" baseline="0" dirty="0" err="1" smtClean="0"/>
              <a:t>to</a:t>
            </a:r>
            <a:r>
              <a:rPr lang="sv-SE" baseline="0" dirty="0" smtClean="0"/>
              <a:t> </a:t>
            </a:r>
            <a:r>
              <a:rPr lang="sv-SE" baseline="0" dirty="0" err="1" smtClean="0"/>
              <a:t>work</a:t>
            </a:r>
            <a:r>
              <a:rPr lang="sv-SE" baseline="0" dirty="0" smtClean="0"/>
              <a:t> as manager and </a:t>
            </a:r>
            <a:r>
              <a:rPr lang="sv-SE" baseline="0" dirty="0" err="1" smtClean="0"/>
              <a:t>consultant</a:t>
            </a:r>
            <a:r>
              <a:rPr lang="sv-SE" baseline="0" dirty="0" smtClean="0"/>
              <a:t>. </a:t>
            </a:r>
            <a:r>
              <a:rPr lang="sv-SE" baseline="0" dirty="0" err="1" smtClean="0"/>
              <a:t>Focuses</a:t>
            </a:r>
            <a:r>
              <a:rPr lang="sv-SE" baseline="0" dirty="0" smtClean="0"/>
              <a:t> on IT </a:t>
            </a:r>
            <a:r>
              <a:rPr lang="sv-SE" baseline="0" dirty="0" err="1" smtClean="0"/>
              <a:t>Standardization</a:t>
            </a:r>
            <a:r>
              <a:rPr lang="sv-SE" baseline="0" dirty="0" smtClean="0"/>
              <a:t>, Cloud </a:t>
            </a:r>
            <a:r>
              <a:rPr lang="sv-SE" baseline="0" dirty="0" err="1" smtClean="0"/>
              <a:t>Computing</a:t>
            </a:r>
            <a:r>
              <a:rPr lang="sv-SE" baseline="0" dirty="0" smtClean="0"/>
              <a:t>, Integration, General </a:t>
            </a:r>
            <a:r>
              <a:rPr lang="sv-SE" baseline="0" dirty="0" err="1" smtClean="0"/>
              <a:t>development</a:t>
            </a:r>
            <a:r>
              <a:rPr lang="sv-SE" baseline="0" dirty="0" smtClean="0"/>
              <a:t> </a:t>
            </a:r>
            <a:r>
              <a:rPr lang="sv-SE" baseline="0" dirty="0" err="1" smtClean="0"/>
              <a:t>issues</a:t>
            </a:r>
            <a:r>
              <a:rPr lang="sv-SE" baseline="0" dirty="0" smtClean="0"/>
              <a:t>, Life </a:t>
            </a:r>
            <a:r>
              <a:rPr lang="sv-SE" baseline="0" dirty="0" err="1" smtClean="0"/>
              <a:t>Cycle</a:t>
            </a:r>
            <a:r>
              <a:rPr lang="sv-SE" baseline="0" dirty="0" smtClean="0"/>
              <a:t> management and </a:t>
            </a:r>
            <a:r>
              <a:rPr lang="sv-SE" baseline="0" dirty="0" err="1" smtClean="0"/>
              <a:t>Government</a:t>
            </a:r>
            <a:r>
              <a:rPr lang="sv-SE" baseline="0" dirty="0" smtClean="0"/>
              <a:t> </a:t>
            </a:r>
            <a:r>
              <a:rPr lang="sv-SE" baseline="0" dirty="0" err="1" smtClean="0"/>
              <a:t>issues</a:t>
            </a:r>
            <a:r>
              <a:rPr lang="sv-SE" baseline="0" dirty="0" smtClean="0"/>
              <a:t>. CEO </a:t>
            </a:r>
            <a:r>
              <a:rPr lang="sv-SE" baseline="0" dirty="0" err="1" smtClean="0"/>
              <a:t>of</a:t>
            </a:r>
            <a:r>
              <a:rPr lang="sv-SE" baseline="0" dirty="0" smtClean="0"/>
              <a:t> </a:t>
            </a:r>
            <a:r>
              <a:rPr lang="sv-SE" baseline="0" dirty="0" err="1" smtClean="0"/>
              <a:t>Ecru</a:t>
            </a:r>
            <a:r>
              <a:rPr lang="sv-SE" baseline="0" dirty="0" smtClean="0"/>
              <a:t> Consulting. </a:t>
            </a:r>
            <a:r>
              <a:rPr lang="sv-SE" baseline="0" dirty="0" err="1" smtClean="0"/>
              <a:t>Contracted</a:t>
            </a:r>
            <a:r>
              <a:rPr lang="sv-SE" baseline="0" dirty="0" smtClean="0"/>
              <a:t> by the EU </a:t>
            </a:r>
            <a:r>
              <a:rPr lang="sv-SE" baseline="0" dirty="0" err="1" smtClean="0"/>
              <a:t>through</a:t>
            </a:r>
            <a:r>
              <a:rPr lang="sv-SE" baseline="0" dirty="0" smtClean="0"/>
              <a:t> CEN </a:t>
            </a:r>
            <a:r>
              <a:rPr lang="sv-SE" baseline="0" dirty="0" err="1" smtClean="0"/>
              <a:t>to</a:t>
            </a:r>
            <a:r>
              <a:rPr lang="sv-SE" baseline="0" dirty="0" smtClean="0"/>
              <a:t> </a:t>
            </a:r>
            <a:r>
              <a:rPr lang="sv-SE" baseline="0" dirty="0" err="1" smtClean="0"/>
              <a:t>work</a:t>
            </a:r>
            <a:r>
              <a:rPr lang="sv-SE" baseline="0" dirty="0" smtClean="0"/>
              <a:t> </a:t>
            </a:r>
            <a:r>
              <a:rPr lang="sv-SE" baseline="0" dirty="0" err="1" smtClean="0"/>
              <a:t>within</a:t>
            </a:r>
            <a:r>
              <a:rPr lang="sv-SE" baseline="0" dirty="0" smtClean="0"/>
              <a:t> the CEN BII / CEN BII 2 workshops as a </a:t>
            </a:r>
            <a:r>
              <a:rPr lang="sv-SE" baseline="0" dirty="0" err="1" smtClean="0"/>
              <a:t>technical</a:t>
            </a:r>
            <a:r>
              <a:rPr lang="sv-SE" baseline="0" dirty="0" smtClean="0"/>
              <a:t> editor (</a:t>
            </a:r>
            <a:r>
              <a:rPr lang="sv-SE" baseline="0" dirty="0" err="1" smtClean="0"/>
              <a:t>two</a:t>
            </a:r>
            <a:r>
              <a:rPr lang="sv-SE" baseline="0" dirty="0" smtClean="0"/>
              <a:t> different </a:t>
            </a:r>
            <a:r>
              <a:rPr lang="sv-SE" baseline="0" dirty="0" err="1" smtClean="0"/>
              <a:t>contracts</a:t>
            </a:r>
            <a:r>
              <a:rPr lang="sv-SE" baseline="0" dirty="0" smtClean="0"/>
              <a:t>; 2008-2009 and 2011 – </a:t>
            </a:r>
            <a:r>
              <a:rPr lang="sv-SE" baseline="0" dirty="0" err="1" smtClean="0"/>
              <a:t>todate</a:t>
            </a:r>
            <a:r>
              <a:rPr lang="sv-SE" baseline="0" dirty="0" smtClean="0"/>
              <a:t>. Trivia: </a:t>
            </a:r>
            <a:r>
              <a:rPr lang="sv-SE" baseline="0" dirty="0" err="1" smtClean="0"/>
              <a:t>avid</a:t>
            </a:r>
            <a:r>
              <a:rPr lang="sv-SE" baseline="0" dirty="0" smtClean="0"/>
              <a:t> </a:t>
            </a:r>
            <a:r>
              <a:rPr lang="sv-SE" baseline="0" dirty="0" err="1" smtClean="0"/>
              <a:t>runner</a:t>
            </a:r>
            <a:r>
              <a:rPr lang="sv-SE" baseline="0" dirty="0" smtClean="0"/>
              <a:t>, </a:t>
            </a:r>
            <a:r>
              <a:rPr lang="sv-SE" baseline="0" dirty="0" err="1" smtClean="0"/>
              <a:t>father</a:t>
            </a:r>
            <a:r>
              <a:rPr lang="sv-SE" baseline="0" dirty="0" smtClean="0"/>
              <a:t> </a:t>
            </a:r>
            <a:r>
              <a:rPr lang="sv-SE" baseline="0" dirty="0" err="1" smtClean="0"/>
              <a:t>of</a:t>
            </a:r>
            <a:r>
              <a:rPr lang="sv-SE" baseline="0" dirty="0" smtClean="0"/>
              <a:t> </a:t>
            </a:r>
            <a:r>
              <a:rPr lang="sv-SE" baseline="0" dirty="0" err="1" smtClean="0"/>
              <a:t>two</a:t>
            </a:r>
            <a:r>
              <a:rPr lang="sv-SE" baseline="0" dirty="0" smtClean="0"/>
              <a:t> boys and a </a:t>
            </a:r>
            <a:r>
              <a:rPr lang="sv-SE" baseline="0" dirty="0" err="1" smtClean="0"/>
              <a:t>world</a:t>
            </a:r>
            <a:r>
              <a:rPr lang="sv-SE" baseline="0" dirty="0" smtClean="0"/>
              <a:t> </a:t>
            </a:r>
            <a:r>
              <a:rPr lang="sv-SE" baseline="0" dirty="0" err="1" smtClean="0"/>
              <a:t>class</a:t>
            </a:r>
            <a:r>
              <a:rPr lang="sv-SE" baseline="0" dirty="0" smtClean="0"/>
              <a:t> </a:t>
            </a:r>
            <a:r>
              <a:rPr lang="sv-SE" baseline="0" dirty="0" err="1" smtClean="0"/>
              <a:t>marathon</a:t>
            </a:r>
            <a:r>
              <a:rPr lang="sv-SE" baseline="0" dirty="0" smtClean="0"/>
              <a:t> </a:t>
            </a:r>
            <a:r>
              <a:rPr lang="sv-SE" baseline="0" dirty="0" err="1" smtClean="0"/>
              <a:t>runner</a:t>
            </a:r>
            <a:r>
              <a:rPr lang="sv-SE" baseline="0" dirty="0" smtClean="0"/>
              <a:t>. Active as coach and </a:t>
            </a:r>
            <a:r>
              <a:rPr lang="sv-SE" baseline="0" dirty="0" err="1" smtClean="0"/>
              <a:t>runner</a:t>
            </a:r>
            <a:r>
              <a:rPr lang="sv-SE" baseline="0" dirty="0" smtClean="0"/>
              <a:t> (masters </a:t>
            </a:r>
            <a:r>
              <a:rPr lang="sv-SE" baseline="0" dirty="0" err="1" smtClean="0"/>
              <a:t>level</a:t>
            </a:r>
            <a:r>
              <a:rPr lang="sv-SE" baseline="0" dirty="0" smtClean="0"/>
              <a:t>) </a:t>
            </a:r>
            <a:r>
              <a:rPr lang="sv-SE" baseline="0" dirty="0" err="1" smtClean="0"/>
              <a:t>often</a:t>
            </a:r>
            <a:r>
              <a:rPr lang="sv-SE" baseline="0" dirty="0" smtClean="0"/>
              <a:t> </a:t>
            </a:r>
            <a:r>
              <a:rPr lang="sv-SE" baseline="0" dirty="0" err="1" smtClean="0"/>
              <a:t>hired</a:t>
            </a:r>
            <a:r>
              <a:rPr lang="sv-SE" baseline="0" dirty="0" smtClean="0"/>
              <a:t> as referee and speaker at </a:t>
            </a:r>
            <a:r>
              <a:rPr lang="sv-SE" baseline="0" dirty="0" err="1" smtClean="0"/>
              <a:t>Athletic</a:t>
            </a:r>
            <a:r>
              <a:rPr lang="sv-SE" baseline="0" dirty="0" smtClean="0"/>
              <a:t> </a:t>
            </a:r>
            <a:r>
              <a:rPr lang="sv-SE" baseline="0" dirty="0" err="1" smtClean="0"/>
              <a:t>meets</a:t>
            </a:r>
            <a:r>
              <a:rPr lang="sv-SE" baseline="0" dirty="0" smtClean="0"/>
              <a:t> (</a:t>
            </a:r>
            <a:r>
              <a:rPr lang="sv-SE" baseline="0" dirty="0" err="1" smtClean="0"/>
              <a:t>track</a:t>
            </a:r>
            <a:r>
              <a:rPr lang="sv-SE" baseline="0" dirty="0" smtClean="0"/>
              <a:t> &amp; </a:t>
            </a:r>
            <a:r>
              <a:rPr lang="sv-SE" baseline="0" dirty="0" err="1" smtClean="0"/>
              <a:t>field</a:t>
            </a:r>
            <a:r>
              <a:rPr lang="sv-SE" baseline="0" dirty="0" smtClean="0"/>
              <a:t> events).</a:t>
            </a:r>
          </a:p>
          <a:p>
            <a:endParaRPr lang="sv-SE" dirty="0"/>
          </a:p>
        </p:txBody>
      </p:sp>
      <p:sp>
        <p:nvSpPr>
          <p:cNvPr id="4" name="Platshållare för bildnumm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40582367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7/14/2011 4:22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900" kern="1200" dirty="0" smtClean="0">
                <a:solidFill>
                  <a:schemeClr val="tx1"/>
                </a:solidFill>
                <a:effectLst/>
                <a:latin typeface="Segoe UI" pitchFamily="34" charset="0"/>
                <a:ea typeface="+mn-ea"/>
                <a:cs typeface="+mn-cs"/>
              </a:rPr>
              <a:t>Standardizing the Cloud is critical if we want to achieve a fast adoption. The lack of standards in terms of a common terminology, standards for portability and more is slowing down the Cloud Computing market growth. I am here to tell you about what’s going on, what needs to be done and how you engage with standardization initiatives around the world to help in standardizing the Cloud!</a:t>
            </a:r>
            <a:endParaRPr lang="sv-SE" sz="900" kern="1200" dirty="0">
              <a:solidFill>
                <a:schemeClr val="tx1"/>
              </a:solidFill>
              <a:effectLst/>
              <a:latin typeface="Segoe UI" pitchFamily="34" charset="0"/>
              <a:ea typeface="+mn-ea"/>
              <a:cs typeface="+mn-cs"/>
            </a:endParaRPr>
          </a:p>
        </p:txBody>
      </p:sp>
      <p:sp>
        <p:nvSpPr>
          <p:cNvPr id="4" name="Platshållare för bildnumm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565045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The overall agenda is </a:t>
            </a:r>
            <a:r>
              <a:rPr lang="sv-SE" dirty="0" err="1" smtClean="0"/>
              <a:t>outlined</a:t>
            </a:r>
            <a:r>
              <a:rPr lang="sv-SE" dirty="0" smtClean="0"/>
              <a:t> </a:t>
            </a:r>
            <a:r>
              <a:rPr lang="sv-SE" dirty="0" err="1" smtClean="0"/>
              <a:t>below</a:t>
            </a:r>
            <a:r>
              <a:rPr lang="sv-SE" dirty="0" smtClean="0"/>
              <a:t>:</a:t>
            </a:r>
          </a:p>
          <a:p>
            <a:pPr lvl="0"/>
            <a:r>
              <a:rPr lang="en-US" sz="900" kern="1200" dirty="0" smtClean="0">
                <a:solidFill>
                  <a:schemeClr val="tx1"/>
                </a:solidFill>
                <a:effectLst/>
                <a:latin typeface="Segoe UI" pitchFamily="34" charset="0"/>
                <a:ea typeface="+mn-ea"/>
                <a:cs typeface="+mn-cs"/>
              </a:rPr>
              <a:t>Introduction – why is standards important?</a:t>
            </a:r>
            <a:endParaRPr lang="sv-SE" sz="900" kern="1200" dirty="0" smtClean="0">
              <a:solidFill>
                <a:schemeClr val="tx1"/>
              </a:solidFill>
              <a:effectLst/>
              <a:latin typeface="Segoe UI" pitchFamily="34" charset="0"/>
              <a:ea typeface="+mn-ea"/>
              <a:cs typeface="+mn-cs"/>
            </a:endParaRPr>
          </a:p>
          <a:p>
            <a:pPr lvl="1"/>
            <a:r>
              <a:rPr lang="en-US" sz="900" kern="1200" dirty="0" smtClean="0">
                <a:solidFill>
                  <a:schemeClr val="tx1"/>
                </a:solidFill>
                <a:effectLst/>
                <a:latin typeface="Segoe UI" pitchFamily="34" charset="0"/>
                <a:ea typeface="+mn-ea"/>
                <a:cs typeface="+mn-cs"/>
              </a:rPr>
              <a:t>A few slides on the rational for standards, in general and in the IT domain specifically</a:t>
            </a:r>
            <a:endParaRPr lang="sv-SE" sz="9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What’s going on in the standards community in terms of standardizations efforts related to Cloud Computing?</a:t>
            </a:r>
            <a:endParaRPr lang="sv-SE" sz="900" kern="1200" dirty="0" smtClean="0">
              <a:solidFill>
                <a:schemeClr val="tx1"/>
              </a:solidFill>
              <a:effectLst/>
              <a:latin typeface="Segoe UI" pitchFamily="34" charset="0"/>
              <a:ea typeface="+mn-ea"/>
              <a:cs typeface="+mn-cs"/>
            </a:endParaRPr>
          </a:p>
          <a:p>
            <a:pPr lvl="1"/>
            <a:r>
              <a:rPr lang="en-US" sz="900" kern="1200" dirty="0" smtClean="0">
                <a:solidFill>
                  <a:schemeClr val="tx1"/>
                </a:solidFill>
                <a:effectLst/>
                <a:latin typeface="Segoe UI" pitchFamily="34" charset="0"/>
                <a:ea typeface="+mn-ea"/>
                <a:cs typeface="+mn-cs"/>
              </a:rPr>
              <a:t>ISO JTC1 / SC38 / SGCC</a:t>
            </a:r>
            <a:endParaRPr lang="sv-SE" sz="900" kern="1200" dirty="0" smtClean="0">
              <a:solidFill>
                <a:schemeClr val="tx1"/>
              </a:solidFill>
              <a:effectLst/>
              <a:latin typeface="Segoe UI" pitchFamily="34" charset="0"/>
              <a:ea typeface="+mn-ea"/>
              <a:cs typeface="+mn-cs"/>
            </a:endParaRPr>
          </a:p>
          <a:p>
            <a:pPr lvl="1"/>
            <a:r>
              <a:rPr lang="en-US" sz="900" kern="1200" dirty="0" smtClean="0">
                <a:solidFill>
                  <a:schemeClr val="tx1"/>
                </a:solidFill>
                <a:effectLst/>
                <a:latin typeface="Segoe UI" pitchFamily="34" charset="0"/>
                <a:ea typeface="+mn-ea"/>
                <a:cs typeface="+mn-cs"/>
              </a:rPr>
              <a:t>Other SDO’s</a:t>
            </a:r>
            <a:endParaRPr lang="sv-SE" sz="900" kern="1200" dirty="0" smtClean="0">
              <a:solidFill>
                <a:schemeClr val="tx1"/>
              </a:solidFill>
              <a:effectLst/>
              <a:latin typeface="Segoe UI" pitchFamily="34" charset="0"/>
              <a:ea typeface="+mn-ea"/>
              <a:cs typeface="+mn-cs"/>
            </a:endParaRPr>
          </a:p>
          <a:p>
            <a:pPr lvl="1"/>
            <a:r>
              <a:rPr lang="en-US" sz="900" kern="1200" dirty="0" smtClean="0">
                <a:solidFill>
                  <a:schemeClr val="tx1"/>
                </a:solidFill>
                <a:effectLst/>
                <a:latin typeface="Segoe UI" pitchFamily="34" charset="0"/>
                <a:ea typeface="+mn-ea"/>
                <a:cs typeface="+mn-cs"/>
              </a:rPr>
              <a:t>Current state of the SGCC</a:t>
            </a:r>
            <a:endParaRPr lang="sv-SE" sz="900" kern="1200" dirty="0" smtClean="0">
              <a:solidFill>
                <a:schemeClr val="tx1"/>
              </a:solidFill>
              <a:effectLst/>
              <a:latin typeface="Segoe UI" pitchFamily="34" charset="0"/>
              <a:ea typeface="+mn-ea"/>
              <a:cs typeface="+mn-cs"/>
            </a:endParaRPr>
          </a:p>
          <a:p>
            <a:pPr lvl="1"/>
            <a:r>
              <a:rPr lang="en-US" sz="900" kern="1200" dirty="0" smtClean="0">
                <a:solidFill>
                  <a:schemeClr val="tx1"/>
                </a:solidFill>
                <a:effectLst/>
                <a:latin typeface="Segoe UI" pitchFamily="34" charset="0"/>
                <a:ea typeface="+mn-ea"/>
                <a:cs typeface="+mn-cs"/>
              </a:rPr>
              <a:t>Example of initiatives in different countries </a:t>
            </a:r>
            <a:endParaRPr lang="sv-SE" sz="900" kern="1200" dirty="0" smtClean="0">
              <a:solidFill>
                <a:schemeClr val="tx1"/>
              </a:solidFill>
              <a:effectLst/>
              <a:latin typeface="Segoe UI" pitchFamily="34" charset="0"/>
              <a:ea typeface="+mn-ea"/>
              <a:cs typeface="+mn-cs"/>
            </a:endParaRPr>
          </a:p>
          <a:p>
            <a:pPr lvl="1"/>
            <a:r>
              <a:rPr lang="en-US" sz="900" kern="1200" dirty="0" smtClean="0">
                <a:solidFill>
                  <a:schemeClr val="tx1"/>
                </a:solidFill>
                <a:effectLst/>
                <a:latin typeface="Segoe UI" pitchFamily="34" charset="0"/>
                <a:ea typeface="+mn-ea"/>
                <a:cs typeface="+mn-cs"/>
              </a:rPr>
              <a:t>Prioritized domains (according to </a:t>
            </a:r>
            <a:r>
              <a:rPr lang="en-US" sz="900" kern="1200" dirty="0" err="1" smtClean="0">
                <a:solidFill>
                  <a:schemeClr val="tx1"/>
                </a:solidFill>
                <a:effectLst/>
                <a:latin typeface="Segoe UI" pitchFamily="34" charset="0"/>
                <a:ea typeface="+mn-ea"/>
                <a:cs typeface="+mn-cs"/>
              </a:rPr>
              <a:t>Swedens’s</a:t>
            </a:r>
            <a:r>
              <a:rPr lang="en-US" sz="900" kern="1200" dirty="0" smtClean="0">
                <a:solidFill>
                  <a:schemeClr val="tx1"/>
                </a:solidFill>
                <a:effectLst/>
                <a:latin typeface="Segoe UI" pitchFamily="34" charset="0"/>
                <a:ea typeface="+mn-ea"/>
                <a:cs typeface="+mn-cs"/>
              </a:rPr>
              <a:t> view)</a:t>
            </a:r>
            <a:endParaRPr lang="sv-SE" sz="900" kern="1200" dirty="0" smtClean="0">
              <a:solidFill>
                <a:schemeClr val="tx1"/>
              </a:solidFill>
              <a:effectLst/>
              <a:latin typeface="Segoe UI" pitchFamily="34" charset="0"/>
              <a:ea typeface="+mn-ea"/>
              <a:cs typeface="+mn-cs"/>
            </a:endParaRPr>
          </a:p>
          <a:p>
            <a:pPr lvl="1"/>
            <a:r>
              <a:rPr lang="en-US" sz="900" kern="1200" dirty="0" smtClean="0">
                <a:solidFill>
                  <a:schemeClr val="tx1"/>
                </a:solidFill>
                <a:effectLst/>
                <a:latin typeface="Segoe UI" pitchFamily="34" charset="0"/>
                <a:ea typeface="+mn-ea"/>
                <a:cs typeface="+mn-cs"/>
              </a:rPr>
              <a:t>Moving forward – joining forces and using scenarios and Use Cases together with an agile methodology to achieve results</a:t>
            </a:r>
            <a:endParaRPr lang="sv-SE" sz="900" kern="1200" dirty="0" smtClean="0">
              <a:solidFill>
                <a:schemeClr val="tx1"/>
              </a:solidFill>
              <a:effectLst/>
              <a:latin typeface="Segoe UI" pitchFamily="34" charset="0"/>
              <a:ea typeface="+mn-ea"/>
              <a:cs typeface="+mn-cs"/>
            </a:endParaRPr>
          </a:p>
          <a:p>
            <a:pPr lvl="1"/>
            <a:r>
              <a:rPr lang="en-US" sz="900" kern="1200" dirty="0" smtClean="0">
                <a:solidFill>
                  <a:schemeClr val="tx1"/>
                </a:solidFill>
                <a:effectLst/>
                <a:latin typeface="Segoe UI" pitchFamily="34" charset="0"/>
                <a:ea typeface="+mn-ea"/>
                <a:cs typeface="+mn-cs"/>
              </a:rPr>
              <a:t>Ad-hoc vs. formalized standardization</a:t>
            </a:r>
            <a:endParaRPr lang="sv-SE" sz="900" kern="1200" dirty="0" smtClean="0">
              <a:solidFill>
                <a:schemeClr val="tx1"/>
              </a:solidFill>
              <a:effectLst/>
              <a:latin typeface="Segoe UI" pitchFamily="34" charset="0"/>
              <a:ea typeface="+mn-ea"/>
              <a:cs typeface="+mn-cs"/>
            </a:endParaRPr>
          </a:p>
          <a:p>
            <a:pPr lvl="2"/>
            <a:r>
              <a:rPr lang="en-US" sz="900" kern="1200" dirty="0" smtClean="0">
                <a:solidFill>
                  <a:schemeClr val="tx1"/>
                </a:solidFill>
                <a:effectLst/>
                <a:latin typeface="Segoe UI" pitchFamily="34" charset="0"/>
                <a:ea typeface="+mn-ea"/>
                <a:cs typeface="+mn-cs"/>
              </a:rPr>
              <a:t>Pitfalls and potential show stoppers</a:t>
            </a:r>
            <a:endParaRPr lang="sv-SE" sz="9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Using standards to increase Cloud Computing adoption</a:t>
            </a:r>
            <a:endParaRPr lang="sv-SE" sz="900" kern="1200" dirty="0" smtClean="0">
              <a:solidFill>
                <a:schemeClr val="tx1"/>
              </a:solidFill>
              <a:effectLst/>
              <a:latin typeface="Segoe UI" pitchFamily="34" charset="0"/>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7909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Cloud </a:t>
            </a:r>
            <a:r>
              <a:rPr lang="sv-SE" dirty="0" err="1" smtClean="0"/>
              <a:t>Computing</a:t>
            </a:r>
            <a:r>
              <a:rPr lang="sv-SE" dirty="0" smtClean="0"/>
              <a:t> is not</a:t>
            </a:r>
            <a:r>
              <a:rPr lang="sv-SE" baseline="0" dirty="0" smtClean="0"/>
              <a:t> A </a:t>
            </a:r>
            <a:r>
              <a:rPr lang="sv-SE" baseline="0" dirty="0" err="1" smtClean="0"/>
              <a:t>thing</a:t>
            </a:r>
            <a:r>
              <a:rPr lang="sv-SE" baseline="0" dirty="0" smtClean="0"/>
              <a:t>. </a:t>
            </a:r>
            <a:r>
              <a:rPr lang="sv-SE" baseline="0" dirty="0" err="1" smtClean="0"/>
              <a:t>It’s</a:t>
            </a:r>
            <a:r>
              <a:rPr lang="sv-SE" baseline="0" dirty="0" smtClean="0"/>
              <a:t> a </a:t>
            </a:r>
            <a:r>
              <a:rPr lang="sv-SE" baseline="0" dirty="0" err="1" smtClean="0"/>
              <a:t>complex</a:t>
            </a:r>
            <a:r>
              <a:rPr lang="sv-SE" baseline="0" dirty="0" smtClean="0"/>
              <a:t> </a:t>
            </a:r>
            <a:r>
              <a:rPr lang="sv-SE" baseline="0" dirty="0" err="1" smtClean="0"/>
              <a:t>aggregate</a:t>
            </a:r>
            <a:r>
              <a:rPr lang="sv-SE" baseline="0" dirty="0" smtClean="0"/>
              <a:t> </a:t>
            </a:r>
            <a:r>
              <a:rPr lang="sv-SE" baseline="0" dirty="0" err="1" smtClean="0"/>
              <a:t>of</a:t>
            </a:r>
            <a:r>
              <a:rPr lang="sv-SE" baseline="0" dirty="0" smtClean="0"/>
              <a:t> </a:t>
            </a:r>
            <a:r>
              <a:rPr lang="sv-SE" baseline="0" dirty="0" err="1" smtClean="0"/>
              <a:t>many</a:t>
            </a:r>
            <a:r>
              <a:rPr lang="sv-SE" baseline="0" dirty="0" smtClean="0"/>
              <a:t> DIFFERENT elements. Cloud </a:t>
            </a:r>
            <a:r>
              <a:rPr lang="sv-SE" baseline="0" dirty="0" err="1" smtClean="0"/>
              <a:t>Computing</a:t>
            </a:r>
            <a:r>
              <a:rPr lang="sv-SE" baseline="0" dirty="0" smtClean="0"/>
              <a:t> covers </a:t>
            </a:r>
            <a:r>
              <a:rPr lang="sv-SE" baseline="0" dirty="0" err="1" smtClean="0"/>
              <a:t>many</a:t>
            </a:r>
            <a:r>
              <a:rPr lang="sv-SE" baseline="0" dirty="0" smtClean="0"/>
              <a:t> different </a:t>
            </a:r>
            <a:r>
              <a:rPr lang="sv-SE" baseline="0" dirty="0" err="1" smtClean="0"/>
              <a:t>domains</a:t>
            </a:r>
            <a:r>
              <a:rPr lang="sv-SE" baseline="0" dirty="0" smtClean="0"/>
              <a:t>. </a:t>
            </a:r>
            <a:r>
              <a:rPr lang="sv-SE" baseline="0" dirty="0" err="1" smtClean="0"/>
              <a:t>Each</a:t>
            </a:r>
            <a:r>
              <a:rPr lang="sv-SE" baseline="0" dirty="0" smtClean="0"/>
              <a:t> </a:t>
            </a:r>
            <a:r>
              <a:rPr lang="sv-SE" baseline="0" dirty="0" err="1" smtClean="0"/>
              <a:t>domain</a:t>
            </a:r>
            <a:r>
              <a:rPr lang="sv-SE" baseline="0" dirty="0" smtClean="0"/>
              <a:t> is </a:t>
            </a:r>
            <a:r>
              <a:rPr lang="sv-SE" baseline="0" dirty="0" err="1" smtClean="0"/>
              <a:t>subject</a:t>
            </a:r>
            <a:r>
              <a:rPr lang="sv-SE" baseline="0" dirty="0" smtClean="0"/>
              <a:t> </a:t>
            </a:r>
            <a:r>
              <a:rPr lang="sv-SE" baseline="0" dirty="0" err="1" smtClean="0"/>
              <a:t>to</a:t>
            </a:r>
            <a:r>
              <a:rPr lang="sv-SE" baseline="0" dirty="0" smtClean="0"/>
              <a:t> </a:t>
            </a:r>
            <a:r>
              <a:rPr lang="sv-SE" baseline="0" dirty="0" err="1" smtClean="0"/>
              <a:t>standardization</a:t>
            </a:r>
            <a:r>
              <a:rPr lang="sv-SE" baseline="0" dirty="0" smtClean="0"/>
              <a:t> and </a:t>
            </a:r>
            <a:r>
              <a:rPr lang="sv-SE" baseline="0" dirty="0" err="1" smtClean="0"/>
              <a:t>many</a:t>
            </a:r>
            <a:r>
              <a:rPr lang="sv-SE" baseline="0" dirty="0" smtClean="0"/>
              <a:t> </a:t>
            </a:r>
            <a:r>
              <a:rPr lang="sv-SE" baseline="0" dirty="0" err="1" smtClean="0"/>
              <a:t>domains</a:t>
            </a:r>
            <a:r>
              <a:rPr lang="sv-SE" baseline="0" dirty="0" smtClean="0"/>
              <a:t> </a:t>
            </a:r>
            <a:r>
              <a:rPr lang="sv-SE" baseline="0" dirty="0" err="1" smtClean="0"/>
              <a:t>already</a:t>
            </a:r>
            <a:r>
              <a:rPr lang="sv-SE" baseline="0" dirty="0" smtClean="0"/>
              <a:t> </a:t>
            </a:r>
            <a:r>
              <a:rPr lang="sv-SE" baseline="0" dirty="0" err="1" smtClean="0"/>
              <a:t>have</a:t>
            </a:r>
            <a:r>
              <a:rPr lang="sv-SE" baseline="0" dirty="0" smtClean="0"/>
              <a:t> </a:t>
            </a:r>
            <a:r>
              <a:rPr lang="sv-SE" baseline="0" dirty="0" err="1" smtClean="0"/>
              <a:t>mature</a:t>
            </a:r>
            <a:r>
              <a:rPr lang="sv-SE" baseline="0" dirty="0" smtClean="0"/>
              <a:t> and </a:t>
            </a:r>
            <a:r>
              <a:rPr lang="sv-SE" baseline="0" dirty="0" err="1" smtClean="0"/>
              <a:t>well</a:t>
            </a:r>
            <a:r>
              <a:rPr lang="sv-SE" baseline="0" dirty="0" smtClean="0"/>
              <a:t> </a:t>
            </a:r>
            <a:r>
              <a:rPr lang="sv-SE" baseline="0" dirty="0" err="1" smtClean="0"/>
              <a:t>accepted</a:t>
            </a:r>
            <a:r>
              <a:rPr lang="sv-SE" baseline="0" dirty="0" smtClean="0"/>
              <a:t> / </a:t>
            </a:r>
            <a:r>
              <a:rPr lang="sv-SE" baseline="0" dirty="0" err="1" smtClean="0"/>
              <a:t>adopted</a:t>
            </a:r>
            <a:r>
              <a:rPr lang="sv-SE" baseline="0" dirty="0" smtClean="0"/>
              <a:t> standards. </a:t>
            </a:r>
            <a:r>
              <a:rPr lang="sv-SE" baseline="0" dirty="0" err="1" smtClean="0"/>
              <a:t>But</a:t>
            </a:r>
            <a:r>
              <a:rPr lang="sv-SE" baseline="0" dirty="0" smtClean="0"/>
              <a:t> </a:t>
            </a:r>
            <a:r>
              <a:rPr lang="sv-SE" baseline="0" dirty="0" err="1" smtClean="0"/>
              <a:t>we</a:t>
            </a:r>
            <a:r>
              <a:rPr lang="sv-SE" baseline="0" dirty="0" smtClean="0"/>
              <a:t> </a:t>
            </a:r>
            <a:r>
              <a:rPr lang="sv-SE" baseline="0" dirty="0" err="1" smtClean="0"/>
              <a:t>need</a:t>
            </a:r>
            <a:r>
              <a:rPr lang="sv-SE" baseline="0" dirty="0" smtClean="0"/>
              <a:t> </a:t>
            </a:r>
            <a:r>
              <a:rPr lang="sv-SE" baseline="0" dirty="0" err="1" smtClean="0"/>
              <a:t>to</a:t>
            </a:r>
            <a:r>
              <a:rPr lang="sv-SE" baseline="0" dirty="0" smtClean="0"/>
              <a:t> </a:t>
            </a:r>
            <a:r>
              <a:rPr lang="sv-SE" baseline="0" dirty="0" err="1" smtClean="0"/>
              <a:t>related</a:t>
            </a:r>
            <a:r>
              <a:rPr lang="sv-SE" baseline="0" dirty="0" smtClean="0"/>
              <a:t> and </a:t>
            </a:r>
            <a:r>
              <a:rPr lang="sv-SE" baseline="0" dirty="0" err="1" smtClean="0"/>
              <a:t>expose</a:t>
            </a:r>
            <a:r>
              <a:rPr lang="sv-SE" baseline="0" dirty="0" smtClean="0"/>
              <a:t> </a:t>
            </a:r>
            <a:r>
              <a:rPr lang="sv-SE" baseline="0" dirty="0" err="1" smtClean="0"/>
              <a:t>those</a:t>
            </a:r>
            <a:r>
              <a:rPr lang="sv-SE" baseline="0" dirty="0" smtClean="0"/>
              <a:t> </a:t>
            </a:r>
            <a:r>
              <a:rPr lang="sv-SE" baseline="0" dirty="0" err="1" smtClean="0"/>
              <a:t>to</a:t>
            </a:r>
            <a:r>
              <a:rPr lang="sv-SE" baseline="0" dirty="0" smtClean="0"/>
              <a:t> Cloud </a:t>
            </a:r>
            <a:r>
              <a:rPr lang="sv-SE" baseline="0" dirty="0" err="1" smtClean="0"/>
              <a:t>Computing</a:t>
            </a:r>
            <a:r>
              <a:rPr lang="sv-SE" baseline="0" dirty="0" smtClean="0"/>
              <a:t>. And </a:t>
            </a:r>
            <a:r>
              <a:rPr lang="sv-SE" baseline="0" dirty="0" err="1" smtClean="0"/>
              <a:t>we</a:t>
            </a:r>
            <a:r>
              <a:rPr lang="sv-SE" baseline="0" dirty="0" smtClean="0"/>
              <a:t> </a:t>
            </a:r>
            <a:r>
              <a:rPr lang="sv-SE" baseline="0" dirty="0" err="1" smtClean="0"/>
              <a:t>need</a:t>
            </a:r>
            <a:r>
              <a:rPr lang="sv-SE" baseline="0" dirty="0" smtClean="0"/>
              <a:t> </a:t>
            </a:r>
            <a:r>
              <a:rPr lang="sv-SE" baseline="0" dirty="0" err="1" smtClean="0"/>
              <a:t>to</a:t>
            </a:r>
            <a:r>
              <a:rPr lang="sv-SE" baseline="0" dirty="0" smtClean="0"/>
              <a:t> </a:t>
            </a:r>
            <a:r>
              <a:rPr lang="sv-SE" baseline="0" dirty="0" err="1" smtClean="0"/>
              <a:t>understand</a:t>
            </a:r>
            <a:r>
              <a:rPr lang="sv-SE" baseline="0" dirty="0" smtClean="0"/>
              <a:t> </a:t>
            </a:r>
            <a:r>
              <a:rPr lang="sv-SE" baseline="0" dirty="0" err="1" smtClean="0"/>
              <a:t>where</a:t>
            </a:r>
            <a:r>
              <a:rPr lang="sv-SE" baseline="0" dirty="0" smtClean="0"/>
              <a:t> standards do NOT </a:t>
            </a:r>
            <a:r>
              <a:rPr lang="sv-SE" baseline="0" dirty="0" err="1" smtClean="0"/>
              <a:t>exist</a:t>
            </a:r>
            <a:r>
              <a:rPr lang="sv-SE" baseline="0" dirty="0" smtClean="0"/>
              <a:t> or </a:t>
            </a:r>
            <a:r>
              <a:rPr lang="sv-SE" baseline="0" dirty="0" err="1" smtClean="0"/>
              <a:t>are</a:t>
            </a:r>
            <a:r>
              <a:rPr lang="sv-SE" baseline="0" dirty="0" smtClean="0"/>
              <a:t> not </a:t>
            </a:r>
            <a:r>
              <a:rPr lang="sv-SE" baseline="0" dirty="0" err="1" smtClean="0"/>
              <a:t>fully</a:t>
            </a:r>
            <a:r>
              <a:rPr lang="sv-SE" baseline="0" dirty="0" smtClean="0"/>
              <a:t> </a:t>
            </a:r>
            <a:r>
              <a:rPr lang="sv-SE" baseline="0" dirty="0" err="1" smtClean="0"/>
              <a:t>developed</a:t>
            </a:r>
            <a:r>
              <a:rPr lang="sv-SE" baseline="0" dirty="0" smtClean="0"/>
              <a:t> or </a:t>
            </a:r>
            <a:r>
              <a:rPr lang="sv-SE" baseline="0" dirty="0" err="1" smtClean="0"/>
              <a:t>adopted</a:t>
            </a:r>
            <a:r>
              <a:rPr lang="sv-SE" baseline="0" dirty="0" smtClean="0"/>
              <a:t>. </a:t>
            </a:r>
            <a:r>
              <a:rPr lang="sv-SE" baseline="0" dirty="0" err="1" smtClean="0"/>
              <a:t>This</a:t>
            </a:r>
            <a:r>
              <a:rPr lang="sv-SE" baseline="0" dirty="0" smtClean="0"/>
              <a:t> </a:t>
            </a:r>
            <a:r>
              <a:rPr lang="sv-SE" baseline="0" dirty="0" err="1" smtClean="0"/>
              <a:t>work</a:t>
            </a:r>
            <a:r>
              <a:rPr lang="sv-SE" baseline="0" dirty="0" smtClean="0"/>
              <a:t> is </a:t>
            </a:r>
            <a:r>
              <a:rPr lang="sv-SE" baseline="0" dirty="0" err="1" smtClean="0"/>
              <a:t>currently</a:t>
            </a:r>
            <a:r>
              <a:rPr lang="sv-SE" baseline="0" dirty="0" smtClean="0"/>
              <a:t> </a:t>
            </a:r>
            <a:r>
              <a:rPr lang="sv-SE" baseline="0" dirty="0" err="1" smtClean="0"/>
              <a:t>underway</a:t>
            </a:r>
            <a:r>
              <a:rPr lang="sv-SE" baseline="0" dirty="0" smtClean="0"/>
              <a:t>.</a:t>
            </a:r>
          </a:p>
          <a:p>
            <a:endParaRPr lang="sv-SE" dirty="0"/>
          </a:p>
        </p:txBody>
      </p:sp>
      <p:sp>
        <p:nvSpPr>
          <p:cNvPr id="4" name="Platshållare för bildnumm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2956050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Cloud </a:t>
            </a:r>
            <a:r>
              <a:rPr lang="sv-SE" dirty="0" err="1" smtClean="0"/>
              <a:t>Computing</a:t>
            </a:r>
            <a:r>
              <a:rPr lang="sv-SE" baseline="0" dirty="0" smtClean="0"/>
              <a:t> on </a:t>
            </a:r>
            <a:r>
              <a:rPr lang="sv-SE" baseline="0" dirty="0" err="1" smtClean="0"/>
              <a:t>one</a:t>
            </a:r>
            <a:r>
              <a:rPr lang="sv-SE" baseline="0" dirty="0" smtClean="0"/>
              <a:t> hand </a:t>
            </a:r>
            <a:r>
              <a:rPr lang="sv-SE" baseline="0" dirty="0" err="1" smtClean="0"/>
              <a:t>represents</a:t>
            </a:r>
            <a:r>
              <a:rPr lang="sv-SE" baseline="0" dirty="0" smtClean="0"/>
              <a:t> an evolution. The internet </a:t>
            </a:r>
            <a:r>
              <a:rPr lang="sv-SE" baseline="0" dirty="0" err="1" smtClean="0"/>
              <a:t>infrastructure</a:t>
            </a:r>
            <a:r>
              <a:rPr lang="sv-SE" baseline="0" dirty="0" smtClean="0"/>
              <a:t>, XML, SOAP and SOA </a:t>
            </a:r>
            <a:r>
              <a:rPr lang="sv-SE" baseline="0" dirty="0" err="1" smtClean="0"/>
              <a:t>paved</a:t>
            </a:r>
            <a:r>
              <a:rPr lang="sv-SE" baseline="0" dirty="0" smtClean="0"/>
              <a:t> the </a:t>
            </a:r>
            <a:r>
              <a:rPr lang="sv-SE" baseline="0" dirty="0" err="1" smtClean="0"/>
              <a:t>way</a:t>
            </a:r>
            <a:r>
              <a:rPr lang="sv-SE" baseline="0" dirty="0" smtClean="0"/>
              <a:t> for Cloud </a:t>
            </a:r>
            <a:r>
              <a:rPr lang="sv-SE" baseline="0" dirty="0" err="1" smtClean="0"/>
              <a:t>Computing</a:t>
            </a:r>
            <a:r>
              <a:rPr lang="sv-SE" baseline="0" dirty="0" smtClean="0"/>
              <a:t>. And </a:t>
            </a:r>
            <a:r>
              <a:rPr lang="sv-SE" baseline="0" dirty="0" err="1" smtClean="0"/>
              <a:t>are</a:t>
            </a:r>
            <a:r>
              <a:rPr lang="sv-SE" baseline="0" dirty="0" smtClean="0"/>
              <a:t>, </a:t>
            </a:r>
            <a:r>
              <a:rPr lang="sv-SE" baseline="0" dirty="0" err="1" smtClean="0"/>
              <a:t>obviously</a:t>
            </a:r>
            <a:r>
              <a:rPr lang="sv-SE" baseline="0" dirty="0" smtClean="0"/>
              <a:t>, still </a:t>
            </a:r>
            <a:r>
              <a:rPr lang="sv-SE" baseline="0" dirty="0" err="1" smtClean="0"/>
              <a:t>important</a:t>
            </a:r>
            <a:r>
              <a:rPr lang="sv-SE" baseline="0" dirty="0" smtClean="0"/>
              <a:t> elements </a:t>
            </a:r>
            <a:r>
              <a:rPr lang="sv-SE" baseline="0" dirty="0" err="1" smtClean="0"/>
              <a:t>of</a:t>
            </a:r>
            <a:r>
              <a:rPr lang="sv-SE" baseline="0" dirty="0" smtClean="0"/>
              <a:t> Cloud </a:t>
            </a:r>
            <a:r>
              <a:rPr lang="sv-SE" baseline="0" dirty="0" err="1" smtClean="0"/>
              <a:t>Computing</a:t>
            </a:r>
            <a:r>
              <a:rPr lang="sv-SE" baseline="0" dirty="0" smtClean="0"/>
              <a:t>. </a:t>
            </a:r>
            <a:r>
              <a:rPr lang="sv-SE" baseline="0" dirty="0" err="1" smtClean="0"/>
              <a:t>But</a:t>
            </a:r>
            <a:r>
              <a:rPr lang="sv-SE" baseline="0" dirty="0" smtClean="0"/>
              <a:t> Cloud </a:t>
            </a:r>
            <a:r>
              <a:rPr lang="sv-SE" baseline="0" dirty="0" err="1" smtClean="0"/>
              <a:t>Computing</a:t>
            </a:r>
            <a:r>
              <a:rPr lang="sv-SE" baseline="0" dirty="0" smtClean="0"/>
              <a:t> (CC </a:t>
            </a:r>
            <a:r>
              <a:rPr lang="sv-SE" baseline="0" dirty="0" err="1" smtClean="0"/>
              <a:t>here</a:t>
            </a:r>
            <a:r>
              <a:rPr lang="sv-SE" baseline="0" dirty="0" smtClean="0"/>
              <a:t> </a:t>
            </a:r>
            <a:r>
              <a:rPr lang="sv-SE" baseline="0" dirty="0" err="1" smtClean="0"/>
              <a:t>after</a:t>
            </a:r>
            <a:r>
              <a:rPr lang="sv-SE" baseline="0" dirty="0" smtClean="0"/>
              <a:t>) must be </a:t>
            </a:r>
            <a:r>
              <a:rPr lang="sv-SE" baseline="0" dirty="0" err="1" smtClean="0"/>
              <a:t>treated</a:t>
            </a:r>
            <a:r>
              <a:rPr lang="sv-SE" baseline="0" dirty="0" smtClean="0"/>
              <a:t> as a new kid on the block </a:t>
            </a:r>
            <a:r>
              <a:rPr lang="sv-SE" baseline="0" dirty="0" err="1" smtClean="0"/>
              <a:t>nevertheless</a:t>
            </a:r>
            <a:r>
              <a:rPr lang="sv-SE" baseline="0" dirty="0" smtClean="0"/>
              <a:t>. </a:t>
            </a:r>
            <a:r>
              <a:rPr lang="sv-SE" baseline="0" dirty="0" err="1" smtClean="0"/>
              <a:t>Many</a:t>
            </a:r>
            <a:r>
              <a:rPr lang="sv-SE" baseline="0" dirty="0" smtClean="0"/>
              <a:t> </a:t>
            </a:r>
            <a:r>
              <a:rPr lang="sv-SE" baseline="0" dirty="0" err="1" smtClean="0"/>
              <a:t>aspects</a:t>
            </a:r>
            <a:r>
              <a:rPr lang="sv-SE" baseline="0" dirty="0" smtClean="0"/>
              <a:t> </a:t>
            </a:r>
            <a:r>
              <a:rPr lang="sv-SE" baseline="0" dirty="0" err="1" smtClean="0"/>
              <a:t>of</a:t>
            </a:r>
            <a:r>
              <a:rPr lang="sv-SE" baseline="0" dirty="0" smtClean="0"/>
              <a:t> CC </a:t>
            </a:r>
            <a:r>
              <a:rPr lang="sv-SE" baseline="0" dirty="0" err="1" smtClean="0"/>
              <a:t>are</a:t>
            </a:r>
            <a:r>
              <a:rPr lang="sv-SE" baseline="0" dirty="0" smtClean="0"/>
              <a:t> in </a:t>
            </a:r>
            <a:r>
              <a:rPr lang="sv-SE" baseline="0" dirty="0" err="1" smtClean="0"/>
              <a:t>fact</a:t>
            </a:r>
            <a:r>
              <a:rPr lang="sv-SE" baseline="0" dirty="0" smtClean="0"/>
              <a:t> </a:t>
            </a:r>
            <a:r>
              <a:rPr lang="sv-SE" baseline="0" dirty="0" err="1" smtClean="0"/>
              <a:t>revolutionary</a:t>
            </a:r>
            <a:r>
              <a:rPr lang="sv-SE" baseline="0" dirty="0" smtClean="0"/>
              <a:t>. New business </a:t>
            </a:r>
            <a:r>
              <a:rPr lang="sv-SE" baseline="0" dirty="0" err="1" smtClean="0"/>
              <a:t>models</a:t>
            </a:r>
            <a:r>
              <a:rPr lang="sv-SE" baseline="0" dirty="0" smtClean="0"/>
              <a:t> </a:t>
            </a:r>
            <a:r>
              <a:rPr lang="sv-SE" baseline="0" dirty="0" err="1" smtClean="0"/>
              <a:t>are</a:t>
            </a:r>
            <a:r>
              <a:rPr lang="sv-SE" baseline="0" dirty="0" smtClean="0"/>
              <a:t> </a:t>
            </a:r>
            <a:r>
              <a:rPr lang="sv-SE" baseline="0" dirty="0" err="1" smtClean="0"/>
              <a:t>transforming</a:t>
            </a:r>
            <a:r>
              <a:rPr lang="sv-SE" baseline="0" dirty="0" smtClean="0"/>
              <a:t> the </a:t>
            </a:r>
            <a:r>
              <a:rPr lang="sv-SE" baseline="0" dirty="0" err="1" smtClean="0"/>
              <a:t>industry</a:t>
            </a:r>
            <a:r>
              <a:rPr lang="sv-SE" baseline="0" dirty="0" smtClean="0"/>
              <a:t>. </a:t>
            </a:r>
            <a:r>
              <a:rPr lang="sv-SE" baseline="0" dirty="0" err="1" smtClean="0"/>
              <a:t>We</a:t>
            </a:r>
            <a:r>
              <a:rPr lang="sv-SE" baseline="0" dirty="0" smtClean="0"/>
              <a:t> </a:t>
            </a:r>
            <a:r>
              <a:rPr lang="sv-SE" baseline="0" dirty="0" err="1" smtClean="0"/>
              <a:t>need</a:t>
            </a:r>
            <a:r>
              <a:rPr lang="sv-SE" baseline="0" dirty="0" smtClean="0"/>
              <a:t> new </a:t>
            </a:r>
            <a:r>
              <a:rPr lang="sv-SE" baseline="0" dirty="0" err="1" smtClean="0"/>
              <a:t>ways</a:t>
            </a:r>
            <a:r>
              <a:rPr lang="sv-SE" baseline="0" dirty="0" smtClean="0"/>
              <a:t> </a:t>
            </a:r>
            <a:r>
              <a:rPr lang="sv-SE" baseline="0" dirty="0" err="1" smtClean="0"/>
              <a:t>of</a:t>
            </a:r>
            <a:r>
              <a:rPr lang="sv-SE" baseline="0" dirty="0" smtClean="0"/>
              <a:t> </a:t>
            </a:r>
            <a:r>
              <a:rPr lang="sv-SE" baseline="0" dirty="0" err="1" smtClean="0"/>
              <a:t>thinking</a:t>
            </a:r>
            <a:r>
              <a:rPr lang="sv-SE" baseline="0" dirty="0" smtClean="0"/>
              <a:t> </a:t>
            </a:r>
            <a:r>
              <a:rPr lang="sv-SE" baseline="0" dirty="0" err="1" smtClean="0"/>
              <a:t>about</a:t>
            </a:r>
            <a:r>
              <a:rPr lang="sv-SE" baseline="0" dirty="0" smtClean="0"/>
              <a:t> IT. </a:t>
            </a:r>
            <a:r>
              <a:rPr lang="sv-SE" baseline="0" dirty="0" err="1" smtClean="0"/>
              <a:t>We</a:t>
            </a:r>
            <a:r>
              <a:rPr lang="sv-SE" baseline="0" dirty="0" smtClean="0"/>
              <a:t> </a:t>
            </a:r>
            <a:r>
              <a:rPr lang="sv-SE" baseline="0" dirty="0" err="1" smtClean="0"/>
              <a:t>need</a:t>
            </a:r>
            <a:r>
              <a:rPr lang="sv-SE" baseline="0" dirty="0" smtClean="0"/>
              <a:t> new legal </a:t>
            </a:r>
            <a:r>
              <a:rPr lang="sv-SE" baseline="0" dirty="0" err="1" smtClean="0"/>
              <a:t>frameworks</a:t>
            </a:r>
            <a:r>
              <a:rPr lang="sv-SE" baseline="0" dirty="0" smtClean="0"/>
              <a:t>. Public </a:t>
            </a:r>
            <a:r>
              <a:rPr lang="sv-SE" baseline="0" dirty="0" err="1" smtClean="0"/>
              <a:t>procurement</a:t>
            </a:r>
            <a:r>
              <a:rPr lang="sv-SE" baseline="0" dirty="0" smtClean="0"/>
              <a:t> </a:t>
            </a:r>
            <a:r>
              <a:rPr lang="sv-SE" baseline="0" dirty="0" err="1" smtClean="0"/>
              <a:t>will</a:t>
            </a:r>
            <a:r>
              <a:rPr lang="sv-SE" baseline="0" dirty="0" smtClean="0"/>
              <a:t> be </a:t>
            </a:r>
            <a:r>
              <a:rPr lang="sv-SE" baseline="0" dirty="0" err="1" smtClean="0"/>
              <a:t>affected</a:t>
            </a:r>
            <a:r>
              <a:rPr lang="sv-SE" baseline="0" dirty="0" smtClean="0"/>
              <a:t> as IT </a:t>
            </a:r>
            <a:r>
              <a:rPr lang="sv-SE" baseline="0" dirty="0" err="1" smtClean="0"/>
              <a:t>resources</a:t>
            </a:r>
            <a:r>
              <a:rPr lang="sv-SE" baseline="0" dirty="0" smtClean="0"/>
              <a:t> </a:t>
            </a:r>
            <a:r>
              <a:rPr lang="sv-SE" baseline="0" dirty="0" err="1" smtClean="0"/>
              <a:t>are</a:t>
            </a:r>
            <a:r>
              <a:rPr lang="sv-SE" baseline="0" dirty="0" smtClean="0"/>
              <a:t> </a:t>
            </a:r>
            <a:r>
              <a:rPr lang="sv-SE" baseline="0" dirty="0" err="1" smtClean="0"/>
              <a:t>available</a:t>
            </a:r>
            <a:r>
              <a:rPr lang="sv-SE" baseline="0" dirty="0" smtClean="0"/>
              <a:t> </a:t>
            </a:r>
            <a:r>
              <a:rPr lang="sv-SE" baseline="0" dirty="0" err="1" smtClean="0"/>
              <a:t>to</a:t>
            </a:r>
            <a:r>
              <a:rPr lang="sv-SE" baseline="0" dirty="0" smtClean="0"/>
              <a:t> </a:t>
            </a:r>
            <a:r>
              <a:rPr lang="sv-SE" baseline="0" dirty="0" err="1" smtClean="0"/>
              <a:t>any</a:t>
            </a:r>
            <a:r>
              <a:rPr lang="sv-SE" baseline="0" dirty="0" smtClean="0"/>
              <a:t> </a:t>
            </a:r>
            <a:r>
              <a:rPr lang="sv-SE" baseline="0" dirty="0" err="1" smtClean="0"/>
              <a:t>agency</a:t>
            </a:r>
            <a:r>
              <a:rPr lang="sv-SE" baseline="0" dirty="0" smtClean="0"/>
              <a:t> </a:t>
            </a:r>
            <a:r>
              <a:rPr lang="sv-SE" baseline="0" dirty="0" err="1" smtClean="0"/>
              <a:t>through</a:t>
            </a:r>
            <a:r>
              <a:rPr lang="sv-SE" baseline="0" dirty="0" smtClean="0"/>
              <a:t> a simple IP </a:t>
            </a:r>
            <a:r>
              <a:rPr lang="sv-SE" baseline="0" dirty="0" err="1" smtClean="0"/>
              <a:t>connection</a:t>
            </a:r>
            <a:r>
              <a:rPr lang="sv-SE" baseline="0" dirty="0" smtClean="0"/>
              <a:t>. </a:t>
            </a:r>
            <a:r>
              <a:rPr lang="sv-SE" baseline="0" dirty="0" err="1" smtClean="0"/>
              <a:t>We</a:t>
            </a:r>
            <a:r>
              <a:rPr lang="sv-SE" baseline="0" dirty="0" smtClean="0"/>
              <a:t> </a:t>
            </a:r>
            <a:r>
              <a:rPr lang="sv-SE" baseline="0" dirty="0" err="1" smtClean="0"/>
              <a:t>need</a:t>
            </a:r>
            <a:r>
              <a:rPr lang="sv-SE" baseline="0" dirty="0" smtClean="0"/>
              <a:t> </a:t>
            </a:r>
            <a:r>
              <a:rPr lang="sv-SE" baseline="0" dirty="0" err="1" smtClean="0"/>
              <a:t>to</a:t>
            </a:r>
            <a:r>
              <a:rPr lang="sv-SE" baseline="0" dirty="0" smtClean="0"/>
              <a:t> </a:t>
            </a:r>
            <a:r>
              <a:rPr lang="sv-SE" baseline="0" dirty="0" err="1" smtClean="0"/>
              <a:t>understand</a:t>
            </a:r>
            <a:r>
              <a:rPr lang="sv-SE" baseline="0" dirty="0" smtClean="0"/>
              <a:t> </a:t>
            </a:r>
            <a:r>
              <a:rPr lang="sv-SE" baseline="0" dirty="0" err="1" smtClean="0"/>
              <a:t>what</a:t>
            </a:r>
            <a:r>
              <a:rPr lang="sv-SE" baseline="0" dirty="0" smtClean="0"/>
              <a:t> elements </a:t>
            </a:r>
            <a:r>
              <a:rPr lang="sv-SE" baseline="0" dirty="0" err="1" smtClean="0"/>
              <a:t>together</a:t>
            </a:r>
            <a:r>
              <a:rPr lang="sv-SE" baseline="0" dirty="0" smtClean="0"/>
              <a:t> form and </a:t>
            </a:r>
            <a:r>
              <a:rPr lang="sv-SE" baseline="0" dirty="0" err="1" smtClean="0"/>
              <a:t>constitute</a:t>
            </a:r>
            <a:r>
              <a:rPr lang="sv-SE" baseline="0" dirty="0" smtClean="0"/>
              <a:t> CC. And </a:t>
            </a:r>
            <a:r>
              <a:rPr lang="sv-SE" baseline="0" dirty="0" err="1" smtClean="0"/>
              <a:t>we</a:t>
            </a:r>
            <a:r>
              <a:rPr lang="sv-SE" baseline="0" dirty="0" smtClean="0"/>
              <a:t> </a:t>
            </a:r>
            <a:r>
              <a:rPr lang="sv-SE" baseline="0" dirty="0" err="1" smtClean="0"/>
              <a:t>need</a:t>
            </a:r>
            <a:r>
              <a:rPr lang="sv-SE" baseline="0" dirty="0" smtClean="0"/>
              <a:t> </a:t>
            </a:r>
            <a:r>
              <a:rPr lang="sv-SE" baseline="0" dirty="0" err="1" smtClean="0"/>
              <a:t>to</a:t>
            </a:r>
            <a:r>
              <a:rPr lang="sv-SE" baseline="0" dirty="0" smtClean="0"/>
              <a:t> </a:t>
            </a:r>
            <a:r>
              <a:rPr lang="sv-SE" baseline="0" dirty="0" err="1" smtClean="0"/>
              <a:t>standardize</a:t>
            </a:r>
            <a:r>
              <a:rPr lang="sv-SE" baseline="0" dirty="0" smtClean="0"/>
              <a:t> the </a:t>
            </a:r>
            <a:r>
              <a:rPr lang="sv-SE" baseline="0" dirty="0" err="1" smtClean="0"/>
              <a:t>usage</a:t>
            </a:r>
            <a:r>
              <a:rPr lang="sv-SE" baseline="0" dirty="0" smtClean="0"/>
              <a:t> and </a:t>
            </a:r>
            <a:r>
              <a:rPr lang="sv-SE" baseline="0" dirty="0" err="1" smtClean="0"/>
              <a:t>availability</a:t>
            </a:r>
            <a:r>
              <a:rPr lang="sv-SE" baseline="0" dirty="0" smtClean="0"/>
              <a:t> </a:t>
            </a:r>
            <a:r>
              <a:rPr lang="sv-SE" baseline="0" dirty="0" err="1" smtClean="0"/>
              <a:t>of</a:t>
            </a:r>
            <a:r>
              <a:rPr lang="sv-SE" baseline="0" dirty="0" smtClean="0"/>
              <a:t> </a:t>
            </a:r>
            <a:r>
              <a:rPr lang="sv-SE" baseline="0" dirty="0" err="1" smtClean="0"/>
              <a:t>most</a:t>
            </a:r>
            <a:r>
              <a:rPr lang="sv-SE" baseline="0" dirty="0" smtClean="0"/>
              <a:t>, </a:t>
            </a:r>
            <a:r>
              <a:rPr lang="sv-SE" baseline="0" dirty="0" err="1" smtClean="0"/>
              <a:t>if</a:t>
            </a:r>
            <a:r>
              <a:rPr lang="sv-SE" baseline="0" dirty="0" smtClean="0"/>
              <a:t> not all, elements. The areas </a:t>
            </a:r>
            <a:r>
              <a:rPr lang="sv-SE" baseline="0" dirty="0" err="1" smtClean="0"/>
              <a:t>depicted</a:t>
            </a:r>
            <a:r>
              <a:rPr lang="sv-SE" baseline="0" dirty="0" smtClean="0"/>
              <a:t> </a:t>
            </a:r>
            <a:r>
              <a:rPr lang="sv-SE" baseline="0" dirty="0" err="1" smtClean="0"/>
              <a:t>are</a:t>
            </a:r>
            <a:r>
              <a:rPr lang="sv-SE" baseline="0" dirty="0" smtClean="0"/>
              <a:t> </a:t>
            </a:r>
            <a:r>
              <a:rPr lang="sv-SE" baseline="0" dirty="0" err="1" smtClean="0"/>
              <a:t>exemplatory</a:t>
            </a:r>
            <a:r>
              <a:rPr lang="sv-SE" baseline="0" dirty="0" smtClean="0"/>
              <a:t>. It </a:t>
            </a:r>
            <a:r>
              <a:rPr lang="sv-SE" baseline="0" dirty="0" err="1" smtClean="0"/>
              <a:t>doesn’t</a:t>
            </a:r>
            <a:r>
              <a:rPr lang="sv-SE" baseline="0" dirty="0" smtClean="0"/>
              <a:t> </a:t>
            </a:r>
            <a:r>
              <a:rPr lang="sv-SE" baseline="0" dirty="0" err="1" smtClean="0"/>
              <a:t>follow</a:t>
            </a:r>
            <a:r>
              <a:rPr lang="sv-SE" baseline="0" dirty="0" smtClean="0"/>
              <a:t> NIST </a:t>
            </a:r>
            <a:r>
              <a:rPr lang="sv-SE" baseline="0" dirty="0" err="1" smtClean="0"/>
              <a:t>defintions</a:t>
            </a:r>
            <a:r>
              <a:rPr lang="sv-SE" baseline="0" dirty="0" smtClean="0"/>
              <a:t> </a:t>
            </a:r>
            <a:r>
              <a:rPr lang="sv-SE" baseline="0" dirty="0" err="1" smtClean="0"/>
              <a:t>of</a:t>
            </a:r>
            <a:r>
              <a:rPr lang="sv-SE" baseline="0" dirty="0" smtClean="0"/>
              <a:t> CC, </a:t>
            </a:r>
            <a:r>
              <a:rPr lang="sv-SE" baseline="0" dirty="0" err="1" smtClean="0"/>
              <a:t>but</a:t>
            </a:r>
            <a:r>
              <a:rPr lang="sv-SE" baseline="0" dirty="0" smtClean="0"/>
              <a:t> </a:t>
            </a:r>
            <a:r>
              <a:rPr lang="sv-SE" baseline="0" dirty="0" err="1" smtClean="0"/>
              <a:t>that’s</a:t>
            </a:r>
            <a:r>
              <a:rPr lang="sv-SE" baseline="0" dirty="0" smtClean="0"/>
              <a:t> not the </a:t>
            </a:r>
            <a:r>
              <a:rPr lang="sv-SE" baseline="0" dirty="0" err="1" smtClean="0"/>
              <a:t>point</a:t>
            </a:r>
            <a:r>
              <a:rPr lang="sv-SE" baseline="0" dirty="0" smtClean="0"/>
              <a:t> </a:t>
            </a:r>
            <a:r>
              <a:rPr lang="sv-SE" baseline="0" dirty="0" err="1" smtClean="0"/>
              <a:t>with</a:t>
            </a:r>
            <a:r>
              <a:rPr lang="sv-SE" baseline="0" dirty="0" smtClean="0"/>
              <a:t> the </a:t>
            </a:r>
            <a:r>
              <a:rPr lang="sv-SE" baseline="0" dirty="0" err="1" smtClean="0"/>
              <a:t>graphical</a:t>
            </a:r>
            <a:r>
              <a:rPr lang="sv-SE" baseline="0" dirty="0" smtClean="0"/>
              <a:t> representation. It just goes </a:t>
            </a:r>
            <a:r>
              <a:rPr lang="sv-SE" baseline="0" dirty="0" err="1" smtClean="0"/>
              <a:t>to</a:t>
            </a:r>
            <a:r>
              <a:rPr lang="sv-SE" baseline="0" dirty="0" smtClean="0"/>
              <a:t> </a:t>
            </a:r>
            <a:r>
              <a:rPr lang="sv-SE" baseline="0" dirty="0" err="1" smtClean="0"/>
              <a:t>illustrate</a:t>
            </a:r>
            <a:r>
              <a:rPr lang="sv-SE" baseline="0" dirty="0" smtClean="0"/>
              <a:t> the </a:t>
            </a:r>
            <a:r>
              <a:rPr lang="sv-SE" baseline="0" dirty="0" err="1" smtClean="0"/>
              <a:t>complexity</a:t>
            </a:r>
            <a:r>
              <a:rPr lang="sv-SE" baseline="0" dirty="0" smtClean="0"/>
              <a:t> </a:t>
            </a:r>
            <a:r>
              <a:rPr lang="sv-SE" baseline="0" dirty="0" err="1" smtClean="0"/>
              <a:t>of</a:t>
            </a:r>
            <a:r>
              <a:rPr lang="sv-SE" baseline="0" dirty="0" smtClean="0"/>
              <a:t> CC.</a:t>
            </a:r>
            <a:endParaRPr lang="sv-SE" dirty="0"/>
          </a:p>
        </p:txBody>
      </p:sp>
      <p:sp>
        <p:nvSpPr>
          <p:cNvPr id="4" name="Platshållare för bildnumm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4033680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Luckily</a:t>
            </a:r>
            <a:r>
              <a:rPr lang="sv-SE" dirty="0" smtClean="0"/>
              <a:t> </a:t>
            </a:r>
            <a:r>
              <a:rPr lang="sv-SE" dirty="0" err="1" smtClean="0"/>
              <a:t>enough</a:t>
            </a:r>
            <a:r>
              <a:rPr lang="sv-SE" baseline="0" dirty="0" smtClean="0"/>
              <a:t> – </a:t>
            </a:r>
            <a:r>
              <a:rPr lang="sv-SE" baseline="0" dirty="0" err="1" smtClean="0"/>
              <a:t>things</a:t>
            </a:r>
            <a:r>
              <a:rPr lang="sv-SE" baseline="0" dirty="0" smtClean="0"/>
              <a:t> ARE happeningen in the </a:t>
            </a:r>
            <a:r>
              <a:rPr lang="sv-SE" baseline="0" dirty="0" err="1" smtClean="0"/>
              <a:t>standardization</a:t>
            </a:r>
            <a:r>
              <a:rPr lang="sv-SE" baseline="0" dirty="0" smtClean="0"/>
              <a:t> space. </a:t>
            </a:r>
            <a:r>
              <a:rPr lang="sv-SE" baseline="0" dirty="0" err="1" smtClean="0"/>
              <a:t>Many</a:t>
            </a:r>
            <a:r>
              <a:rPr lang="sv-SE" baseline="0" dirty="0" smtClean="0"/>
              <a:t> </a:t>
            </a:r>
            <a:r>
              <a:rPr lang="sv-SE" baseline="0" dirty="0" err="1" smtClean="0"/>
              <a:t>standardization</a:t>
            </a:r>
            <a:r>
              <a:rPr lang="sv-SE" baseline="0" dirty="0" smtClean="0"/>
              <a:t> </a:t>
            </a:r>
            <a:r>
              <a:rPr lang="sv-SE" baseline="0" dirty="0" err="1" smtClean="0"/>
              <a:t>development</a:t>
            </a:r>
            <a:r>
              <a:rPr lang="sv-SE" baseline="0" dirty="0" smtClean="0"/>
              <a:t> </a:t>
            </a:r>
            <a:r>
              <a:rPr lang="sv-SE" baseline="0" dirty="0" err="1" smtClean="0"/>
              <a:t>organizations</a:t>
            </a:r>
            <a:r>
              <a:rPr lang="sv-SE" baseline="0" dirty="0" smtClean="0"/>
              <a:t> (</a:t>
            </a:r>
            <a:r>
              <a:rPr lang="sv-SE" baseline="0" dirty="0" err="1" smtClean="0"/>
              <a:t>SDO’s</a:t>
            </a:r>
            <a:r>
              <a:rPr lang="sv-SE" baseline="0" dirty="0" smtClean="0"/>
              <a:t>) </a:t>
            </a:r>
            <a:r>
              <a:rPr lang="sv-SE" baseline="0" dirty="0" err="1" smtClean="0"/>
              <a:t>are</a:t>
            </a:r>
            <a:r>
              <a:rPr lang="sv-SE" baseline="0" dirty="0" smtClean="0"/>
              <a:t> </a:t>
            </a:r>
            <a:r>
              <a:rPr lang="sv-SE" baseline="0" dirty="0" err="1" smtClean="0"/>
              <a:t>working</a:t>
            </a:r>
            <a:r>
              <a:rPr lang="sv-SE" baseline="0" dirty="0" smtClean="0"/>
              <a:t> standards in </a:t>
            </a:r>
            <a:r>
              <a:rPr lang="sv-SE" baseline="0" dirty="0" err="1" smtClean="0"/>
              <a:t>many</a:t>
            </a:r>
            <a:r>
              <a:rPr lang="sv-SE" baseline="0" dirty="0" smtClean="0"/>
              <a:t> </a:t>
            </a:r>
            <a:r>
              <a:rPr lang="sv-SE" baseline="0" dirty="0" err="1" smtClean="0"/>
              <a:t>of</a:t>
            </a:r>
            <a:r>
              <a:rPr lang="sv-SE" baseline="0" dirty="0" smtClean="0"/>
              <a:t> the CC </a:t>
            </a:r>
            <a:r>
              <a:rPr lang="sv-SE" baseline="0" dirty="0" err="1" smtClean="0"/>
              <a:t>domain</a:t>
            </a:r>
            <a:r>
              <a:rPr lang="sv-SE" baseline="0" dirty="0" smtClean="0"/>
              <a:t> </a:t>
            </a:r>
            <a:r>
              <a:rPr lang="sv-SE" baseline="0" dirty="0" err="1" smtClean="0"/>
              <a:t>that</a:t>
            </a:r>
            <a:r>
              <a:rPr lang="sv-SE" baseline="0" dirty="0" smtClean="0"/>
              <a:t> </a:t>
            </a:r>
            <a:r>
              <a:rPr lang="sv-SE" baseline="0" dirty="0" err="1" smtClean="0"/>
              <a:t>exist</a:t>
            </a:r>
            <a:r>
              <a:rPr lang="sv-SE" baseline="0" dirty="0" smtClean="0"/>
              <a:t>. The </a:t>
            </a:r>
            <a:r>
              <a:rPr lang="sv-SE" baseline="0" dirty="0" err="1" smtClean="0"/>
              <a:t>ones</a:t>
            </a:r>
            <a:r>
              <a:rPr lang="sv-SE" baseline="0" dirty="0" smtClean="0"/>
              <a:t> </a:t>
            </a:r>
            <a:r>
              <a:rPr lang="sv-SE" baseline="0" dirty="0" err="1" smtClean="0"/>
              <a:t>listed</a:t>
            </a:r>
            <a:r>
              <a:rPr lang="sv-SE" baseline="0" dirty="0" smtClean="0"/>
              <a:t> </a:t>
            </a:r>
            <a:r>
              <a:rPr lang="sv-SE" baseline="0" dirty="0" err="1" smtClean="0"/>
              <a:t>are</a:t>
            </a:r>
            <a:r>
              <a:rPr lang="sv-SE" baseline="0" dirty="0" smtClean="0"/>
              <a:t> just </a:t>
            </a:r>
            <a:r>
              <a:rPr lang="sv-SE" baseline="0" dirty="0" err="1" smtClean="0"/>
              <a:t>some</a:t>
            </a:r>
            <a:r>
              <a:rPr lang="sv-SE" baseline="0" dirty="0" smtClean="0"/>
              <a:t> </a:t>
            </a:r>
            <a:r>
              <a:rPr lang="sv-SE" baseline="0" dirty="0" err="1" smtClean="0"/>
              <a:t>of</a:t>
            </a:r>
            <a:r>
              <a:rPr lang="sv-SE" baseline="0" dirty="0" smtClean="0"/>
              <a:t> the global (and national) </a:t>
            </a:r>
            <a:r>
              <a:rPr lang="sv-SE" baseline="0" dirty="0" err="1" smtClean="0"/>
              <a:t>organizations</a:t>
            </a:r>
            <a:r>
              <a:rPr lang="sv-SE" baseline="0" dirty="0" smtClean="0"/>
              <a:t> </a:t>
            </a:r>
            <a:r>
              <a:rPr lang="sv-SE" baseline="0" dirty="0" err="1" smtClean="0"/>
              <a:t>currently</a:t>
            </a:r>
            <a:r>
              <a:rPr lang="sv-SE" baseline="0" dirty="0" smtClean="0"/>
              <a:t> </a:t>
            </a:r>
            <a:r>
              <a:rPr lang="sv-SE" baseline="0" dirty="0" err="1" smtClean="0"/>
              <a:t>working</a:t>
            </a:r>
            <a:r>
              <a:rPr lang="sv-SE" baseline="0" dirty="0" smtClean="0"/>
              <a:t> on </a:t>
            </a:r>
            <a:r>
              <a:rPr lang="sv-SE" baseline="0" dirty="0" err="1" smtClean="0"/>
              <a:t>development</a:t>
            </a:r>
            <a:r>
              <a:rPr lang="sv-SE" baseline="0" dirty="0" smtClean="0"/>
              <a:t> </a:t>
            </a:r>
            <a:r>
              <a:rPr lang="sv-SE" baseline="0" dirty="0" err="1" smtClean="0"/>
              <a:t>of</a:t>
            </a:r>
            <a:r>
              <a:rPr lang="sv-SE" baseline="0" dirty="0" smtClean="0"/>
              <a:t> standards. The </a:t>
            </a:r>
            <a:r>
              <a:rPr lang="sv-SE" baseline="0" dirty="0" err="1" smtClean="0"/>
              <a:t>work</a:t>
            </a:r>
            <a:r>
              <a:rPr lang="sv-SE" baseline="0" dirty="0" smtClean="0"/>
              <a:t> is </a:t>
            </a:r>
            <a:r>
              <a:rPr lang="sv-SE" baseline="0" dirty="0" err="1" smtClean="0"/>
              <a:t>partly</a:t>
            </a:r>
            <a:r>
              <a:rPr lang="sv-SE" baseline="0" dirty="0" smtClean="0"/>
              <a:t> </a:t>
            </a:r>
            <a:r>
              <a:rPr lang="sv-SE" baseline="0" dirty="0" err="1" smtClean="0"/>
              <a:t>coordinated</a:t>
            </a:r>
            <a:r>
              <a:rPr lang="sv-SE" baseline="0" dirty="0" smtClean="0"/>
              <a:t> and liaison has </a:t>
            </a:r>
            <a:r>
              <a:rPr lang="sv-SE" baseline="0" dirty="0" err="1" smtClean="0"/>
              <a:t>been</a:t>
            </a:r>
            <a:r>
              <a:rPr lang="sv-SE" baseline="0" dirty="0" smtClean="0"/>
              <a:t> setup. </a:t>
            </a:r>
            <a:r>
              <a:rPr lang="sv-SE" baseline="0" dirty="0" err="1" smtClean="0"/>
              <a:t>Many</a:t>
            </a:r>
            <a:r>
              <a:rPr lang="sv-SE" baseline="0" dirty="0" smtClean="0"/>
              <a:t> SDO </a:t>
            </a:r>
            <a:r>
              <a:rPr lang="sv-SE" baseline="0" dirty="0" err="1" smtClean="0"/>
              <a:t>convened</a:t>
            </a:r>
            <a:r>
              <a:rPr lang="sv-SE" baseline="0" dirty="0" smtClean="0"/>
              <a:t> in Boulder, CO in May </a:t>
            </a:r>
            <a:r>
              <a:rPr lang="sv-SE" baseline="0" dirty="0" err="1" smtClean="0"/>
              <a:t>to</a:t>
            </a:r>
            <a:r>
              <a:rPr lang="sv-SE" baseline="0" dirty="0" smtClean="0"/>
              <a:t> </a:t>
            </a:r>
            <a:r>
              <a:rPr lang="sv-SE" baseline="0" dirty="0" err="1" smtClean="0"/>
              <a:t>discuss</a:t>
            </a:r>
            <a:r>
              <a:rPr lang="sv-SE" baseline="0" dirty="0" smtClean="0"/>
              <a:t> </a:t>
            </a:r>
            <a:r>
              <a:rPr lang="sv-SE" baseline="0" dirty="0" err="1" smtClean="0"/>
              <a:t>how</a:t>
            </a:r>
            <a:r>
              <a:rPr lang="sv-SE" baseline="0" dirty="0" smtClean="0"/>
              <a:t> the </a:t>
            </a:r>
            <a:r>
              <a:rPr lang="sv-SE" baseline="0" dirty="0" err="1" smtClean="0"/>
              <a:t>mutual</a:t>
            </a:r>
            <a:r>
              <a:rPr lang="sv-SE" baseline="0" dirty="0" smtClean="0"/>
              <a:t> </a:t>
            </a:r>
            <a:r>
              <a:rPr lang="sv-SE" baseline="0" dirty="0" err="1" smtClean="0"/>
              <a:t>efforts</a:t>
            </a:r>
            <a:r>
              <a:rPr lang="sv-SE" baseline="0" dirty="0" smtClean="0"/>
              <a:t> </a:t>
            </a:r>
            <a:r>
              <a:rPr lang="sv-SE" baseline="0" dirty="0" err="1" smtClean="0"/>
              <a:t>can</a:t>
            </a:r>
            <a:r>
              <a:rPr lang="sv-SE" baseline="0" dirty="0" smtClean="0"/>
              <a:t> be </a:t>
            </a:r>
            <a:r>
              <a:rPr lang="sv-SE" baseline="0" dirty="0" err="1" smtClean="0"/>
              <a:t>further</a:t>
            </a:r>
            <a:r>
              <a:rPr lang="sv-SE" baseline="0" dirty="0" smtClean="0"/>
              <a:t> </a:t>
            </a:r>
            <a:r>
              <a:rPr lang="sv-SE" baseline="0" dirty="0" err="1" smtClean="0"/>
              <a:t>coordinated</a:t>
            </a:r>
            <a:r>
              <a:rPr lang="sv-SE" baseline="0" dirty="0" smtClean="0"/>
              <a:t>.</a:t>
            </a:r>
          </a:p>
        </p:txBody>
      </p:sp>
      <p:sp>
        <p:nvSpPr>
          <p:cNvPr id="4" name="Platshållare för bildnumm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1604947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1219451"/>
            <a:ext cx="7827962" cy="1523497"/>
          </a:xfrm>
        </p:spPr>
        <p:txBody>
          <a:bodyPr anchor="b" anchorCtr="0">
            <a:noAutofit/>
          </a:bodyPr>
          <a:lstStyle>
            <a:lvl1pPr>
              <a:lnSpc>
                <a:spcPct val="90000"/>
              </a:lnSpc>
              <a:defRPr sz="4800">
                <a:latin typeface="Segoe UI Semibold"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69963" y="3381375"/>
            <a:ext cx="7831137"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latin typeface="Segoe UI Light"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4"/>
          <p:cNvSpPr>
            <a:spLocks noGrp="1"/>
          </p:cNvSpPr>
          <p:nvPr>
            <p:ph type="body" sz="quarter" idx="10" hasCustomPrompt="1"/>
          </p:nvPr>
        </p:nvSpPr>
        <p:spPr>
          <a:xfrm>
            <a:off x="969964" y="219075"/>
            <a:ext cx="1981200" cy="276999"/>
          </a:xfrm>
        </p:spPr>
        <p:txBody>
          <a:bodyPr/>
          <a:lstStyle>
            <a:lvl1pPr marL="0" indent="0">
              <a:buNone/>
              <a:defRPr sz="2000" i="1" baseline="0"/>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46212" y="3343275"/>
            <a:ext cx="9525001" cy="115252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2284413" y="4724400"/>
            <a:ext cx="8686800" cy="1447800"/>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latin typeface="Segoe UI Light"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313112" y="1676400"/>
            <a:ext cx="76517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marR="0" indent="-460375" algn="l" defTabSz="914363" rtl="0" eaLnBrk="1" fontAlgn="auto" latinLnBrk="0" hangingPunct="1">
              <a:lnSpc>
                <a:spcPct val="90000"/>
              </a:lnSpc>
              <a:spcBef>
                <a:spcPct val="20000"/>
              </a:spcBef>
              <a:spcAft>
                <a:spcPts val="0"/>
              </a:spcAft>
              <a:buClrTx/>
              <a:buSzPct val="100000"/>
              <a:buFontTx/>
              <a:buBlip>
                <a:blip r:embed="rId2"/>
              </a:buBlip>
              <a:tabLst/>
              <a:defRPr/>
            </a:lvl1pPr>
            <a:lvl2pPr marL="855663" marR="0" indent="-395288" algn="l" defTabSz="914363" rtl="0" eaLnBrk="1" fontAlgn="auto" latinLnBrk="0" hangingPunct="1">
              <a:lnSpc>
                <a:spcPct val="90000"/>
              </a:lnSpc>
              <a:spcBef>
                <a:spcPct val="20000"/>
              </a:spcBef>
              <a:spcAft>
                <a:spcPts val="0"/>
              </a:spcAft>
              <a:buClrTx/>
              <a:buSzPct val="100000"/>
              <a:buFontTx/>
              <a:buBlip>
                <a:blip r:embed="rId2"/>
              </a:buBlip>
              <a:tabLst/>
              <a:defRPr/>
            </a:lvl2pPr>
            <a:lvl3pPr marL="1258888" marR="0" indent="-403225" algn="l" defTabSz="914363" rtl="0" eaLnBrk="1" fontAlgn="auto" latinLnBrk="0" hangingPunct="1">
              <a:lnSpc>
                <a:spcPct val="90000"/>
              </a:lnSpc>
              <a:spcBef>
                <a:spcPct val="20000"/>
              </a:spcBef>
              <a:spcAft>
                <a:spcPts val="0"/>
              </a:spcAft>
              <a:buClrTx/>
              <a:buSzPct val="100000"/>
              <a:buFontTx/>
              <a:buBlip>
                <a:blip r:embed="rId2"/>
              </a:buBlip>
              <a:tabLst/>
              <a:defRPr/>
            </a:lvl3pPr>
            <a:lvl4pPr marL="1604963" marR="0" indent="-346075" algn="l" defTabSz="914363" rtl="0" eaLnBrk="1" fontAlgn="auto" latinLnBrk="0" hangingPunct="1">
              <a:lnSpc>
                <a:spcPct val="90000"/>
              </a:lnSpc>
              <a:spcBef>
                <a:spcPct val="20000"/>
              </a:spcBef>
              <a:spcAft>
                <a:spcPts val="0"/>
              </a:spcAft>
              <a:buClrTx/>
              <a:buSzPct val="100000"/>
              <a:buFontTx/>
              <a:buBlip>
                <a:blip r:embed="rId2"/>
              </a:buBlip>
              <a:tabLst/>
              <a:defRPr/>
            </a:lvl4pPr>
            <a:lvl5pPr marL="1941513" marR="0" indent="-336550" algn="l" defTabSz="914363" rtl="0" eaLnBrk="1" fontAlgn="auto" latinLnBrk="0" hangingPunct="1">
              <a:lnSpc>
                <a:spcPct val="90000"/>
              </a:lnSpc>
              <a:spcBef>
                <a:spcPct val="20000"/>
              </a:spcBef>
              <a:spcAft>
                <a:spcPts val="0"/>
              </a:spcAft>
              <a:buClrTx/>
              <a:buSzPct val="100000"/>
              <a:buFontTx/>
              <a:buBlip>
                <a:blip r:embed="rId2"/>
              </a:buBlip>
              <a:tabLst/>
              <a:defRPr/>
            </a:lvl5pPr>
          </a:lstStyle>
          <a:p>
            <a:pPr marL="460375" marR="0" lvl="0" indent="-460375" algn="l" defTabSz="914363" rtl="0" eaLnBrk="1" fontAlgn="auto" latinLnBrk="0" hangingPunct="1">
              <a:lnSpc>
                <a:spcPct val="90000"/>
              </a:lnSpc>
              <a:spcBef>
                <a:spcPct val="20000"/>
              </a:spcBef>
              <a:spcAft>
                <a:spcPts val="0"/>
              </a:spcAft>
              <a:buClrTx/>
              <a:buSzPct val="100000"/>
              <a:buFontTx/>
              <a:buBlip>
                <a:blip r:embed="rId2"/>
              </a:buBlip>
              <a:tabLst/>
              <a:defRPr/>
            </a:pPr>
            <a:r>
              <a:rPr kumimoji="0" lang="en-US" sz="3200" b="0" i="0" u="none" strike="noStrike" kern="1200" cap="none" spc="0" normalizeH="0" baseline="0" noProof="0" smtClean="0">
                <a:ln>
                  <a:noFill/>
                </a:ln>
                <a:gradFill>
                  <a:gsLst>
                    <a:gs pos="0">
                      <a:srgbClr val="FFFFFF"/>
                    </a:gs>
                    <a:gs pos="86000">
                      <a:srgbClr val="FFFFFF"/>
                    </a:gs>
                  </a:gsLst>
                  <a:lin ang="5400000" scaled="0"/>
                </a:gradFill>
                <a:effectLst/>
                <a:uLnTx/>
                <a:uFillTx/>
                <a:latin typeface="+mn-lt"/>
                <a:ea typeface="+mn-ea"/>
                <a:cs typeface="+mn-cs"/>
              </a:rPr>
              <a:t>Click to edit Master text styles</a:t>
            </a:r>
          </a:p>
          <a:p>
            <a:pPr marL="460375" marR="0" lvl="1" indent="-460375" algn="l" defTabSz="914363" rtl="0" eaLnBrk="1" fontAlgn="auto" latinLnBrk="0" hangingPunct="1">
              <a:lnSpc>
                <a:spcPct val="90000"/>
              </a:lnSpc>
              <a:spcBef>
                <a:spcPct val="20000"/>
              </a:spcBef>
              <a:spcAft>
                <a:spcPts val="0"/>
              </a:spcAft>
              <a:buClrTx/>
              <a:buSzPct val="100000"/>
              <a:buFontTx/>
              <a:buBlip>
                <a:blip r:embed="rId2"/>
              </a:buBlip>
              <a:tabLst/>
              <a:defRPr/>
            </a:pPr>
            <a:r>
              <a:rPr kumimoji="0" lang="en-US" sz="3200" b="0" i="0" u="none" strike="noStrike" kern="1200" cap="none" spc="0" normalizeH="0" baseline="0" noProof="0" smtClean="0">
                <a:ln>
                  <a:noFill/>
                </a:ln>
                <a:gradFill>
                  <a:gsLst>
                    <a:gs pos="0">
                      <a:srgbClr val="FFFFFF"/>
                    </a:gs>
                    <a:gs pos="86000">
                      <a:srgbClr val="FFFFFF"/>
                    </a:gs>
                  </a:gsLst>
                  <a:lin ang="5400000" scaled="0"/>
                </a:gradFill>
                <a:effectLst/>
                <a:uLnTx/>
                <a:uFillTx/>
                <a:latin typeface="+mn-lt"/>
                <a:ea typeface="+mn-ea"/>
                <a:cs typeface="+mn-cs"/>
              </a:rPr>
              <a:t>Second level</a:t>
            </a:r>
          </a:p>
          <a:p>
            <a:pPr marL="460375" marR="0" lvl="2" indent="-460375" algn="l" defTabSz="914363" rtl="0" eaLnBrk="1" fontAlgn="auto" latinLnBrk="0" hangingPunct="1">
              <a:lnSpc>
                <a:spcPct val="90000"/>
              </a:lnSpc>
              <a:spcBef>
                <a:spcPct val="20000"/>
              </a:spcBef>
              <a:spcAft>
                <a:spcPts val="0"/>
              </a:spcAft>
              <a:buClrTx/>
              <a:buSzPct val="100000"/>
              <a:buFontTx/>
              <a:buBlip>
                <a:blip r:embed="rId2"/>
              </a:buBlip>
              <a:tabLst/>
              <a:defRPr/>
            </a:pPr>
            <a:r>
              <a:rPr kumimoji="0" lang="en-US" sz="3200" b="0" i="0" u="none" strike="noStrike" kern="1200" cap="none" spc="0" normalizeH="0" baseline="0" noProof="0" smtClean="0">
                <a:ln>
                  <a:noFill/>
                </a:ln>
                <a:gradFill>
                  <a:gsLst>
                    <a:gs pos="0">
                      <a:srgbClr val="FFFFFF"/>
                    </a:gs>
                    <a:gs pos="86000">
                      <a:srgbClr val="FFFFFF"/>
                    </a:gs>
                  </a:gsLst>
                  <a:lin ang="5400000" scaled="0"/>
                </a:gradFill>
                <a:effectLst/>
                <a:uLnTx/>
                <a:uFillTx/>
                <a:latin typeface="+mn-lt"/>
                <a:ea typeface="+mn-ea"/>
                <a:cs typeface="+mn-cs"/>
              </a:rPr>
              <a:t>Third level</a:t>
            </a:r>
          </a:p>
          <a:p>
            <a:pPr marL="460375" marR="0" lvl="3" indent="-460375" algn="l" defTabSz="914363" rtl="0" eaLnBrk="1" fontAlgn="auto" latinLnBrk="0" hangingPunct="1">
              <a:lnSpc>
                <a:spcPct val="90000"/>
              </a:lnSpc>
              <a:spcBef>
                <a:spcPct val="20000"/>
              </a:spcBef>
              <a:spcAft>
                <a:spcPts val="0"/>
              </a:spcAft>
              <a:buClrTx/>
              <a:buSzPct val="100000"/>
              <a:buFontTx/>
              <a:buBlip>
                <a:blip r:embed="rId2"/>
              </a:buBlip>
              <a:tabLst/>
              <a:defRPr/>
            </a:pPr>
            <a:r>
              <a:rPr kumimoji="0" lang="en-US" sz="3200" b="0" i="0" u="none" strike="noStrike" kern="1200" cap="none" spc="0" normalizeH="0" baseline="0" noProof="0" smtClean="0">
                <a:ln>
                  <a:noFill/>
                </a:ln>
                <a:gradFill>
                  <a:gsLst>
                    <a:gs pos="0">
                      <a:srgbClr val="FFFFFF"/>
                    </a:gs>
                    <a:gs pos="86000">
                      <a:srgbClr val="FFFFFF"/>
                    </a:gs>
                  </a:gsLst>
                  <a:lin ang="5400000" scaled="0"/>
                </a:gradFill>
                <a:effectLst/>
                <a:uLnTx/>
                <a:uFillTx/>
                <a:latin typeface="+mn-lt"/>
                <a:ea typeface="+mn-ea"/>
                <a:cs typeface="+mn-cs"/>
              </a:rPr>
              <a:t>Fourth level</a:t>
            </a:r>
          </a:p>
          <a:p>
            <a:pPr marL="460375" marR="0" lvl="4" indent="-460375" algn="l" defTabSz="914363" rtl="0" eaLnBrk="1" fontAlgn="auto" latinLnBrk="0" hangingPunct="1">
              <a:lnSpc>
                <a:spcPct val="90000"/>
              </a:lnSpc>
              <a:spcBef>
                <a:spcPct val="20000"/>
              </a:spcBef>
              <a:spcAft>
                <a:spcPts val="0"/>
              </a:spcAft>
              <a:buClrTx/>
              <a:buSzPct val="100000"/>
              <a:buFontTx/>
              <a:buBlip>
                <a:blip r:embed="rId2"/>
              </a:buBlip>
              <a:tabLst/>
              <a:defRPr/>
            </a:pPr>
            <a:r>
              <a:rPr kumimoji="0" lang="en-US" sz="3200" b="0" i="0" u="none" strike="noStrike" kern="1200" cap="none" spc="0" normalizeH="0" baseline="0" noProof="0" smtClean="0">
                <a:ln>
                  <a:noFill/>
                </a:ln>
                <a:gradFill>
                  <a:gsLst>
                    <a:gs pos="0">
                      <a:srgbClr val="FFFFFF"/>
                    </a:gs>
                    <a:gs pos="86000">
                      <a:srgbClr val="FFFFFF"/>
                    </a:gs>
                  </a:gsLst>
                  <a:lin ang="5400000" scaled="0"/>
                </a:gradFill>
                <a:effectLst/>
                <a:uLnTx/>
                <a:uFillTx/>
                <a:latin typeface="+mn-lt"/>
                <a:ea typeface="+mn-ea"/>
                <a:cs typeface="+mn-cs"/>
              </a:rPr>
              <a:t>Fifth level</a:t>
            </a:r>
            <a:endParaRPr kumimoji="0" lang="en-US" sz="2000" b="0" i="0" u="none" strike="noStrike" kern="1200" cap="none" spc="0" normalizeH="0" baseline="0" noProof="0" dirty="0">
              <a:ln>
                <a:noFill/>
              </a:ln>
              <a:gradFill>
                <a:gsLst>
                  <a:gs pos="0">
                    <a:srgbClr val="FFFFFF"/>
                  </a:gs>
                  <a:gs pos="86000">
                    <a:srgbClr val="FFFFFF"/>
                  </a:gs>
                </a:gsLst>
                <a:lin ang="5400000" scaled="0"/>
              </a:gra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100000"/>
        <a:buFontTx/>
        <a:buBlip>
          <a:blip r:embed="rId1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100000"/>
        <a:buFontTx/>
        <a:buBlip>
          <a:blip r:embed="rId1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100000"/>
        <a:buFontTx/>
        <a:buBlip>
          <a:blip r:embed="rId1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100000"/>
        <a:buFontTx/>
        <a:buBlip>
          <a:blip r:embed="rId1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100000"/>
        <a:buFontTx/>
        <a:buBlip>
          <a:blip r:embed="rId1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12188825" cy="5558294"/>
          </a:xfrm>
          <a:prstGeom prst="rect">
            <a:avLst/>
          </a:prstGeom>
        </p:spPr>
      </p:pic>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22.gif"/><Relationship Id="rId13" Type="http://schemas.openxmlformats.org/officeDocument/2006/relationships/image" Target="../media/image25.jpeg"/><Relationship Id="rId3" Type="http://schemas.openxmlformats.org/officeDocument/2006/relationships/image" Target="../media/image13.png"/><Relationship Id="rId7" Type="http://schemas.openxmlformats.org/officeDocument/2006/relationships/hyperlink" Target="http://www.ieee.org/index.html?WT.mc_id=hpf_logo" TargetMode="External"/><Relationship Id="rId12" Type="http://schemas.openxmlformats.org/officeDocument/2006/relationships/hyperlink" Target="https://cloudsecurityalliance.org/"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1.gif"/><Relationship Id="rId11" Type="http://schemas.openxmlformats.org/officeDocument/2006/relationships/image" Target="../media/image12.png"/><Relationship Id="rId5" Type="http://schemas.openxmlformats.org/officeDocument/2006/relationships/hyperlink" Target="http://www.itu.int/net/home/index.aspx" TargetMode="External"/><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wmf"/></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www.techeye.net/category/rumour" TargetMode="External"/><Relationship Id="rId7" Type="http://schemas.openxmlformats.org/officeDocument/2006/relationships/hyperlink" Target="http://www.techeye.net/business/eu-plans-us-company-cloud-ban#ixzz1Rq8A3LvX"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www.techeye.net/company/microsoft" TargetMode="External"/><Relationship Id="rId5" Type="http://schemas.openxmlformats.org/officeDocument/2006/relationships/hyperlink" Target="http://www.techeye.net/business" TargetMode="External"/><Relationship Id="rId4" Type="http://schemas.openxmlformats.org/officeDocument/2006/relationships/hyperlink" Target="http://www.techeye.net/about-us/nick-farrel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hyperlink" Target="http://www.techeye.net/about-us/nick-farrell" TargetMode="External"/><Relationship Id="rId2" Type="http://schemas.openxmlformats.org/officeDocument/2006/relationships/hyperlink" Target="http://www.techeye.net/category/rumour" TargetMode="External"/><Relationship Id="rId1" Type="http://schemas.openxmlformats.org/officeDocument/2006/relationships/slideLayout" Target="../slideLayouts/slideLayout4.xml"/><Relationship Id="rId6" Type="http://schemas.openxmlformats.org/officeDocument/2006/relationships/hyperlink" Target="http://www.techeye.net/business/eu-plans-us-company-cloud-ban#ixzz1Rq8A3LvX" TargetMode="External"/><Relationship Id="rId5" Type="http://schemas.openxmlformats.org/officeDocument/2006/relationships/hyperlink" Target="http://www.techeye.net/company/microsoft" TargetMode="External"/><Relationship Id="rId4" Type="http://schemas.openxmlformats.org/officeDocument/2006/relationships/hyperlink" Target="http://www.techeye.net/busines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7.xml"/><Relationship Id="rId5" Type="http://schemas.openxmlformats.org/officeDocument/2006/relationships/slideLayout" Target="../slideLayouts/slideLayout4.xml"/><Relationship Id="rId4" Type="http://schemas.openxmlformats.org/officeDocument/2006/relationships/tags" Target="../tags/tag4.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hyperlink" Target="http://nigelgibbons.net/"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hyperlink" Target="http://www.enisa.europa.eu/act/rm/files/deliverables/cloud-computing-risk-assessment"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hyperlink" Target="https://cloudsecurityalliance.org/research/projects/security-guidance-for-critical-areas-of-focus-in-cloud-computing/"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mailto:guide-law@eurocloud.de" TargetMode="External"/><Relationship Id="rId2" Type="http://schemas.openxmlformats.org/officeDocument/2006/relationships/hyperlink" Target="http://en.eurocloud.de/2011/03/04/eurocloud-guidelines-cloud-computing-german-law-data-protection-and-compliance/"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hyperlink" Target="http://nigelgibbons.net/"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hyperlink" Target="http://www.digitalwpc.com/contest"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digitalwpc.com/contest" TargetMode="External"/><Relationship Id="rId7" Type="http://schemas.openxmlformats.org/officeDocument/2006/relationships/image" Target="../media/image57.jpe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jpeg"/></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hyperlink" Target="http://www.infoworld.com/d/networking/internet-pioneer-cerf-urges-ipv6-migrations-141"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cloudtweaks.com/2011/04/can-ieee-help-with-lack-of-cloud-computing-standard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Developing Standards – </a:t>
            </a:r>
            <a:r>
              <a:rPr lang="sv-SE" dirty="0" err="1" smtClean="0"/>
              <a:t>Work</a:t>
            </a:r>
            <a:r>
              <a:rPr lang="sv-SE" dirty="0" smtClean="0"/>
              <a:t> in progress…</a:t>
            </a:r>
            <a:endParaRPr lang="sv-SE" dirty="0"/>
          </a:p>
        </p:txBody>
      </p:sp>
      <p:pic>
        <p:nvPicPr>
          <p:cNvPr id="5" name="Picture 130" descr="SISlogga2"/>
          <p:cNvPicPr>
            <a:picLocks noChangeAspect="1" noChangeArrowheads="1"/>
          </p:cNvPicPr>
          <p:nvPr/>
        </p:nvPicPr>
        <p:blipFill>
          <a:blip r:embed="rId3" cstate="print"/>
          <a:srcRect/>
          <a:stretch>
            <a:fillRect/>
          </a:stretch>
        </p:blipFill>
        <p:spPr bwMode="auto">
          <a:xfrm>
            <a:off x="4956295" y="3524622"/>
            <a:ext cx="773113" cy="904875"/>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0551" y="3033514"/>
            <a:ext cx="1390650" cy="647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International Telecommunication Unio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0355" y="5013176"/>
            <a:ext cx="1809750" cy="714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6" descr="IEEE Advancing Technology for Humanity">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7752" y="1666548"/>
            <a:ext cx="1238250" cy="695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1326" y="1926763"/>
            <a:ext cx="1543050" cy="581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26592" y="1124744"/>
            <a:ext cx="2867025" cy="800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ISO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44852" y="3524621"/>
            <a:ext cx="1924050" cy="552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Cloud Security Alliance Logo">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52026" y="4946500"/>
            <a:ext cx="2019300" cy="7810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5676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9112" y="311725"/>
            <a:ext cx="11546218" cy="498598"/>
          </a:xfrm>
        </p:spPr>
        <p:txBody>
          <a:bodyPr/>
          <a:lstStyle/>
          <a:p>
            <a:r>
              <a:rPr lang="sv-SE" sz="3600" dirty="0" err="1" smtClean="0"/>
              <a:t>Moving</a:t>
            </a:r>
            <a:r>
              <a:rPr lang="sv-SE" sz="3600" dirty="0" smtClean="0"/>
              <a:t> Forward – the Standards </a:t>
            </a:r>
            <a:r>
              <a:rPr lang="sv-SE" sz="3600" dirty="0" err="1" smtClean="0"/>
              <a:t>Development</a:t>
            </a:r>
            <a:r>
              <a:rPr lang="sv-SE" sz="3600" dirty="0" smtClean="0"/>
              <a:t> Blueprint</a:t>
            </a:r>
            <a:endParaRPr lang="sv-SE" sz="3600" dirty="0"/>
          </a:p>
        </p:txBody>
      </p:sp>
      <p:sp>
        <p:nvSpPr>
          <p:cNvPr id="6" name="Höger 5"/>
          <p:cNvSpPr/>
          <p:nvPr/>
        </p:nvSpPr>
        <p:spPr>
          <a:xfrm>
            <a:off x="1691427" y="5661248"/>
            <a:ext cx="8280920" cy="1008112"/>
          </a:xfrm>
          <a:prstGeom prst="rightArrow">
            <a:avLst/>
          </a:prstGeom>
          <a:solidFill>
            <a:srgbClr val="FF00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Process (</a:t>
            </a:r>
            <a:r>
              <a:rPr lang="sv-SE" dirty="0" err="1" smtClean="0"/>
              <a:t>methodology</a:t>
            </a:r>
            <a:r>
              <a:rPr lang="sv-SE" dirty="0" smtClean="0"/>
              <a:t>, division </a:t>
            </a:r>
            <a:r>
              <a:rPr lang="sv-SE" dirty="0" err="1" smtClean="0"/>
              <a:t>of</a:t>
            </a:r>
            <a:r>
              <a:rPr lang="sv-SE" dirty="0" smtClean="0"/>
              <a:t> </a:t>
            </a:r>
            <a:r>
              <a:rPr lang="sv-SE" dirty="0" err="1" smtClean="0"/>
              <a:t>work</a:t>
            </a:r>
            <a:r>
              <a:rPr lang="sv-SE" dirty="0" smtClean="0"/>
              <a:t>, tasks, </a:t>
            </a:r>
            <a:r>
              <a:rPr lang="sv-SE" dirty="0" err="1" smtClean="0"/>
              <a:t>objectives</a:t>
            </a:r>
            <a:r>
              <a:rPr lang="sv-SE" dirty="0" smtClean="0"/>
              <a:t>, </a:t>
            </a:r>
            <a:r>
              <a:rPr lang="sv-SE" dirty="0" err="1" smtClean="0"/>
              <a:t>verification</a:t>
            </a:r>
            <a:r>
              <a:rPr lang="sv-SE" dirty="0"/>
              <a:t> </a:t>
            </a:r>
            <a:r>
              <a:rPr lang="sv-SE" dirty="0" smtClean="0"/>
              <a:t>etc.)</a:t>
            </a:r>
            <a:endParaRPr lang="sv-SE" dirty="0"/>
          </a:p>
        </p:txBody>
      </p:sp>
      <p:sp>
        <p:nvSpPr>
          <p:cNvPr id="7" name="Ellips 6"/>
          <p:cNvSpPr/>
          <p:nvPr/>
        </p:nvSpPr>
        <p:spPr>
          <a:xfrm>
            <a:off x="4211707" y="2404889"/>
            <a:ext cx="1584176"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Scenarios</a:t>
            </a:r>
            <a:endParaRPr lang="sv-SE" dirty="0"/>
          </a:p>
        </p:txBody>
      </p:sp>
      <p:sp>
        <p:nvSpPr>
          <p:cNvPr id="8" name="Ellips 7"/>
          <p:cNvSpPr/>
          <p:nvPr/>
        </p:nvSpPr>
        <p:spPr>
          <a:xfrm>
            <a:off x="4139699" y="3701033"/>
            <a:ext cx="1440160" cy="576064"/>
          </a:xfrm>
          <a:prstGeom prst="ellipse">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smtClean="0"/>
              <a:t>Use</a:t>
            </a:r>
            <a:r>
              <a:rPr lang="sv-SE" dirty="0" smtClean="0"/>
              <a:t> Cases</a:t>
            </a:r>
            <a:endParaRPr lang="sv-SE"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515" y="2418465"/>
            <a:ext cx="4476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115" y="2123703"/>
            <a:ext cx="4476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Ellips 10"/>
          <p:cNvSpPr/>
          <p:nvPr/>
        </p:nvSpPr>
        <p:spPr>
          <a:xfrm>
            <a:off x="4355723" y="3773041"/>
            <a:ext cx="1440160" cy="576064"/>
          </a:xfrm>
          <a:prstGeom prst="ellipse">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smtClean="0"/>
              <a:t>Use</a:t>
            </a:r>
            <a:r>
              <a:rPr lang="sv-SE" dirty="0" smtClean="0"/>
              <a:t> Cases</a:t>
            </a:r>
            <a:endParaRPr lang="sv-SE" dirty="0"/>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7992" y="2241781"/>
            <a:ext cx="4476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Ellips 12"/>
          <p:cNvSpPr/>
          <p:nvPr/>
        </p:nvSpPr>
        <p:spPr>
          <a:xfrm>
            <a:off x="4499739" y="3824047"/>
            <a:ext cx="1440160" cy="576064"/>
          </a:xfrm>
          <a:prstGeom prst="ellipse">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smtClean="0"/>
              <a:t>Use</a:t>
            </a:r>
            <a:r>
              <a:rPr lang="sv-SE" dirty="0" smtClean="0"/>
              <a:t> Cases</a:t>
            </a:r>
            <a:endParaRPr lang="sv-SE" dirty="0"/>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7398" y="2590110"/>
            <a:ext cx="4476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Ellips 14"/>
          <p:cNvSpPr/>
          <p:nvPr/>
        </p:nvSpPr>
        <p:spPr>
          <a:xfrm>
            <a:off x="4355723" y="2476897"/>
            <a:ext cx="1584176"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Scenarios</a:t>
            </a:r>
            <a:endParaRPr lang="sv-SE" dirty="0"/>
          </a:p>
        </p:txBody>
      </p:sp>
      <p:sp>
        <p:nvSpPr>
          <p:cNvPr id="16" name="Ellips 15"/>
          <p:cNvSpPr/>
          <p:nvPr/>
        </p:nvSpPr>
        <p:spPr>
          <a:xfrm>
            <a:off x="4571747" y="2600063"/>
            <a:ext cx="1685528"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Scenarios</a:t>
            </a:r>
            <a:endParaRPr lang="sv-SE" dirty="0"/>
          </a:p>
        </p:txBody>
      </p:sp>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7589" y="3203823"/>
            <a:ext cx="4476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264" y="3920480"/>
            <a:ext cx="4476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descr="C:\Program Files\Microsoft Office\MEDIA\CAGCAT10\j029384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7992" y="3765205"/>
            <a:ext cx="942913" cy="9915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4012" y="3103642"/>
            <a:ext cx="1009650" cy="428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4000" y="4453111"/>
            <a:ext cx="1209675" cy="400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7350" y="3768785"/>
            <a:ext cx="942975" cy="428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0675" y="2336121"/>
            <a:ext cx="1076325" cy="400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Ellips 23"/>
          <p:cNvSpPr/>
          <p:nvPr/>
        </p:nvSpPr>
        <p:spPr>
          <a:xfrm>
            <a:off x="4715763" y="2048089"/>
            <a:ext cx="1080120" cy="57606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smtClean="0">
                <a:solidFill>
                  <a:schemeClr val="bg1"/>
                </a:solidFill>
              </a:rPr>
              <a:t>Template</a:t>
            </a:r>
            <a:endParaRPr lang="sv-SE" sz="1000" dirty="0">
              <a:solidFill>
                <a:schemeClr val="bg1"/>
              </a:solidFill>
            </a:endParaRPr>
          </a:p>
        </p:txBody>
      </p:sp>
      <p:sp>
        <p:nvSpPr>
          <p:cNvPr id="25" name="Ellips 24"/>
          <p:cNvSpPr/>
          <p:nvPr/>
        </p:nvSpPr>
        <p:spPr>
          <a:xfrm>
            <a:off x="4535743" y="4365104"/>
            <a:ext cx="1080120" cy="576064"/>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smtClean="0">
                <a:solidFill>
                  <a:schemeClr val="bg1"/>
                </a:solidFill>
              </a:rPr>
              <a:t>Template</a:t>
            </a:r>
            <a:endParaRPr lang="sv-SE" sz="1000" dirty="0">
              <a:solidFill>
                <a:schemeClr val="bg1"/>
              </a:solidFill>
            </a:endParaRPr>
          </a:p>
        </p:txBody>
      </p:sp>
      <p:sp>
        <p:nvSpPr>
          <p:cNvPr id="26" name="textruta 25"/>
          <p:cNvSpPr txBox="1"/>
          <p:nvPr/>
        </p:nvSpPr>
        <p:spPr>
          <a:xfrm>
            <a:off x="1115363" y="1202174"/>
            <a:ext cx="1311128" cy="584775"/>
          </a:xfrm>
          <a:prstGeom prst="rect">
            <a:avLst/>
          </a:prstGeom>
          <a:noFill/>
        </p:spPr>
        <p:txBody>
          <a:bodyPr wrap="none" rtlCol="0">
            <a:spAutoFit/>
          </a:bodyPr>
          <a:lstStyle/>
          <a:p>
            <a:r>
              <a:rPr lang="sv-SE" sz="1600" dirty="0" err="1" smtClean="0"/>
              <a:t>Actors</a:t>
            </a:r>
            <a:r>
              <a:rPr lang="sv-SE" sz="1600" dirty="0" smtClean="0"/>
              <a:t>  – </a:t>
            </a:r>
          </a:p>
          <a:p>
            <a:r>
              <a:rPr lang="sv-SE" sz="1600" dirty="0" smtClean="0"/>
              <a:t>e g </a:t>
            </a:r>
            <a:r>
              <a:rPr lang="sv-SE" sz="1600" dirty="0" err="1" smtClean="0"/>
              <a:t>Producers</a:t>
            </a:r>
            <a:endParaRPr lang="sv-SE" sz="1600" dirty="0"/>
          </a:p>
        </p:txBody>
      </p:sp>
      <p:sp>
        <p:nvSpPr>
          <p:cNvPr id="27" name="textruta 26"/>
          <p:cNvSpPr txBox="1"/>
          <p:nvPr/>
        </p:nvSpPr>
        <p:spPr>
          <a:xfrm>
            <a:off x="7480888" y="1325284"/>
            <a:ext cx="2129686" cy="338554"/>
          </a:xfrm>
          <a:prstGeom prst="rect">
            <a:avLst/>
          </a:prstGeom>
          <a:noFill/>
        </p:spPr>
        <p:txBody>
          <a:bodyPr wrap="none" rtlCol="0">
            <a:spAutoFit/>
          </a:bodyPr>
          <a:lstStyle/>
          <a:p>
            <a:r>
              <a:rPr lang="sv-SE" sz="1600" dirty="0" err="1" smtClean="0"/>
              <a:t>Actors</a:t>
            </a:r>
            <a:r>
              <a:rPr lang="sv-SE" sz="1600" dirty="0" smtClean="0"/>
              <a:t> – e g </a:t>
            </a:r>
            <a:r>
              <a:rPr lang="sv-SE" sz="1600" dirty="0" err="1" smtClean="0"/>
              <a:t>Consumers</a:t>
            </a:r>
            <a:endParaRPr lang="sv-SE" sz="1600" dirty="0"/>
          </a:p>
        </p:txBody>
      </p:sp>
      <p:sp>
        <p:nvSpPr>
          <p:cNvPr id="28" name="textruta 27"/>
          <p:cNvSpPr txBox="1"/>
          <p:nvPr/>
        </p:nvSpPr>
        <p:spPr>
          <a:xfrm>
            <a:off x="2699539" y="1325284"/>
            <a:ext cx="1555747" cy="338554"/>
          </a:xfrm>
          <a:prstGeom prst="rect">
            <a:avLst/>
          </a:prstGeom>
          <a:noFill/>
        </p:spPr>
        <p:txBody>
          <a:bodyPr wrap="none" rtlCol="0">
            <a:spAutoFit/>
          </a:bodyPr>
          <a:lstStyle/>
          <a:p>
            <a:r>
              <a:rPr lang="sv-SE" sz="1600" dirty="0" smtClean="0"/>
              <a:t>Areas (</a:t>
            </a:r>
            <a:r>
              <a:rPr lang="sv-SE" sz="1600" dirty="0" err="1" smtClean="0"/>
              <a:t>Domains</a:t>
            </a:r>
            <a:r>
              <a:rPr lang="sv-SE" sz="1600" dirty="0" smtClean="0"/>
              <a:t>)</a:t>
            </a:r>
            <a:endParaRPr lang="sv-SE" sz="1600" dirty="0"/>
          </a:p>
        </p:txBody>
      </p:sp>
      <p:sp>
        <p:nvSpPr>
          <p:cNvPr id="29" name="textruta 28"/>
          <p:cNvSpPr txBox="1"/>
          <p:nvPr/>
        </p:nvSpPr>
        <p:spPr>
          <a:xfrm>
            <a:off x="4352275" y="1325284"/>
            <a:ext cx="1454244" cy="338554"/>
          </a:xfrm>
          <a:prstGeom prst="rect">
            <a:avLst/>
          </a:prstGeom>
          <a:noFill/>
        </p:spPr>
        <p:txBody>
          <a:bodyPr wrap="none" rtlCol="0">
            <a:spAutoFit/>
          </a:bodyPr>
          <a:lstStyle/>
          <a:p>
            <a:r>
              <a:rPr lang="sv-SE" sz="1600" dirty="0" smtClean="0"/>
              <a:t>Scenarios &amp; UC</a:t>
            </a:r>
            <a:endParaRPr lang="sv-SE" sz="1600" dirty="0"/>
          </a:p>
        </p:txBody>
      </p:sp>
      <p:sp>
        <p:nvSpPr>
          <p:cNvPr id="30" name="textruta 29"/>
          <p:cNvSpPr txBox="1"/>
          <p:nvPr/>
        </p:nvSpPr>
        <p:spPr>
          <a:xfrm>
            <a:off x="5970089" y="1202174"/>
            <a:ext cx="1374094" cy="584775"/>
          </a:xfrm>
          <a:prstGeom prst="rect">
            <a:avLst/>
          </a:prstGeom>
          <a:noFill/>
        </p:spPr>
        <p:txBody>
          <a:bodyPr wrap="none" rtlCol="0">
            <a:spAutoFit/>
          </a:bodyPr>
          <a:lstStyle/>
          <a:p>
            <a:r>
              <a:rPr lang="sv-SE" sz="1600" dirty="0" err="1" smtClean="0"/>
              <a:t>Capabilities</a:t>
            </a:r>
            <a:r>
              <a:rPr lang="sv-SE" sz="1600" dirty="0" smtClean="0"/>
              <a:t> &amp; </a:t>
            </a:r>
          </a:p>
          <a:p>
            <a:r>
              <a:rPr lang="sv-SE" sz="1600" dirty="0" err="1" smtClean="0"/>
              <a:t>requirements</a:t>
            </a:r>
            <a:endParaRPr lang="sv-SE" sz="1600" dirty="0"/>
          </a:p>
        </p:txBody>
      </p:sp>
      <p:sp>
        <p:nvSpPr>
          <p:cNvPr id="31" name="Rektangel 30"/>
          <p:cNvSpPr/>
          <p:nvPr/>
        </p:nvSpPr>
        <p:spPr>
          <a:xfrm>
            <a:off x="6443955" y="2497857"/>
            <a:ext cx="1184920" cy="571103"/>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err="1" smtClean="0"/>
              <a:t>Capability</a:t>
            </a:r>
            <a:endParaRPr lang="sv-SE" sz="1200" dirty="0"/>
          </a:p>
        </p:txBody>
      </p:sp>
      <p:sp>
        <p:nvSpPr>
          <p:cNvPr id="32" name="Rektangel 31"/>
          <p:cNvSpPr/>
          <p:nvPr/>
        </p:nvSpPr>
        <p:spPr>
          <a:xfrm>
            <a:off x="7095474" y="3581400"/>
            <a:ext cx="1236315" cy="436919"/>
          </a:xfrm>
          <a:prstGeom prst="rect">
            <a:avLst/>
          </a:prstGeom>
          <a:solidFill>
            <a:schemeClr val="accent6">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t>Interface </a:t>
            </a:r>
            <a:r>
              <a:rPr lang="sv-SE" sz="1200" dirty="0" err="1" smtClean="0"/>
              <a:t>Requirements</a:t>
            </a:r>
            <a:endParaRPr lang="sv-SE" sz="1200" dirty="0"/>
          </a:p>
        </p:txBody>
      </p:sp>
      <p:sp>
        <p:nvSpPr>
          <p:cNvPr id="33" name="textruta 32"/>
          <p:cNvSpPr txBox="1"/>
          <p:nvPr/>
        </p:nvSpPr>
        <p:spPr>
          <a:xfrm>
            <a:off x="7812107" y="4941168"/>
            <a:ext cx="1752018" cy="338554"/>
          </a:xfrm>
          <a:prstGeom prst="rect">
            <a:avLst/>
          </a:prstGeom>
          <a:noFill/>
        </p:spPr>
        <p:txBody>
          <a:bodyPr wrap="none" rtlCol="0">
            <a:spAutoFit/>
          </a:bodyPr>
          <a:lstStyle/>
          <a:p>
            <a:r>
              <a:rPr lang="sv-SE" sz="1600" dirty="0" err="1" smtClean="0"/>
              <a:t>Objectives</a:t>
            </a:r>
            <a:r>
              <a:rPr lang="sv-SE" sz="1600" dirty="0" smtClean="0"/>
              <a:t> &amp; </a:t>
            </a:r>
            <a:r>
              <a:rPr lang="sv-SE" sz="1600" dirty="0" err="1" smtClean="0"/>
              <a:t>Goals</a:t>
            </a:r>
            <a:endParaRPr lang="sv-SE" sz="1600" dirty="0"/>
          </a:p>
        </p:txBody>
      </p:sp>
      <p:sp>
        <p:nvSpPr>
          <p:cNvPr id="34" name="Rektangel 35"/>
          <p:cNvSpPr/>
          <p:nvPr/>
        </p:nvSpPr>
        <p:spPr>
          <a:xfrm>
            <a:off x="6104875" y="4648200"/>
            <a:ext cx="1010955" cy="436919"/>
          </a:xfrm>
          <a:prstGeom prst="rect">
            <a:avLst/>
          </a:prstGeom>
          <a:solidFill>
            <a:srgbClr val="0080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t>Candidate</a:t>
            </a:r>
          </a:p>
          <a:p>
            <a:pPr algn="ctr"/>
            <a:r>
              <a:rPr lang="sv-SE" sz="1200" dirty="0" smtClean="0"/>
              <a:t>Interface</a:t>
            </a:r>
            <a:endParaRPr lang="sv-SE" sz="1200" dirty="0"/>
          </a:p>
        </p:txBody>
      </p:sp>
      <p:cxnSp>
        <p:nvCxnSpPr>
          <p:cNvPr id="35" name="Rak pil 7"/>
          <p:cNvCxnSpPr>
            <a:endCxn id="39" idx="0"/>
          </p:cNvCxnSpPr>
          <p:nvPr/>
        </p:nvCxnSpPr>
        <p:spPr>
          <a:xfrm>
            <a:off x="5859507" y="4267200"/>
            <a:ext cx="1055646"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Rak pil 16"/>
          <p:cNvCxnSpPr/>
          <p:nvPr/>
        </p:nvCxnSpPr>
        <p:spPr>
          <a:xfrm>
            <a:off x="5859507" y="4267200"/>
            <a:ext cx="397768"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Rak pil 18"/>
          <p:cNvCxnSpPr/>
          <p:nvPr/>
        </p:nvCxnSpPr>
        <p:spPr>
          <a:xfrm>
            <a:off x="5859507" y="4267200"/>
            <a:ext cx="702568"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Rektangel 35"/>
          <p:cNvSpPr/>
          <p:nvPr/>
        </p:nvSpPr>
        <p:spPr>
          <a:xfrm>
            <a:off x="6257275" y="4800600"/>
            <a:ext cx="1010955" cy="436919"/>
          </a:xfrm>
          <a:prstGeom prst="rect">
            <a:avLst/>
          </a:prstGeom>
          <a:solidFill>
            <a:srgbClr val="0080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t>Candidate</a:t>
            </a:r>
          </a:p>
          <a:p>
            <a:pPr algn="ctr"/>
            <a:r>
              <a:rPr lang="sv-SE" sz="1200" dirty="0" smtClean="0"/>
              <a:t>Interface</a:t>
            </a:r>
            <a:endParaRPr lang="sv-SE" sz="1200" dirty="0"/>
          </a:p>
        </p:txBody>
      </p:sp>
      <p:sp>
        <p:nvSpPr>
          <p:cNvPr id="39" name="Rektangel 35"/>
          <p:cNvSpPr/>
          <p:nvPr/>
        </p:nvSpPr>
        <p:spPr>
          <a:xfrm>
            <a:off x="6409675" y="4953000"/>
            <a:ext cx="1010955" cy="436919"/>
          </a:xfrm>
          <a:prstGeom prst="rect">
            <a:avLst/>
          </a:prstGeom>
          <a:solidFill>
            <a:srgbClr val="0080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t>Candidate</a:t>
            </a:r>
          </a:p>
          <a:p>
            <a:pPr algn="ctr"/>
            <a:r>
              <a:rPr lang="sv-SE" sz="1200" dirty="0" smtClean="0"/>
              <a:t>Interface</a:t>
            </a:r>
            <a:endParaRPr lang="sv-SE" sz="1200" dirty="0"/>
          </a:p>
        </p:txBody>
      </p:sp>
      <p:sp>
        <p:nvSpPr>
          <p:cNvPr id="40" name="TextBox 48"/>
          <p:cNvSpPr txBox="1"/>
          <p:nvPr/>
        </p:nvSpPr>
        <p:spPr>
          <a:xfrm>
            <a:off x="6028675" y="4038600"/>
            <a:ext cx="763701" cy="461665"/>
          </a:xfrm>
          <a:prstGeom prst="rect">
            <a:avLst/>
          </a:prstGeom>
          <a:noFill/>
        </p:spPr>
        <p:txBody>
          <a:bodyPr wrap="none" rtlCol="0">
            <a:spAutoFit/>
          </a:bodyPr>
          <a:lstStyle/>
          <a:p>
            <a:r>
              <a:rPr lang="en-US" sz="1200" dirty="0" smtClean="0"/>
              <a:t>Coverage</a:t>
            </a:r>
          </a:p>
          <a:p>
            <a:r>
              <a:rPr lang="en-US" sz="1200" dirty="0" smtClean="0"/>
              <a:t>Testing</a:t>
            </a:r>
            <a:endParaRPr lang="en-US" sz="1200" dirty="0"/>
          </a:p>
        </p:txBody>
      </p:sp>
      <p:cxnSp>
        <p:nvCxnSpPr>
          <p:cNvPr id="41" name="Rak pil 16"/>
          <p:cNvCxnSpPr>
            <a:stCxn id="13" idx="7"/>
            <a:endCxn id="32" idx="1"/>
          </p:cNvCxnSpPr>
          <p:nvPr/>
        </p:nvCxnSpPr>
        <p:spPr>
          <a:xfrm flipV="1">
            <a:off x="5728992" y="3799860"/>
            <a:ext cx="1366482" cy="108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52"/>
          <p:cNvSpPr txBox="1"/>
          <p:nvPr/>
        </p:nvSpPr>
        <p:spPr>
          <a:xfrm>
            <a:off x="6104875" y="3352800"/>
            <a:ext cx="1066800" cy="461665"/>
          </a:xfrm>
          <a:prstGeom prst="rect">
            <a:avLst/>
          </a:prstGeom>
          <a:noFill/>
        </p:spPr>
        <p:txBody>
          <a:bodyPr wrap="square" rtlCol="0">
            <a:spAutoFit/>
          </a:bodyPr>
          <a:lstStyle/>
          <a:p>
            <a:r>
              <a:rPr lang="en-US" sz="1200" dirty="0" smtClean="0"/>
              <a:t>Gap Identification</a:t>
            </a:r>
            <a:endParaRPr lang="en-US" sz="1200" dirty="0"/>
          </a:p>
        </p:txBody>
      </p:sp>
      <p:sp>
        <p:nvSpPr>
          <p:cNvPr id="43" name="Rektangel 34"/>
          <p:cNvSpPr/>
          <p:nvPr/>
        </p:nvSpPr>
        <p:spPr>
          <a:xfrm>
            <a:off x="6596355" y="2629297"/>
            <a:ext cx="1184920" cy="571103"/>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err="1" smtClean="0"/>
              <a:t>Capability</a:t>
            </a:r>
            <a:endParaRPr lang="sv-SE" sz="1200" dirty="0" smtClean="0"/>
          </a:p>
        </p:txBody>
      </p:sp>
    </p:spTree>
    <p:extLst>
      <p:ext uri="{BB962C8B-B14F-4D97-AF65-F5344CB8AC3E}">
        <p14:creationId xmlns:p14="http://schemas.microsoft.com/office/powerpoint/2010/main" val="177543195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The </a:t>
            </a:r>
            <a:r>
              <a:rPr lang="sv-SE" dirty="0"/>
              <a:t>S</a:t>
            </a:r>
            <a:r>
              <a:rPr lang="sv-SE" dirty="0" smtClean="0"/>
              <a:t>tarting </a:t>
            </a:r>
            <a:r>
              <a:rPr lang="sv-SE" dirty="0"/>
              <a:t>P</a:t>
            </a:r>
            <a:r>
              <a:rPr lang="sv-SE" dirty="0" smtClean="0"/>
              <a:t>oint</a:t>
            </a:r>
            <a:endParaRPr lang="sv-S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948" y="994047"/>
            <a:ext cx="6468939" cy="490798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25909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Threats</a:t>
            </a:r>
            <a:r>
              <a:rPr lang="sv-SE" dirty="0" smtClean="0"/>
              <a:t> &amp; </a:t>
            </a:r>
            <a:r>
              <a:rPr lang="sv-SE" dirty="0" err="1" smtClean="0"/>
              <a:t>Pitfalls</a:t>
            </a:r>
            <a:endParaRPr lang="sv-SE" dirty="0"/>
          </a:p>
        </p:txBody>
      </p:sp>
      <p:sp>
        <p:nvSpPr>
          <p:cNvPr id="3" name="Platshållare för innehåll 2"/>
          <p:cNvSpPr>
            <a:spLocks noGrp="1"/>
          </p:cNvSpPr>
          <p:nvPr>
            <p:ph idx="1"/>
          </p:nvPr>
        </p:nvSpPr>
        <p:spPr>
          <a:xfrm>
            <a:off x="519112" y="1447799"/>
            <a:ext cx="6249823" cy="3594830"/>
          </a:xfrm>
        </p:spPr>
        <p:txBody>
          <a:bodyPr/>
          <a:lstStyle/>
          <a:p>
            <a:r>
              <a:rPr lang="sv-SE" dirty="0" smtClean="0"/>
              <a:t>De Facto vs. Formal </a:t>
            </a:r>
          </a:p>
          <a:p>
            <a:r>
              <a:rPr lang="sv-SE" dirty="0" smtClean="0"/>
              <a:t>The race </a:t>
            </a:r>
            <a:r>
              <a:rPr lang="sv-SE" dirty="0" err="1" smtClean="0"/>
              <a:t>against</a:t>
            </a:r>
            <a:r>
              <a:rPr lang="sv-SE" dirty="0" smtClean="0"/>
              <a:t> the </a:t>
            </a:r>
            <a:r>
              <a:rPr lang="sv-SE" dirty="0" err="1" smtClean="0"/>
              <a:t>clock</a:t>
            </a:r>
            <a:r>
              <a:rPr lang="sv-SE" dirty="0" smtClean="0"/>
              <a:t>…</a:t>
            </a:r>
          </a:p>
          <a:p>
            <a:r>
              <a:rPr lang="sv-SE" dirty="0" smtClean="0"/>
              <a:t>Adoption</a:t>
            </a:r>
          </a:p>
          <a:p>
            <a:r>
              <a:rPr lang="sv-SE" dirty="0" smtClean="0"/>
              <a:t>Commercial </a:t>
            </a:r>
            <a:r>
              <a:rPr lang="sv-SE" dirty="0" err="1" smtClean="0"/>
              <a:t>interests</a:t>
            </a:r>
            <a:r>
              <a:rPr lang="sv-SE" dirty="0" smtClean="0"/>
              <a:t>….</a:t>
            </a:r>
          </a:p>
          <a:p>
            <a:r>
              <a:rPr lang="sv-SE" dirty="0" err="1" smtClean="0"/>
              <a:t>Uncoordinated</a:t>
            </a:r>
            <a:r>
              <a:rPr lang="sv-SE" dirty="0" smtClean="0"/>
              <a:t> </a:t>
            </a:r>
            <a:r>
              <a:rPr lang="sv-SE" dirty="0" err="1" smtClean="0"/>
              <a:t>standardization</a:t>
            </a:r>
            <a:r>
              <a:rPr lang="sv-SE" dirty="0" smtClean="0"/>
              <a:t> </a:t>
            </a:r>
            <a:r>
              <a:rPr lang="sv-SE" dirty="0" err="1" smtClean="0"/>
              <a:t>efforts</a:t>
            </a:r>
            <a:endParaRPr lang="sv-SE" dirty="0" smtClean="0"/>
          </a:p>
          <a:p>
            <a:r>
              <a:rPr lang="sv-SE" dirty="0" err="1" smtClean="0"/>
              <a:t>Compliance</a:t>
            </a:r>
            <a:endParaRPr lang="sv-SE"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4592" y="1008970"/>
            <a:ext cx="2994747" cy="42732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ruta 4"/>
          <p:cNvSpPr txBox="1"/>
          <p:nvPr/>
        </p:nvSpPr>
        <p:spPr>
          <a:xfrm>
            <a:off x="8293253" y="5360726"/>
            <a:ext cx="2297424" cy="246221"/>
          </a:xfrm>
          <a:prstGeom prst="rect">
            <a:avLst/>
          </a:prstGeom>
          <a:noFill/>
        </p:spPr>
        <p:txBody>
          <a:bodyPr wrap="none" rtlCol="0">
            <a:spAutoFit/>
          </a:bodyPr>
          <a:lstStyle/>
          <a:p>
            <a:r>
              <a:rPr lang="sv-SE" sz="1000" i="1" dirty="0" smtClean="0"/>
              <a:t>The Economist – the 2nd </a:t>
            </a:r>
            <a:r>
              <a:rPr lang="sv-SE" sz="1000" i="1" dirty="0" err="1" smtClean="0"/>
              <a:t>of</a:t>
            </a:r>
            <a:r>
              <a:rPr lang="sv-SE" sz="1000" i="1" dirty="0" smtClean="0"/>
              <a:t> April 2009</a:t>
            </a:r>
            <a:endParaRPr lang="sv-SE" sz="1000" i="1" dirty="0"/>
          </a:p>
        </p:txBody>
      </p:sp>
    </p:spTree>
    <p:extLst>
      <p:ext uri="{BB962C8B-B14F-4D97-AF65-F5344CB8AC3E}">
        <p14:creationId xmlns:p14="http://schemas.microsoft.com/office/powerpoint/2010/main" val="349128390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Showstopper?</a:t>
            </a:r>
            <a:endParaRPr lang="sv-SE" dirty="0"/>
          </a:p>
        </p:txBody>
      </p:sp>
      <p:sp>
        <p:nvSpPr>
          <p:cNvPr id="4" name="Platshållare för innehåll 3"/>
          <p:cNvSpPr>
            <a:spLocks noGrp="1"/>
          </p:cNvSpPr>
          <p:nvPr>
            <p:ph idx="1"/>
          </p:nvPr>
        </p:nvSpPr>
        <p:spPr>
          <a:xfrm>
            <a:off x="519112" y="1447799"/>
            <a:ext cx="11149013" cy="5416868"/>
          </a:xfrm>
        </p:spPr>
        <p:txBody>
          <a:bodyPr/>
          <a:lstStyle/>
          <a:p>
            <a:pPr marL="0" indent="0">
              <a:buNone/>
            </a:pPr>
            <a:r>
              <a:rPr lang="en-US" b="1" dirty="0"/>
              <a:t>EU plans US company cloud ban</a:t>
            </a:r>
            <a:endParaRPr lang="sv-SE" dirty="0"/>
          </a:p>
          <a:p>
            <a:pPr marL="0" indent="0">
              <a:buNone/>
            </a:pPr>
            <a:r>
              <a:rPr lang="en-US" sz="1800" b="1" dirty="0" err="1">
                <a:hlinkClick r:id="rId3"/>
              </a:rPr>
              <a:t>Rumour</a:t>
            </a:r>
            <a:r>
              <a:rPr lang="en-US" sz="1800" b="1" dirty="0"/>
              <a:t> US makes our data protection laws a joke</a:t>
            </a:r>
            <a:endParaRPr lang="sv-SE" sz="1800" dirty="0"/>
          </a:p>
          <a:p>
            <a:pPr marL="0" indent="0">
              <a:buNone/>
            </a:pPr>
            <a:r>
              <a:rPr lang="en-US" sz="1800" dirty="0"/>
              <a:t>08 Jul 2011 10:35 | by </a:t>
            </a:r>
            <a:r>
              <a:rPr lang="en-US" sz="1800" dirty="0">
                <a:hlinkClick r:id="rId4"/>
              </a:rPr>
              <a:t>Nick Farrell</a:t>
            </a:r>
            <a:r>
              <a:rPr lang="en-US" sz="1800" dirty="0"/>
              <a:t> in Rome | posted in </a:t>
            </a:r>
            <a:r>
              <a:rPr lang="en-US" sz="1800" dirty="0">
                <a:hlinkClick r:id="rId5"/>
              </a:rPr>
              <a:t>Business</a:t>
            </a:r>
            <a:endParaRPr lang="sv-SE" sz="1800" dirty="0"/>
          </a:p>
          <a:p>
            <a:pPr marL="0" indent="0">
              <a:buNone/>
            </a:pPr>
            <a:r>
              <a:rPr lang="en-US" sz="1800" b="1" dirty="0"/>
              <a:t>The dark satanic</a:t>
            </a:r>
            <a:r>
              <a:rPr lang="en-US" sz="1800" dirty="0"/>
              <a:t> </a:t>
            </a:r>
            <a:r>
              <a:rPr lang="en-US" sz="1800" dirty="0" err="1"/>
              <a:t>rumour</a:t>
            </a:r>
            <a:r>
              <a:rPr lang="en-US" sz="1800" dirty="0"/>
              <a:t> mill is suggesting that the EU will ban cloud based services which are run by US companies.</a:t>
            </a:r>
            <a:endParaRPr lang="sv-SE" sz="1800" dirty="0"/>
          </a:p>
          <a:p>
            <a:pPr marL="0" indent="0">
              <a:buNone/>
            </a:pPr>
            <a:r>
              <a:rPr lang="en-US" sz="1800" dirty="0"/>
              <a:t>Our sources say that European commissions are incandescent with rage after discovering that the US intends to apply its </a:t>
            </a:r>
            <a:r>
              <a:rPr lang="en-US" sz="1800" dirty="0" err="1"/>
              <a:t>Partriot</a:t>
            </a:r>
            <a:r>
              <a:rPr lang="en-US" sz="1800" dirty="0"/>
              <a:t> Act to all cloud based services in Europe. </a:t>
            </a:r>
            <a:r>
              <a:rPr lang="en-US" sz="1800" dirty="0">
                <a:hlinkClick r:id="rId6"/>
              </a:rPr>
              <a:t>Microsoft</a:t>
            </a:r>
            <a:r>
              <a:rPr lang="en-US" sz="1800" dirty="0"/>
              <a:t> has already said that it will have to comply.</a:t>
            </a:r>
            <a:endParaRPr lang="sv-SE" sz="1800" dirty="0"/>
          </a:p>
          <a:p>
            <a:pPr marL="0" indent="0">
              <a:buNone/>
            </a:pPr>
            <a:r>
              <a:rPr lang="en-US" sz="1800" dirty="0"/>
              <a:t>But it appears to have caught the EU on the hop. Sophie in 't Veld, Dutch member of the European Parliament's civil liberties committee, wants to know how it is possible that the Patriot Act overrules the European data protection laws.</a:t>
            </a:r>
            <a:endParaRPr lang="sv-SE" sz="1800" dirty="0"/>
          </a:p>
          <a:p>
            <a:pPr marL="0" indent="0">
              <a:buNone/>
            </a:pPr>
            <a:r>
              <a:rPr lang="en-US" sz="1800" dirty="0"/>
              <a:t>She is leading a counter attack, attempting to make sure that European data protection legislation can be </a:t>
            </a:r>
            <a:r>
              <a:rPr lang="en-US" sz="1800" dirty="0" smtClean="0"/>
              <a:t>adequately </a:t>
            </a:r>
            <a:r>
              <a:rPr lang="en-US" sz="1800" dirty="0"/>
              <a:t>enforced, particularly on cloud based systems.</a:t>
            </a:r>
            <a:endParaRPr lang="sv-SE" sz="1800" dirty="0"/>
          </a:p>
          <a:p>
            <a:pPr marL="0" indent="0">
              <a:buNone/>
            </a:pPr>
            <a:r>
              <a:rPr lang="en-US" sz="1800" dirty="0"/>
              <a:t>Brussels was stunned to discover that European data protection laws could be nullified by the invoking of the Patriot Act. Effectively, all data stored in Europe was subject to seizure by US spooks.</a:t>
            </a:r>
            <a:endParaRPr lang="sv-SE" sz="1800" dirty="0"/>
          </a:p>
          <a:p>
            <a:pPr marL="0" indent="0">
              <a:buNone/>
            </a:pPr>
            <a:r>
              <a:rPr lang="en-US" sz="1800" dirty="0"/>
              <a:t/>
            </a:r>
            <a:br>
              <a:rPr lang="en-US" sz="1800" dirty="0"/>
            </a:br>
            <a:r>
              <a:rPr lang="en-US" sz="1800" dirty="0"/>
              <a:t>Read more: </a:t>
            </a:r>
            <a:r>
              <a:rPr lang="en-US" sz="1800" dirty="0">
                <a:hlinkClick r:id="rId7"/>
              </a:rPr>
              <a:t>http://www.techeye.net/business/eu-plans-us-company-cloud-ban#ixzz1Rq8A3LvX</a:t>
            </a:r>
            <a:endParaRPr lang="sv-SE" sz="1800" dirty="0"/>
          </a:p>
          <a:p>
            <a:pPr marL="0" indent="0">
              <a:buNone/>
            </a:pPr>
            <a:endParaRPr lang="sv-SE" dirty="0"/>
          </a:p>
        </p:txBody>
      </p:sp>
      <p:pic>
        <p:nvPicPr>
          <p:cNvPr id="2050" name="Picture 2" descr="EU plans US company cloud ban -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82125" y="415120"/>
            <a:ext cx="2286000" cy="169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06486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 </a:t>
            </a:r>
            <a:r>
              <a:rPr lang="sv-SE" dirty="0" err="1" smtClean="0"/>
              <a:t>European</a:t>
            </a:r>
            <a:r>
              <a:rPr lang="sv-SE" dirty="0" smtClean="0"/>
              <a:t> </a:t>
            </a:r>
            <a:r>
              <a:rPr lang="sv-SE" dirty="0" err="1" smtClean="0"/>
              <a:t>perspective</a:t>
            </a:r>
            <a:endParaRPr lang="sv-SE" dirty="0"/>
          </a:p>
        </p:txBody>
      </p:sp>
      <p:sp>
        <p:nvSpPr>
          <p:cNvPr id="5" name="Rectangle 5"/>
          <p:cNvSpPr/>
          <p:nvPr/>
        </p:nvSpPr>
        <p:spPr>
          <a:xfrm>
            <a:off x="467544" y="1916832"/>
            <a:ext cx="8136904" cy="1200329"/>
          </a:xfrm>
          <a:prstGeom prst="rect">
            <a:avLst/>
          </a:prstGeom>
        </p:spPr>
        <p:txBody>
          <a:bodyPr wrap="square">
            <a:spAutoFit/>
          </a:bodyPr>
          <a:lstStyle/>
          <a:p>
            <a:pPr algn="l"/>
            <a:r>
              <a:rPr lang="en-US" i="1" dirty="0" smtClean="0"/>
              <a:t>“Cloud computing has the potential to revolutionize the ICT sector and the way computing is undertaken”</a:t>
            </a:r>
            <a:endParaRPr lang="en-US" i="1" dirty="0"/>
          </a:p>
        </p:txBody>
      </p:sp>
      <p:sp>
        <p:nvSpPr>
          <p:cNvPr id="6" name="Rectangle 6"/>
          <p:cNvSpPr/>
          <p:nvPr/>
        </p:nvSpPr>
        <p:spPr>
          <a:xfrm>
            <a:off x="3635896" y="2249585"/>
            <a:ext cx="4982454" cy="261610"/>
          </a:xfrm>
          <a:prstGeom prst="rect">
            <a:avLst/>
          </a:prstGeom>
        </p:spPr>
        <p:txBody>
          <a:bodyPr wrap="none">
            <a:spAutoFit/>
          </a:bodyPr>
          <a:lstStyle/>
          <a:p>
            <a:r>
              <a:rPr lang="en-US" sz="1100" b="1" dirty="0" smtClean="0"/>
              <a:t>- Report 3</a:t>
            </a:r>
            <a:r>
              <a:rPr lang="en-US" sz="1100" b="1" baseline="30000" dirty="0" smtClean="0"/>
              <a:t>rd</a:t>
            </a:r>
            <a:r>
              <a:rPr lang="en-US" sz="1100" b="1" dirty="0" smtClean="0"/>
              <a:t> of September 2010:  DSTI/ICCP(2010)15, OECD</a:t>
            </a:r>
          </a:p>
        </p:txBody>
      </p:sp>
      <p:sp>
        <p:nvSpPr>
          <p:cNvPr id="7" name="Title 1"/>
          <p:cNvSpPr txBox="1">
            <a:spLocks/>
          </p:cNvSpPr>
          <p:nvPr/>
        </p:nvSpPr>
        <p:spPr bwMode="auto">
          <a:xfrm>
            <a:off x="467544" y="2813774"/>
            <a:ext cx="7620000" cy="8620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3200" b="0" i="0" u="none" strike="noStrike" kern="0" cap="none" spc="0" normalizeH="0" baseline="0" noProof="0" dirty="0" smtClean="0">
                <a:ln>
                  <a:noFill/>
                </a:ln>
                <a:solidFill>
                  <a:schemeClr val="tx2"/>
                </a:solidFill>
                <a:effectLst/>
                <a:uLnTx/>
                <a:uFillTx/>
                <a:latin typeface="+mj-lt"/>
                <a:ea typeface="+mj-ea"/>
                <a:cs typeface="+mj-cs"/>
              </a:rPr>
              <a:t>EU</a:t>
            </a:r>
            <a:endParaRPr kumimoji="0" lang="en-US" sz="3200" b="0" i="0" u="none" strike="noStrike" kern="0" cap="none" spc="0" normalizeH="0" baseline="0" noProof="0" dirty="0">
              <a:ln>
                <a:noFill/>
              </a:ln>
              <a:solidFill>
                <a:schemeClr val="tx2"/>
              </a:solidFill>
              <a:effectLst/>
              <a:uLnTx/>
              <a:uFillTx/>
              <a:latin typeface="+mj-lt"/>
              <a:ea typeface="+mj-ea"/>
              <a:cs typeface="+mj-cs"/>
            </a:endParaRPr>
          </a:p>
        </p:txBody>
      </p:sp>
      <p:sp>
        <p:nvSpPr>
          <p:cNvPr id="8" name="Rectangle 8"/>
          <p:cNvSpPr/>
          <p:nvPr/>
        </p:nvSpPr>
        <p:spPr>
          <a:xfrm>
            <a:off x="467544" y="3524253"/>
            <a:ext cx="8136904" cy="830997"/>
          </a:xfrm>
          <a:prstGeom prst="rect">
            <a:avLst/>
          </a:prstGeom>
        </p:spPr>
        <p:txBody>
          <a:bodyPr wrap="square">
            <a:spAutoFit/>
          </a:bodyPr>
          <a:lstStyle/>
          <a:p>
            <a:pPr algn="l"/>
            <a:r>
              <a:rPr lang="en-US" i="1" dirty="0" smtClean="0"/>
              <a:t>“Cloud computing provides massive opportunities for public authorities as well as SMB:s in the EU”</a:t>
            </a:r>
            <a:endParaRPr lang="en-US" i="1" dirty="0"/>
          </a:p>
        </p:txBody>
      </p:sp>
      <p:sp>
        <p:nvSpPr>
          <p:cNvPr id="9" name="Rectangle 9"/>
          <p:cNvSpPr/>
          <p:nvPr/>
        </p:nvSpPr>
        <p:spPr>
          <a:xfrm>
            <a:off x="4679365" y="3914107"/>
            <a:ext cx="3780202" cy="261610"/>
          </a:xfrm>
          <a:prstGeom prst="rect">
            <a:avLst/>
          </a:prstGeom>
        </p:spPr>
        <p:txBody>
          <a:bodyPr wrap="none">
            <a:spAutoFit/>
          </a:bodyPr>
          <a:lstStyle/>
          <a:p>
            <a:r>
              <a:rPr lang="en-US" sz="1100" b="1" dirty="0" smtClean="0"/>
              <a:t>- EU member delegates, Brussels March 2010</a:t>
            </a:r>
          </a:p>
        </p:txBody>
      </p:sp>
      <p:pic>
        <p:nvPicPr>
          <p:cNvPr id="10" name="Picture 6" descr="http://andia.se/wp-content/uploads/2010/09/eu-flag.jpg"/>
          <p:cNvPicPr>
            <a:picLocks noChangeAspect="1" noChangeArrowheads="1"/>
          </p:cNvPicPr>
          <p:nvPr/>
        </p:nvPicPr>
        <p:blipFill>
          <a:blip r:embed="rId3" cstate="print"/>
          <a:srcRect/>
          <a:stretch>
            <a:fillRect/>
          </a:stretch>
        </p:blipFill>
        <p:spPr bwMode="auto">
          <a:xfrm>
            <a:off x="9542115" y="188640"/>
            <a:ext cx="2126010" cy="1431513"/>
          </a:xfrm>
          <a:prstGeom prst="rect">
            <a:avLst/>
          </a:prstGeom>
          <a:ln>
            <a:noFill/>
          </a:ln>
          <a:effectLst>
            <a:softEdge rad="112500"/>
          </a:effectLst>
        </p:spPr>
      </p:pic>
      <p:sp>
        <p:nvSpPr>
          <p:cNvPr id="11" name="Title 1"/>
          <p:cNvSpPr txBox="1">
            <a:spLocks/>
          </p:cNvSpPr>
          <p:nvPr/>
        </p:nvSpPr>
        <p:spPr bwMode="auto">
          <a:xfrm>
            <a:off x="429944" y="1113674"/>
            <a:ext cx="7620000" cy="8620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3200" b="0" i="0" u="none" strike="noStrike" kern="0" cap="none" spc="0" normalizeH="0" baseline="0" noProof="0" dirty="0" smtClean="0">
                <a:ln>
                  <a:noFill/>
                </a:ln>
                <a:solidFill>
                  <a:schemeClr val="tx2"/>
                </a:solidFill>
                <a:effectLst/>
                <a:uLnTx/>
                <a:uFillTx/>
                <a:latin typeface="+mj-lt"/>
                <a:ea typeface="+mj-ea"/>
                <a:cs typeface="+mj-cs"/>
              </a:rPr>
              <a:t>OECD</a:t>
            </a:r>
            <a:endParaRPr kumimoji="0" lang="en-US" sz="3200" b="0" i="0" u="none" strike="noStrike" kern="0" cap="none" spc="0" normalizeH="0" baseline="0" noProof="0" dirty="0">
              <a:ln>
                <a:noFill/>
              </a:ln>
              <a:solidFill>
                <a:schemeClr val="tx2"/>
              </a:solidFill>
              <a:effectLst/>
              <a:uLnTx/>
              <a:uFillTx/>
              <a:latin typeface="+mj-lt"/>
              <a:ea typeface="+mj-ea"/>
              <a:cs typeface="+mj-cs"/>
            </a:endParaRPr>
          </a:p>
        </p:txBody>
      </p:sp>
      <p:sp>
        <p:nvSpPr>
          <p:cNvPr id="12" name="Rektangel 11"/>
          <p:cNvSpPr/>
          <p:nvPr/>
        </p:nvSpPr>
        <p:spPr>
          <a:xfrm>
            <a:off x="519112" y="4349201"/>
            <a:ext cx="7817366" cy="2308324"/>
          </a:xfrm>
          <a:prstGeom prst="rect">
            <a:avLst/>
          </a:prstGeom>
        </p:spPr>
        <p:txBody>
          <a:bodyPr wrap="square">
            <a:spAutoFit/>
          </a:bodyPr>
          <a:lstStyle/>
          <a:p>
            <a:r>
              <a:rPr lang="en-GB" b="1" dirty="0"/>
              <a:t>Digital Agenda: Commission seeks views on how best to exploit cloud computing in </a:t>
            </a:r>
            <a:r>
              <a:rPr lang="en-GB" b="1" dirty="0" smtClean="0"/>
              <a:t>Europe. </a:t>
            </a:r>
            <a:r>
              <a:rPr lang="en-GB" b="1" dirty="0" err="1"/>
              <a:t>Neelie</a:t>
            </a:r>
            <a:r>
              <a:rPr lang="en-GB" b="1" dirty="0"/>
              <a:t> </a:t>
            </a:r>
            <a:r>
              <a:rPr lang="en-GB" b="1" dirty="0" err="1"/>
              <a:t>Kroes</a:t>
            </a:r>
            <a:r>
              <a:rPr lang="en-GB" dirty="0"/>
              <a:t>, European Commission Vice President for the Digital Agenda, said: "I am excited about the potential benefits of cloud computing to cut costs, improve services and open up new business opportunities. We need a well-defined cloud computing strategy to ensure that we make the best use of this potential. The input we are requesting from all interested parties is important to get it right." </a:t>
            </a:r>
            <a:endParaRPr lang="sv-SE" dirty="0"/>
          </a:p>
          <a:p>
            <a:endParaRPr lang="sv-SE" b="1" dirty="0"/>
          </a:p>
        </p:txBody>
      </p:sp>
    </p:spTree>
    <p:extLst>
      <p:ext uri="{BB962C8B-B14F-4D97-AF65-F5344CB8AC3E}">
        <p14:creationId xmlns:p14="http://schemas.microsoft.com/office/powerpoint/2010/main" val="7504501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9112" y="240475"/>
            <a:ext cx="11149013" cy="609398"/>
          </a:xfrm>
        </p:spPr>
        <p:txBody>
          <a:bodyPr/>
          <a:lstStyle/>
          <a:p>
            <a:r>
              <a:rPr lang="sv-SE" dirty="0" err="1" smtClean="0"/>
              <a:t>Concerns</a:t>
            </a:r>
            <a:endParaRPr lang="sv-SE" dirty="0"/>
          </a:p>
        </p:txBody>
      </p:sp>
      <p:sp>
        <p:nvSpPr>
          <p:cNvPr id="3" name="Platshållare för innehåll 2"/>
          <p:cNvSpPr>
            <a:spLocks noGrp="1"/>
          </p:cNvSpPr>
          <p:nvPr>
            <p:ph idx="1"/>
          </p:nvPr>
        </p:nvSpPr>
        <p:spPr>
          <a:xfrm>
            <a:off x="519112" y="1079674"/>
            <a:ext cx="11149013" cy="5386090"/>
          </a:xfrm>
        </p:spPr>
        <p:txBody>
          <a:bodyPr/>
          <a:lstStyle/>
          <a:p>
            <a:r>
              <a:rPr lang="sv-SE" dirty="0" smtClean="0"/>
              <a:t>For </a:t>
            </a:r>
            <a:r>
              <a:rPr lang="sv-SE" dirty="0" err="1" smtClean="0"/>
              <a:t>suppliers</a:t>
            </a:r>
            <a:endParaRPr lang="sv-SE" dirty="0"/>
          </a:p>
          <a:p>
            <a:pPr lvl="1"/>
            <a:r>
              <a:rPr lang="sv-SE" sz="2000" dirty="0" smtClean="0"/>
              <a:t>Adoption</a:t>
            </a:r>
          </a:p>
          <a:p>
            <a:pPr lvl="1"/>
            <a:r>
              <a:rPr lang="sv-SE" sz="2000" dirty="0" smtClean="0"/>
              <a:t>New business </a:t>
            </a:r>
            <a:r>
              <a:rPr lang="sv-SE" sz="2000" dirty="0" err="1" smtClean="0"/>
              <a:t>models</a:t>
            </a:r>
            <a:endParaRPr lang="sv-SE" sz="2000" dirty="0" smtClean="0"/>
          </a:p>
          <a:p>
            <a:pPr lvl="1"/>
            <a:r>
              <a:rPr lang="sv-SE" sz="2000" dirty="0" smtClean="0"/>
              <a:t>Betting on the ”right” standard</a:t>
            </a:r>
          </a:p>
          <a:p>
            <a:pPr lvl="1"/>
            <a:r>
              <a:rPr lang="sv-SE" sz="2000" dirty="0" err="1" smtClean="0"/>
              <a:t>Knowledge</a:t>
            </a:r>
            <a:endParaRPr lang="sv-SE" sz="2000" dirty="0" smtClean="0"/>
          </a:p>
          <a:p>
            <a:pPr lvl="1"/>
            <a:r>
              <a:rPr lang="sv-SE" sz="2000" dirty="0" smtClean="0"/>
              <a:t>…</a:t>
            </a:r>
          </a:p>
          <a:p>
            <a:r>
              <a:rPr lang="sv-SE" dirty="0" smtClean="0"/>
              <a:t>For </a:t>
            </a:r>
            <a:r>
              <a:rPr lang="sv-SE" dirty="0" err="1" smtClean="0"/>
              <a:t>consumers</a:t>
            </a:r>
            <a:endParaRPr lang="sv-SE" dirty="0" smtClean="0"/>
          </a:p>
          <a:p>
            <a:pPr lvl="1"/>
            <a:r>
              <a:rPr lang="sv-SE" sz="2000" dirty="0" smtClean="0"/>
              <a:t>Migration</a:t>
            </a:r>
          </a:p>
          <a:p>
            <a:pPr lvl="1"/>
            <a:r>
              <a:rPr lang="sv-SE" sz="2000" dirty="0" err="1" smtClean="0"/>
              <a:t>Reliability</a:t>
            </a:r>
            <a:endParaRPr lang="sv-SE" sz="2000" dirty="0" smtClean="0"/>
          </a:p>
          <a:p>
            <a:pPr lvl="1"/>
            <a:r>
              <a:rPr lang="sv-SE" sz="2000" dirty="0" err="1" smtClean="0"/>
              <a:t>Availability</a:t>
            </a:r>
            <a:endParaRPr lang="sv-SE" sz="2000" dirty="0" smtClean="0"/>
          </a:p>
          <a:p>
            <a:pPr lvl="1"/>
            <a:r>
              <a:rPr lang="sv-SE" sz="2000" dirty="0" err="1" smtClean="0"/>
              <a:t>Security</a:t>
            </a:r>
            <a:endParaRPr lang="sv-SE" sz="2000" dirty="0" smtClean="0"/>
          </a:p>
          <a:p>
            <a:pPr lvl="1"/>
            <a:r>
              <a:rPr lang="sv-SE" sz="2000" dirty="0" err="1" smtClean="0"/>
              <a:t>Portability</a:t>
            </a:r>
            <a:r>
              <a:rPr lang="sv-SE" sz="2000" dirty="0" smtClean="0"/>
              <a:t> </a:t>
            </a:r>
          </a:p>
          <a:p>
            <a:pPr lvl="1"/>
            <a:r>
              <a:rPr lang="sv-SE" sz="2000" dirty="0" smtClean="0"/>
              <a:t>Lack </a:t>
            </a:r>
            <a:r>
              <a:rPr lang="sv-SE" sz="2000" dirty="0" err="1" smtClean="0"/>
              <a:t>of</a:t>
            </a:r>
            <a:r>
              <a:rPr lang="sv-SE" sz="2000" dirty="0" smtClean="0"/>
              <a:t> standards</a:t>
            </a:r>
          </a:p>
          <a:p>
            <a:pPr lvl="1"/>
            <a:r>
              <a:rPr lang="sv-SE" sz="2000" dirty="0" err="1" smtClean="0"/>
              <a:t>Knowledge</a:t>
            </a:r>
            <a:endParaRPr lang="sv-SE" sz="2000" dirty="0" smtClean="0"/>
          </a:p>
          <a:p>
            <a:pPr lvl="1"/>
            <a:r>
              <a:rPr lang="sv-SE" sz="2000" dirty="0" smtClean="0"/>
              <a:t>…</a:t>
            </a:r>
            <a:endParaRPr lang="sv-SE" sz="2000" dirty="0"/>
          </a:p>
        </p:txBody>
      </p:sp>
      <p:pic>
        <p:nvPicPr>
          <p:cNvPr id="2050" name="Picture 2" descr="http://t3.gstatic.com/images?q=tbn:ANd9GcTmazvWfCoAYOE_LrQYD5GrtYuCdfzBb0Ykcl0_YTaLCJbbAFr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3353" y="3944237"/>
            <a:ext cx="1914525" cy="23907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bizgene.com/wp-content/uploads/2011/01/Suppli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59" y="1175656"/>
            <a:ext cx="2558538" cy="21321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10817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Showstopper?</a:t>
            </a:r>
            <a:endParaRPr lang="sv-SE" dirty="0"/>
          </a:p>
        </p:txBody>
      </p:sp>
      <p:sp>
        <p:nvSpPr>
          <p:cNvPr id="4" name="Platshållare för innehåll 3"/>
          <p:cNvSpPr>
            <a:spLocks noGrp="1"/>
          </p:cNvSpPr>
          <p:nvPr>
            <p:ph idx="1"/>
          </p:nvPr>
        </p:nvSpPr>
        <p:spPr>
          <a:xfrm>
            <a:off x="519112" y="1447799"/>
            <a:ext cx="11149013" cy="5416868"/>
          </a:xfrm>
        </p:spPr>
        <p:txBody>
          <a:bodyPr/>
          <a:lstStyle/>
          <a:p>
            <a:pPr marL="0" indent="0">
              <a:buNone/>
            </a:pPr>
            <a:r>
              <a:rPr lang="en-US" b="1" dirty="0"/>
              <a:t>EU plans US company cloud ban</a:t>
            </a:r>
            <a:endParaRPr lang="sv-SE" dirty="0"/>
          </a:p>
          <a:p>
            <a:pPr marL="0" indent="0">
              <a:buNone/>
            </a:pPr>
            <a:r>
              <a:rPr lang="en-US" sz="1800" b="1" dirty="0" err="1">
                <a:hlinkClick r:id="rId2"/>
              </a:rPr>
              <a:t>Rumour</a:t>
            </a:r>
            <a:r>
              <a:rPr lang="en-US" sz="1800" b="1" dirty="0"/>
              <a:t> US makes our data protection laws a joke</a:t>
            </a:r>
            <a:endParaRPr lang="sv-SE" sz="1800" dirty="0"/>
          </a:p>
          <a:p>
            <a:pPr marL="0" indent="0">
              <a:buNone/>
            </a:pPr>
            <a:r>
              <a:rPr lang="en-US" sz="1800" dirty="0"/>
              <a:t>08 Jul 2011 10:35 | by </a:t>
            </a:r>
            <a:r>
              <a:rPr lang="en-US" sz="1800" dirty="0">
                <a:hlinkClick r:id="rId3"/>
              </a:rPr>
              <a:t>Nick Farrell</a:t>
            </a:r>
            <a:r>
              <a:rPr lang="en-US" sz="1800" dirty="0"/>
              <a:t> in Rome | posted in </a:t>
            </a:r>
            <a:r>
              <a:rPr lang="en-US" sz="1800" dirty="0">
                <a:hlinkClick r:id="rId4"/>
              </a:rPr>
              <a:t>Business</a:t>
            </a:r>
            <a:endParaRPr lang="sv-SE" sz="1800" dirty="0"/>
          </a:p>
          <a:p>
            <a:pPr marL="0" indent="0">
              <a:buNone/>
            </a:pPr>
            <a:r>
              <a:rPr lang="en-US" sz="1800" b="1" dirty="0"/>
              <a:t>The dark satanic</a:t>
            </a:r>
            <a:r>
              <a:rPr lang="en-US" sz="1800" dirty="0"/>
              <a:t> </a:t>
            </a:r>
            <a:r>
              <a:rPr lang="en-US" sz="1800" dirty="0" err="1"/>
              <a:t>rumour</a:t>
            </a:r>
            <a:r>
              <a:rPr lang="en-US" sz="1800" dirty="0"/>
              <a:t> mill is suggesting that the EU will ban cloud based services which are run by US companies.</a:t>
            </a:r>
            <a:endParaRPr lang="sv-SE" sz="1800" dirty="0"/>
          </a:p>
          <a:p>
            <a:pPr marL="0" indent="0">
              <a:buNone/>
            </a:pPr>
            <a:r>
              <a:rPr lang="en-US" sz="1800" dirty="0"/>
              <a:t>Our sources say that European commissions are incandescent with rage after discovering that the US intends to apply its </a:t>
            </a:r>
            <a:r>
              <a:rPr lang="en-US" sz="1800" dirty="0" err="1"/>
              <a:t>Partriot</a:t>
            </a:r>
            <a:r>
              <a:rPr lang="en-US" sz="1800" dirty="0"/>
              <a:t> Act to all cloud based services in Europe. </a:t>
            </a:r>
            <a:r>
              <a:rPr lang="en-US" sz="1800" dirty="0">
                <a:hlinkClick r:id="rId5"/>
              </a:rPr>
              <a:t>Microsoft</a:t>
            </a:r>
            <a:r>
              <a:rPr lang="en-US" sz="1800" dirty="0"/>
              <a:t> has already said that it will have to comply.</a:t>
            </a:r>
            <a:endParaRPr lang="sv-SE" sz="1800" dirty="0"/>
          </a:p>
          <a:p>
            <a:pPr marL="0" indent="0">
              <a:buNone/>
            </a:pPr>
            <a:r>
              <a:rPr lang="en-US" sz="1800" dirty="0"/>
              <a:t>But it appears to have caught the EU on the hop. Sophie in 't Veld, Dutch member of the European Parliament's civil liberties committee, wants to know how it is possible that the Patriot Act overrules the European data protection laws.</a:t>
            </a:r>
            <a:endParaRPr lang="sv-SE" sz="1800" dirty="0"/>
          </a:p>
          <a:p>
            <a:pPr marL="0" indent="0">
              <a:buNone/>
            </a:pPr>
            <a:r>
              <a:rPr lang="en-US" sz="1800" dirty="0"/>
              <a:t>She is leading a counter attack, attempting to make sure that European data protection legislation can be </a:t>
            </a:r>
            <a:r>
              <a:rPr lang="en-US" sz="1800" dirty="0" smtClean="0"/>
              <a:t>adequately </a:t>
            </a:r>
            <a:r>
              <a:rPr lang="en-US" sz="1800" dirty="0"/>
              <a:t>enforced, particularly on cloud based systems.</a:t>
            </a:r>
            <a:endParaRPr lang="sv-SE" sz="1800" dirty="0"/>
          </a:p>
          <a:p>
            <a:pPr marL="0" indent="0">
              <a:buNone/>
            </a:pPr>
            <a:r>
              <a:rPr lang="en-US" sz="1800" dirty="0"/>
              <a:t>Brussels was stunned to discover that European data protection laws could be nullified by the invoking of the Patriot Act. Effectively, all data stored in Europe was subject to seizure by US spooks.</a:t>
            </a:r>
            <a:endParaRPr lang="sv-SE" sz="1800" dirty="0"/>
          </a:p>
          <a:p>
            <a:pPr marL="0" indent="0">
              <a:buNone/>
            </a:pPr>
            <a:r>
              <a:rPr lang="en-US" sz="1800" dirty="0"/>
              <a:t/>
            </a:r>
            <a:br>
              <a:rPr lang="en-US" sz="1800" dirty="0"/>
            </a:br>
            <a:r>
              <a:rPr lang="en-US" sz="1800" dirty="0"/>
              <a:t>Read more: </a:t>
            </a:r>
            <a:r>
              <a:rPr lang="en-US" sz="1800" dirty="0">
                <a:hlinkClick r:id="rId6"/>
              </a:rPr>
              <a:t>http://www.techeye.net/business/eu-plans-us-company-cloud-ban#ixzz1Rq8A3LvX</a:t>
            </a:r>
            <a:endParaRPr lang="sv-SE" sz="1800" dirty="0"/>
          </a:p>
          <a:p>
            <a:pPr marL="0" indent="0">
              <a:buNone/>
            </a:pPr>
            <a:endParaRPr lang="sv-SE" dirty="0"/>
          </a:p>
        </p:txBody>
      </p:sp>
    </p:spTree>
    <p:extLst>
      <p:ext uri="{BB962C8B-B14F-4D97-AF65-F5344CB8AC3E}">
        <p14:creationId xmlns:p14="http://schemas.microsoft.com/office/powerpoint/2010/main" val="160538291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9112" y="2710475"/>
            <a:ext cx="11149013" cy="747897"/>
          </a:xfrm>
        </p:spPr>
        <p:txBody>
          <a:bodyPr/>
          <a:lstStyle/>
          <a:p>
            <a:r>
              <a:rPr lang="sv-SE" sz="5400" dirty="0" smtClean="0"/>
              <a:t>Building Trust in the Cloud</a:t>
            </a:r>
            <a:endParaRPr lang="sv-SE" sz="5400" dirty="0"/>
          </a:p>
        </p:txBody>
      </p:sp>
    </p:spTree>
    <p:extLst>
      <p:ext uri="{BB962C8B-B14F-4D97-AF65-F5344CB8AC3E}">
        <p14:creationId xmlns:p14="http://schemas.microsoft.com/office/powerpoint/2010/main" val="279317320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229" y="2564904"/>
            <a:ext cx="10969943" cy="2856167"/>
          </a:xfrm>
        </p:spPr>
        <p:txBody>
          <a:bodyPr/>
          <a:lstStyle/>
          <a:p>
            <a:r>
              <a:rPr lang="en-GB" dirty="0" smtClean="0"/>
              <a:t>Despite </a:t>
            </a:r>
            <a:r>
              <a:rPr lang="en-GB" dirty="0"/>
              <a:t>concerns about security and privacy, the NIST concludes </a:t>
            </a:r>
            <a:r>
              <a:rPr lang="en-GB" dirty="0" smtClean="0"/>
              <a:t>that:</a:t>
            </a:r>
          </a:p>
          <a:p>
            <a:pPr marL="0" indent="0">
              <a:buNone/>
            </a:pPr>
            <a:r>
              <a:rPr lang="en-GB" dirty="0" smtClean="0"/>
              <a:t> </a:t>
            </a:r>
          </a:p>
          <a:p>
            <a:pPr marL="0" indent="0" algn="ctr">
              <a:buNone/>
            </a:pPr>
            <a:r>
              <a:rPr lang="en-GB" i="1" dirty="0" smtClean="0"/>
              <a:t>"</a:t>
            </a:r>
            <a:r>
              <a:rPr lang="en-GB" i="1" dirty="0"/>
              <a:t>public cloud computing is a compelling computing paradigm that agencies need to incorporate as part </a:t>
            </a:r>
            <a:r>
              <a:rPr lang="en-GB" i="1" dirty="0" smtClean="0"/>
              <a:t>of </a:t>
            </a:r>
            <a:r>
              <a:rPr lang="en-GB" i="1" dirty="0"/>
              <a:t>their information technology solution set."</a:t>
            </a:r>
          </a:p>
        </p:txBody>
      </p:sp>
      <p:sp>
        <p:nvSpPr>
          <p:cNvPr id="5" name="Title 1"/>
          <p:cNvSpPr txBox="1">
            <a:spLocks/>
          </p:cNvSpPr>
          <p:nvPr/>
        </p:nvSpPr>
        <p:spPr>
          <a:xfrm>
            <a:off x="444159" y="548640"/>
            <a:ext cx="11149013"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smtClean="0"/>
              <a:t>NIST</a:t>
            </a:r>
            <a:br>
              <a:rPr lang="en-GB" dirty="0" smtClean="0"/>
            </a:br>
            <a:r>
              <a:rPr lang="en-GB" sz="3600" dirty="0">
                <a:latin typeface="Segoe UI Light" pitchFamily="34" charset="0"/>
              </a:rPr>
              <a:t>(The National Institute of Standards and Technology)</a:t>
            </a:r>
          </a:p>
        </p:txBody>
      </p:sp>
    </p:spTree>
    <p:extLst>
      <p:ext uri="{BB962C8B-B14F-4D97-AF65-F5344CB8AC3E}">
        <p14:creationId xmlns:p14="http://schemas.microsoft.com/office/powerpoint/2010/main" val="22034012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20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2343" y="1371851"/>
            <a:ext cx="7827962" cy="2102869"/>
          </a:xfrm>
        </p:spPr>
        <p:txBody>
          <a:bodyPr/>
          <a:lstStyle/>
          <a:p>
            <a:r>
              <a:rPr lang="en-GB" dirty="0"/>
              <a:t>National, European &amp;</a:t>
            </a:r>
            <a:r>
              <a:rPr lang="en-GB" dirty="0" smtClean="0"/>
              <a:t> </a:t>
            </a:r>
            <a:r>
              <a:rPr lang="en-GB" dirty="0"/>
              <a:t>Global Standards drive adoption of Cloud Computing </a:t>
            </a:r>
            <a:endParaRPr lang="en-US" dirty="0"/>
          </a:p>
        </p:txBody>
      </p:sp>
      <p:sp>
        <p:nvSpPr>
          <p:cNvPr id="3" name="Subtitle 2"/>
          <p:cNvSpPr>
            <a:spLocks noGrp="1"/>
          </p:cNvSpPr>
          <p:nvPr>
            <p:ph type="subTitle" idx="1"/>
          </p:nvPr>
        </p:nvSpPr>
        <p:spPr>
          <a:xfrm>
            <a:off x="708661" y="3931160"/>
            <a:ext cx="8145780" cy="1592645"/>
          </a:xfrm>
        </p:spPr>
        <p:txBody>
          <a:bodyPr/>
          <a:lstStyle/>
          <a:p>
            <a:r>
              <a:rPr lang="en-GB" dirty="0">
                <a:latin typeface="Segoe Semibold" pitchFamily="34" charset="0"/>
              </a:rPr>
              <a:t>Anders </a:t>
            </a:r>
            <a:r>
              <a:rPr lang="en-GB" dirty="0" smtClean="0">
                <a:latin typeface="Segoe Semibold" pitchFamily="34" charset="0"/>
              </a:rPr>
              <a:t>Kingstedt - </a:t>
            </a:r>
            <a:r>
              <a:rPr lang="en-US" dirty="0"/>
              <a:t>Ecru Consulting AB</a:t>
            </a:r>
          </a:p>
          <a:p>
            <a:endParaRPr lang="en-US" sz="1800" dirty="0">
              <a:latin typeface="Segoe Semibold" pitchFamily="34" charset="0"/>
            </a:endParaRPr>
          </a:p>
          <a:p>
            <a:r>
              <a:rPr lang="en-US" dirty="0" smtClean="0">
                <a:latin typeface="Segoe Semibold" pitchFamily="34" charset="0"/>
              </a:rPr>
              <a:t>Nigel Gibbons - </a:t>
            </a:r>
            <a:r>
              <a:rPr lang="en-US" dirty="0" smtClean="0"/>
              <a:t>Executive Chairman </a:t>
            </a:r>
            <a:r>
              <a:rPr lang="en-US" dirty="0" err="1" smtClean="0"/>
              <a:t>UniTech</a:t>
            </a:r>
            <a:r>
              <a:rPr lang="en-US" dirty="0" smtClean="0"/>
              <a:t> </a:t>
            </a:r>
            <a:r>
              <a:rPr lang="en-US" baseline="-25000" dirty="0" smtClean="0"/>
              <a:t>tm</a:t>
            </a:r>
            <a:endParaRPr lang="en-US" baseline="-25000" dirty="0"/>
          </a:p>
        </p:txBody>
      </p:sp>
      <p:sp>
        <p:nvSpPr>
          <p:cNvPr id="6" name="Text Placeholder 5"/>
          <p:cNvSpPr>
            <a:spLocks noGrp="1"/>
          </p:cNvSpPr>
          <p:nvPr>
            <p:ph type="body" sz="quarter" idx="10"/>
          </p:nvPr>
        </p:nvSpPr>
        <p:spPr/>
        <p:txBody>
          <a:bodyPr/>
          <a:lstStyle/>
          <a:p>
            <a:r>
              <a:rPr lang="en-US" dirty="0" smtClean="0"/>
              <a:t>BL15</a:t>
            </a:r>
            <a:endParaRPr lang="en-US" dirty="0"/>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57540" y="322026"/>
            <a:ext cx="2407078" cy="56380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852030" y="3970216"/>
            <a:ext cx="1336795" cy="931024"/>
          </a:xfrm>
          <a:prstGeom prst="rect">
            <a:avLst/>
          </a:prstGeom>
          <a:noFill/>
        </p:spPr>
        <p:txBody>
          <a:bodyPr wrap="square" rtlCol="0">
            <a:spAutoFit/>
          </a:bodyPr>
          <a:lstStyle/>
          <a:p>
            <a:r>
              <a:rPr lang="en-US" sz="1050" b="1" dirty="0" smtClean="0">
                <a:gradFill>
                  <a:gsLst>
                    <a:gs pos="50000">
                      <a:schemeClr val="tx1"/>
                    </a:gs>
                    <a:gs pos="100000">
                      <a:schemeClr val="tx1"/>
                    </a:gs>
                  </a:gsLst>
                  <a:lin ang="5400000" scaled="0"/>
                </a:gradFill>
                <a:latin typeface="Segoe UI" pitchFamily="34" charset="0"/>
                <a:ea typeface="Segoe UI" pitchFamily="34" charset="0"/>
                <a:cs typeface="Segoe UI" pitchFamily="34" charset="0"/>
              </a:rPr>
              <a:t>Lisa Slim</a:t>
            </a:r>
          </a:p>
          <a:p>
            <a:r>
              <a:rPr lang="en-US" sz="800" dirty="0" smtClean="0">
                <a:gradFill>
                  <a:gsLst>
                    <a:gs pos="50000">
                      <a:schemeClr val="tx1"/>
                    </a:gs>
                    <a:gs pos="100000">
                      <a:schemeClr val="tx1"/>
                    </a:gs>
                  </a:gsLst>
                  <a:lin ang="5400000" scaled="0"/>
                </a:gradFill>
                <a:latin typeface="Segoe UI" pitchFamily="34" charset="0"/>
                <a:ea typeface="Segoe UI" pitchFamily="34" charset="0"/>
                <a:cs typeface="Segoe UI" pitchFamily="34" charset="0"/>
              </a:rPr>
              <a:t>Microsoft Alliance Business Manager</a:t>
            </a:r>
            <a:endParaRPr lang="en-US" sz="800" dirty="0">
              <a:gradFill>
                <a:gsLst>
                  <a:gs pos="50000">
                    <a:schemeClr val="tx1"/>
                  </a:gs>
                  <a:gs pos="100000">
                    <a:schemeClr val="tx1"/>
                  </a:gs>
                </a:gsLst>
                <a:lin ang="5400000" scaled="0"/>
              </a:gradFill>
              <a:latin typeface="Segoe UI" pitchFamily="34" charset="0"/>
              <a:ea typeface="Segoe UI" pitchFamily="34" charset="0"/>
              <a:cs typeface="Segoe UI" pitchFamily="34" charset="0"/>
            </a:endParaRPr>
          </a:p>
          <a:p>
            <a:r>
              <a:rPr lang="en-US" sz="400" dirty="0" smtClean="0">
                <a:gradFill>
                  <a:gsLst>
                    <a:gs pos="50000">
                      <a:schemeClr val="tx1"/>
                    </a:gs>
                    <a:gs pos="100000">
                      <a:schemeClr val="tx1"/>
                    </a:gs>
                  </a:gsLst>
                  <a:lin ang="5400000" scaled="0"/>
                </a:gradFill>
                <a:latin typeface="Segoe UI" pitchFamily="34" charset="0"/>
                <a:ea typeface="Segoe UI" pitchFamily="34" charset="0"/>
                <a:cs typeface="Segoe UI" pitchFamily="34" charset="0"/>
              </a:rPr>
              <a:t> </a:t>
            </a:r>
          </a:p>
          <a:p>
            <a:r>
              <a:rPr lang="en-US" sz="800" b="1" i="1" dirty="0" smtClean="0">
                <a:gradFill>
                  <a:gsLst>
                    <a:gs pos="50000">
                      <a:schemeClr val="tx1"/>
                    </a:gs>
                    <a:gs pos="100000">
                      <a:schemeClr val="tx1"/>
                    </a:gs>
                  </a:gsLst>
                  <a:lin ang="5400000" scaled="0"/>
                </a:gradFill>
                <a:latin typeface="Segoe UI" pitchFamily="34" charset="0"/>
                <a:ea typeface="Segoe UI" pitchFamily="34" charset="0"/>
                <a:cs typeface="Segoe UI" pitchFamily="34" charset="0"/>
              </a:rPr>
              <a:t>Hewlett-Packard</a:t>
            </a:r>
          </a:p>
          <a:p>
            <a:r>
              <a:rPr lang="en-US" sz="800" i="1" dirty="0" smtClean="0">
                <a:gradFill>
                  <a:gsLst>
                    <a:gs pos="50000">
                      <a:schemeClr val="tx1"/>
                    </a:gs>
                    <a:gs pos="100000">
                      <a:schemeClr val="tx1"/>
                    </a:gs>
                  </a:gsLst>
                  <a:lin ang="5400000" scaled="0"/>
                </a:gradFill>
                <a:latin typeface="Segoe UI" pitchFamily="34" charset="0"/>
                <a:ea typeface="Segoe UI" pitchFamily="34" charset="0"/>
                <a:cs typeface="Segoe UI" pitchFamily="34" charset="0"/>
              </a:rPr>
              <a:t>MPN partner since 1989</a:t>
            </a:r>
          </a:p>
          <a:p>
            <a:r>
              <a:rPr lang="en-US" sz="800" i="1" dirty="0" smtClean="0">
                <a:gradFill>
                  <a:gsLst>
                    <a:gs pos="50000">
                      <a:schemeClr val="tx1"/>
                    </a:gs>
                    <a:gs pos="100000">
                      <a:schemeClr val="tx1"/>
                    </a:gs>
                  </a:gsLst>
                  <a:lin ang="5400000" scaled="0"/>
                </a:gradFill>
                <a:latin typeface="Segoe UI" pitchFamily="34" charset="0"/>
                <a:ea typeface="Segoe UI" pitchFamily="34" charset="0"/>
                <a:cs typeface="Segoe UI" pitchFamily="34" charset="0"/>
              </a:rPr>
              <a:t>HP Enterprise Business</a:t>
            </a:r>
          </a:p>
        </p:txBody>
      </p:sp>
      <p:sp>
        <p:nvSpPr>
          <p:cNvPr id="8" name="TextBox 7"/>
          <p:cNvSpPr txBox="1"/>
          <p:nvPr/>
        </p:nvSpPr>
        <p:spPr>
          <a:xfrm>
            <a:off x="7720643" y="404560"/>
            <a:ext cx="1252472" cy="807913"/>
          </a:xfrm>
          <a:prstGeom prst="rect">
            <a:avLst/>
          </a:prstGeom>
          <a:noFill/>
        </p:spPr>
        <p:txBody>
          <a:bodyPr wrap="square" rtlCol="0">
            <a:spAutoFit/>
          </a:bodyPr>
          <a:lstStyle/>
          <a:p>
            <a:pPr algn="r"/>
            <a:r>
              <a:rPr lang="en-US" sz="1050" b="1" dirty="0">
                <a:gradFill>
                  <a:gsLst>
                    <a:gs pos="50000">
                      <a:schemeClr val="tx1"/>
                    </a:gs>
                    <a:gs pos="100000">
                      <a:schemeClr val="tx1"/>
                    </a:gs>
                  </a:gsLst>
                  <a:lin ang="5400000" scaled="0"/>
                </a:gradFill>
                <a:latin typeface="Segoe UI" pitchFamily="34" charset="0"/>
                <a:ea typeface="Segoe UI" pitchFamily="34" charset="0"/>
                <a:cs typeface="Segoe UI" pitchFamily="34" charset="0"/>
              </a:rPr>
              <a:t>Ro </a:t>
            </a:r>
            <a:r>
              <a:rPr lang="en-US" sz="1050" b="1" dirty="0" err="1">
                <a:gradFill>
                  <a:gsLst>
                    <a:gs pos="50000">
                      <a:schemeClr val="tx1"/>
                    </a:gs>
                    <a:gs pos="100000">
                      <a:schemeClr val="tx1"/>
                    </a:gs>
                  </a:gsLst>
                  <a:lin ang="5400000" scaled="0"/>
                </a:gradFill>
                <a:latin typeface="Segoe UI" pitchFamily="34" charset="0"/>
                <a:ea typeface="Segoe UI" pitchFamily="34" charset="0"/>
                <a:cs typeface="Segoe UI" pitchFamily="34" charset="0"/>
              </a:rPr>
              <a:t>Kolakowski</a:t>
            </a:r>
            <a:endParaRPr lang="en-US" sz="1050" b="1" dirty="0">
              <a:gradFill>
                <a:gsLst>
                  <a:gs pos="50000">
                    <a:schemeClr val="tx1"/>
                  </a:gs>
                  <a:gs pos="100000">
                    <a:schemeClr val="tx1"/>
                  </a:gs>
                </a:gsLst>
                <a:lin ang="5400000" scaled="0"/>
              </a:gradFill>
              <a:latin typeface="Segoe UI" pitchFamily="34" charset="0"/>
              <a:ea typeface="Segoe UI" pitchFamily="34" charset="0"/>
              <a:cs typeface="Segoe UI" pitchFamily="34" charset="0"/>
            </a:endParaRPr>
          </a:p>
          <a:p>
            <a:pPr algn="r"/>
            <a:r>
              <a:rPr lang="en-US" sz="800" dirty="0">
                <a:gradFill>
                  <a:gsLst>
                    <a:gs pos="50000">
                      <a:schemeClr val="tx1"/>
                    </a:gs>
                    <a:gs pos="100000">
                      <a:schemeClr val="tx1"/>
                    </a:gs>
                  </a:gsLst>
                  <a:lin ang="5400000" scaled="0"/>
                </a:gradFill>
                <a:latin typeface="Segoe UI" pitchFamily="34" charset="0"/>
                <a:ea typeface="Segoe UI" pitchFamily="34" charset="0"/>
                <a:cs typeface="Segoe UI" pitchFamily="34" charset="0"/>
              </a:rPr>
              <a:t>Company Partner </a:t>
            </a:r>
          </a:p>
          <a:p>
            <a:pPr marL="0" algn="l" defTabSz="914363" rtl="0" eaLnBrk="1" latinLnBrk="0" hangingPunct="1"/>
            <a:r>
              <a:rPr lang="en-US" sz="400" kern="1200" dirty="0" smtClean="0">
                <a:gradFill>
                  <a:gsLst>
                    <a:gs pos="50000">
                      <a:schemeClr val="tx1"/>
                    </a:gs>
                    <a:gs pos="100000">
                      <a:schemeClr val="tx1"/>
                    </a:gs>
                  </a:gsLst>
                  <a:lin ang="5400000" scaled="0"/>
                </a:gradFill>
                <a:latin typeface="Segoe UI" pitchFamily="34" charset="0"/>
                <a:ea typeface="Segoe UI" pitchFamily="34" charset="0"/>
                <a:cs typeface="Segoe UI" pitchFamily="34" charset="0"/>
              </a:rPr>
              <a:t> </a:t>
            </a:r>
          </a:p>
          <a:p>
            <a:pPr algn="r"/>
            <a:r>
              <a:rPr lang="en-US" sz="800" b="1" i="1" dirty="0" smtClean="0">
                <a:gradFill>
                  <a:gsLst>
                    <a:gs pos="50000">
                      <a:schemeClr val="tx1"/>
                    </a:gs>
                    <a:gs pos="100000">
                      <a:schemeClr val="tx1"/>
                    </a:gs>
                  </a:gsLst>
                  <a:lin ang="5400000" scaled="0"/>
                </a:gradFill>
                <a:latin typeface="Segoe UI" pitchFamily="34" charset="0"/>
                <a:ea typeface="Segoe UI" pitchFamily="34" charset="0"/>
                <a:cs typeface="Segoe UI" pitchFamily="34" charset="0"/>
              </a:rPr>
              <a:t>6</a:t>
            </a:r>
            <a:r>
              <a:rPr lang="en-US" sz="800" b="1" i="1" baseline="30000" dirty="0" smtClean="0">
                <a:gradFill>
                  <a:gsLst>
                    <a:gs pos="50000">
                      <a:schemeClr val="tx1"/>
                    </a:gs>
                    <a:gs pos="100000">
                      <a:schemeClr val="tx1"/>
                    </a:gs>
                  </a:gsLst>
                  <a:lin ang="5400000" scaled="0"/>
                </a:gradFill>
                <a:latin typeface="Segoe UI" pitchFamily="34" charset="0"/>
                <a:ea typeface="Segoe UI" pitchFamily="34" charset="0"/>
                <a:cs typeface="Segoe UI" pitchFamily="34" charset="0"/>
              </a:rPr>
              <a:t>th</a:t>
            </a:r>
            <a:r>
              <a:rPr lang="en-US" sz="800" b="1" i="1" dirty="0" smtClean="0">
                <a:gradFill>
                  <a:gsLst>
                    <a:gs pos="50000">
                      <a:schemeClr val="tx1"/>
                    </a:gs>
                    <a:gs pos="100000">
                      <a:schemeClr val="tx1"/>
                    </a:gs>
                  </a:gsLst>
                  <a:lin ang="5400000" scaled="0"/>
                </a:gradFill>
                <a:latin typeface="Segoe UI" pitchFamily="34" charset="0"/>
                <a:ea typeface="Segoe UI" pitchFamily="34" charset="0"/>
                <a:cs typeface="Segoe UI" pitchFamily="34" charset="0"/>
              </a:rPr>
              <a:t> Street Consulting</a:t>
            </a:r>
          </a:p>
          <a:p>
            <a:pPr algn="r"/>
            <a:r>
              <a:rPr lang="en-US" sz="800" i="1" dirty="0" smtClean="0">
                <a:gradFill>
                  <a:gsLst>
                    <a:gs pos="50000">
                      <a:schemeClr val="tx1"/>
                    </a:gs>
                    <a:gs pos="100000">
                      <a:schemeClr val="tx1"/>
                    </a:gs>
                  </a:gsLst>
                  <a:lin ang="5400000" scaled="0"/>
                </a:gradFill>
                <a:latin typeface="Segoe UI" pitchFamily="34" charset="0"/>
                <a:ea typeface="Segoe UI" pitchFamily="34" charset="0"/>
                <a:cs typeface="Segoe UI" pitchFamily="34" charset="0"/>
              </a:rPr>
              <a:t>MPN partner since 2006</a:t>
            </a:r>
          </a:p>
          <a:p>
            <a:pPr algn="r"/>
            <a:r>
              <a:rPr lang="en-US" sz="800" i="1" dirty="0" smtClean="0">
                <a:gradFill>
                  <a:gsLst>
                    <a:gs pos="50000">
                      <a:schemeClr val="tx1"/>
                    </a:gs>
                    <a:gs pos="100000">
                      <a:schemeClr val="tx1"/>
                    </a:gs>
                  </a:gsLst>
                  <a:lin ang="5400000" scaled="0"/>
                </a:gradFill>
                <a:latin typeface="Segoe UI" pitchFamily="34" charset="0"/>
                <a:ea typeface="Segoe UI" pitchFamily="34" charset="0"/>
                <a:cs typeface="Segoe UI" pitchFamily="34" charset="0"/>
              </a:rPr>
              <a:t>SharePoint</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649" y="176828"/>
            <a:ext cx="3849951" cy="609398"/>
          </a:xfrm>
        </p:spPr>
        <p:txBody>
          <a:bodyPr/>
          <a:lstStyle/>
          <a:p>
            <a:r>
              <a:rPr lang="en-GB" dirty="0"/>
              <a:t>The Challenge</a:t>
            </a:r>
          </a:p>
        </p:txBody>
      </p:sp>
      <p:pic>
        <p:nvPicPr>
          <p:cNvPr id="2051" name="Picture 3" descr="C:\Users\Nigel\Pictures\Presentations\healthwar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423" y="1013460"/>
            <a:ext cx="9014445" cy="5280660"/>
          </a:xfrm>
          <a:prstGeom prst="rect">
            <a:avLst/>
          </a:prstGeom>
          <a:ln>
            <a:noFill/>
          </a:ln>
          <a:effectLst>
            <a:softEdge rad="112500"/>
          </a:effectLst>
          <a:extLst/>
        </p:spPr>
      </p:pic>
    </p:spTree>
    <p:extLst>
      <p:ext uri="{BB962C8B-B14F-4D97-AF65-F5344CB8AC3E}">
        <p14:creationId xmlns:p14="http://schemas.microsoft.com/office/powerpoint/2010/main" val="3207012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000"/>
                                  </p:stCondLst>
                                  <p:childTnLst>
                                    <p:set>
                                      <p:cBhvr>
                                        <p:cTn id="6" dur="1" fill="hold">
                                          <p:stCondLst>
                                            <p:cond delay="0"/>
                                          </p:stCondLst>
                                        </p:cTn>
                                        <p:tgtEl>
                                          <p:spTgt spid="2051"/>
                                        </p:tgtEl>
                                        <p:attrNameLst>
                                          <p:attrName>style.visibility</p:attrName>
                                        </p:attrNameLst>
                                      </p:cBhvr>
                                      <p:to>
                                        <p:strVal val="visible"/>
                                      </p:to>
                                    </p:set>
                                    <p:animEffect transition="in" filter="randombar(horizontal)">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Nigel\Pictures\Presentations\CloudAll 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315" y="1815733"/>
            <a:ext cx="7655107" cy="2285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498862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gel\Pictures\Presentations\cloudprivac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0094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8045" y="104276"/>
            <a:ext cx="4056443" cy="609398"/>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GB" b="1"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Cloud All in!</a:t>
            </a:r>
          </a:p>
        </p:txBody>
      </p:sp>
    </p:spTree>
    <p:extLst>
      <p:ext uri="{BB962C8B-B14F-4D97-AF65-F5344CB8AC3E}">
        <p14:creationId xmlns:p14="http://schemas.microsoft.com/office/powerpoint/2010/main" val="2158735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40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56" y="251460"/>
            <a:ext cx="7054269" cy="609398"/>
          </a:xfrm>
        </p:spPr>
        <p:txBody>
          <a:bodyPr/>
          <a:lstStyle/>
          <a:p>
            <a:r>
              <a:rPr lang="en-GB" dirty="0"/>
              <a:t>Temptation / Ignorance</a:t>
            </a:r>
          </a:p>
        </p:txBody>
      </p:sp>
      <p:pic>
        <p:nvPicPr>
          <p:cNvPr id="3074" name="Picture 2" descr="C:\Users\Nigel\Pictures\Presentations\hammer-chasing-nail.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3526" y="1623575"/>
            <a:ext cx="6980974" cy="4174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87119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914" y="271696"/>
            <a:ext cx="3949201" cy="609398"/>
          </a:xfrm>
        </p:spPr>
        <p:txBody>
          <a:bodyPr/>
          <a:lstStyle/>
          <a:p>
            <a:r>
              <a:rPr lang="en-GB" dirty="0"/>
              <a:t>Ignorance</a:t>
            </a:r>
          </a:p>
        </p:txBody>
      </p:sp>
      <p:pic>
        <p:nvPicPr>
          <p:cNvPr id="5122" name="Picture 2" descr="C:\Users\Nigel\Pictures\Presentations\FoggyR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043" y="1484784"/>
            <a:ext cx="8125883" cy="4572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035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Nigel\Pictures\Presentations\accident8x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84" y="33339"/>
            <a:ext cx="12061858" cy="67913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96121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092" y="198713"/>
            <a:ext cx="5422513" cy="609398"/>
          </a:xfrm>
        </p:spPr>
        <p:txBody>
          <a:bodyPr/>
          <a:lstStyle/>
          <a:p>
            <a:r>
              <a:rPr lang="en-GB" dirty="0"/>
              <a:t>Trust is King</a:t>
            </a:r>
          </a:p>
        </p:txBody>
      </p:sp>
      <p:graphicFrame>
        <p:nvGraphicFramePr>
          <p:cNvPr id="5" name="Diagram 4"/>
          <p:cNvGraphicFramePr/>
          <p:nvPr>
            <p:extLst>
              <p:ext uri="{D42A27DB-BD31-4B8C-83A1-F6EECF244321}">
                <p14:modId xmlns:p14="http://schemas.microsoft.com/office/powerpoint/2010/main" val="3826802350"/>
              </p:ext>
            </p:extLst>
          </p:nvPr>
        </p:nvGraphicFramePr>
        <p:xfrm>
          <a:off x="23216" y="1052736"/>
          <a:ext cx="12045524"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197955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Nigel\Pictures\Presentations\Cloud Provid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5" y="0"/>
            <a:ext cx="121811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3790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31258" y="1613894"/>
            <a:ext cx="11230323" cy="2779971"/>
            <a:chOff x="431258" y="1340769"/>
            <a:chExt cx="11230323" cy="3017478"/>
          </a:xfrm>
        </p:grpSpPr>
        <p:sp>
          <p:nvSpPr>
            <p:cNvPr id="6" name="Rounded Rectangle 5"/>
            <p:cNvSpPr/>
            <p:nvPr/>
          </p:nvSpPr>
          <p:spPr bwMode="auto">
            <a:xfrm>
              <a:off x="431258" y="1340769"/>
              <a:ext cx="11230323" cy="3017478"/>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smtClean="0">
                <a:ln>
                  <a:noFill/>
                </a:ln>
                <a:solidFill>
                  <a:schemeClr val="tx1"/>
                </a:solidFill>
                <a:effectLst/>
                <a:latin typeface="Arial" charset="0"/>
              </a:endParaRPr>
            </a:p>
          </p:txBody>
        </p:sp>
        <p:sp>
          <p:nvSpPr>
            <p:cNvPr id="5" name="Rectangle 4"/>
            <p:cNvSpPr/>
            <p:nvPr/>
          </p:nvSpPr>
          <p:spPr>
            <a:xfrm>
              <a:off x="666537" y="1558831"/>
              <a:ext cx="10760522" cy="2585323"/>
            </a:xfrm>
            <a:prstGeom prst="rect">
              <a:avLst/>
            </a:prstGeom>
          </p:spPr>
          <p:txBody>
            <a:bodyPr wrap="square">
              <a:spAutoFit/>
            </a:bodyPr>
            <a:lstStyle/>
            <a:p>
              <a:pPr algn="just"/>
              <a:r>
                <a:rPr lang="en-GB" dirty="0" smtClean="0"/>
                <a:t>By creating a Trustmark’ for Cloud Service Providers across the community we will drive higher business standards through Certification by way of validation of service offerings. </a:t>
              </a:r>
            </a:p>
            <a:p>
              <a:pPr algn="just"/>
              <a:endParaRPr lang="en-GB" dirty="0" smtClean="0"/>
            </a:p>
            <a:p>
              <a:pPr algn="just"/>
              <a:r>
                <a:rPr lang="en-GB" dirty="0" smtClean="0"/>
                <a:t>Setting a higher mark by a Standard, and helping Service Providers improve transparency and security of supply to customers.</a:t>
              </a:r>
            </a:p>
            <a:p>
              <a:pPr algn="just"/>
              <a:endParaRPr lang="en-GB" dirty="0"/>
            </a:p>
            <a:p>
              <a:pPr algn="just"/>
              <a:r>
                <a:rPr lang="en-GB" dirty="0" smtClean="0"/>
                <a:t>In harmony, supporting the development of new EU Data and Privacy regulation, the application of an ICT grass roots driven open community project fostering best practice and quality of service provision.</a:t>
              </a:r>
            </a:p>
            <a:p>
              <a:pPr algn="just"/>
              <a:endParaRPr lang="en-GB" dirty="0" smtClean="0"/>
            </a:p>
          </p:txBody>
        </p:sp>
      </p:grpSp>
      <p:grpSp>
        <p:nvGrpSpPr>
          <p:cNvPr id="2" name="Group 1"/>
          <p:cNvGrpSpPr/>
          <p:nvPr/>
        </p:nvGrpSpPr>
        <p:grpSpPr>
          <a:xfrm>
            <a:off x="431257" y="4725348"/>
            <a:ext cx="11230323" cy="1683176"/>
            <a:chOff x="431257" y="4737223"/>
            <a:chExt cx="11230323" cy="1683176"/>
          </a:xfrm>
        </p:grpSpPr>
        <p:sp>
          <p:nvSpPr>
            <p:cNvPr id="8" name="Rounded Rectangle 7"/>
            <p:cNvSpPr/>
            <p:nvPr/>
          </p:nvSpPr>
          <p:spPr bwMode="auto">
            <a:xfrm>
              <a:off x="431257" y="4737223"/>
              <a:ext cx="11230323" cy="168317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smtClean="0">
                <a:ln>
                  <a:noFill/>
                </a:ln>
                <a:solidFill>
                  <a:schemeClr val="tx1"/>
                </a:solidFill>
                <a:effectLst/>
                <a:latin typeface="Arial" charset="0"/>
              </a:endParaRPr>
            </a:p>
          </p:txBody>
        </p:sp>
        <p:sp>
          <p:nvSpPr>
            <p:cNvPr id="9" name="Rectangle 8"/>
            <p:cNvSpPr/>
            <p:nvPr/>
          </p:nvSpPr>
          <p:spPr>
            <a:xfrm>
              <a:off x="666537" y="4840147"/>
              <a:ext cx="10760522" cy="1477328"/>
            </a:xfrm>
            <a:prstGeom prst="rect">
              <a:avLst/>
            </a:prstGeom>
          </p:spPr>
          <p:txBody>
            <a:bodyPr wrap="square">
              <a:spAutoFit/>
            </a:bodyPr>
            <a:lstStyle/>
            <a:p>
              <a:pPr algn="just"/>
              <a:r>
                <a:rPr lang="en-GB" dirty="0" smtClean="0"/>
                <a:t>Utilise existing ICT association networks as participants which will help slipstream adoption, aware of the need for this type of standard in the market.</a:t>
              </a:r>
            </a:p>
            <a:p>
              <a:pPr algn="just"/>
              <a:endParaRPr lang="en-GB" dirty="0"/>
            </a:p>
            <a:p>
              <a:pPr algn="just"/>
              <a:r>
                <a:rPr lang="en-GB" dirty="0" smtClean="0"/>
                <a:t>Lead by the IAMCP one of the largest ICT association with both an EU and International governance structure to support such an initiative.</a:t>
              </a:r>
            </a:p>
          </p:txBody>
        </p:sp>
      </p:grpSp>
      <p:sp>
        <p:nvSpPr>
          <p:cNvPr id="10" name="Title 1"/>
          <p:cNvSpPr txBox="1">
            <a:spLocks/>
          </p:cNvSpPr>
          <p:nvPr/>
        </p:nvSpPr>
        <p:spPr>
          <a:xfrm>
            <a:off x="902525" y="172785"/>
            <a:ext cx="10995363"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smtClean="0"/>
              <a:t>The need for a ‘Trustmark’</a:t>
            </a:r>
            <a:br>
              <a:rPr lang="en-GB" dirty="0" smtClean="0"/>
            </a:br>
            <a:r>
              <a:rPr lang="en-GB" sz="3600" dirty="0" smtClean="0">
                <a:latin typeface="Segoe UI Light" pitchFamily="34" charset="0"/>
              </a:rPr>
              <a:t>Executive Summary</a:t>
            </a:r>
            <a:endParaRPr lang="en-GB" sz="3600" dirty="0">
              <a:latin typeface="Segoe UI Light" pitchFamily="34" charset="0"/>
            </a:endParaRPr>
          </a:p>
        </p:txBody>
      </p:sp>
    </p:spTree>
    <p:extLst>
      <p:ext uri="{BB962C8B-B14F-4D97-AF65-F5344CB8AC3E}">
        <p14:creationId xmlns:p14="http://schemas.microsoft.com/office/powerpoint/2010/main" val="2484413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98159" y="1379220"/>
            <a:ext cx="10969941" cy="2819400"/>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7172" name="Rectangle 3"/>
          <p:cNvSpPr>
            <a:spLocks noGrp="1" noChangeArrowheads="1"/>
          </p:cNvSpPr>
          <p:nvPr>
            <p:ph idx="1"/>
          </p:nvPr>
        </p:nvSpPr>
        <p:spPr>
          <a:xfrm>
            <a:off x="822961" y="1455420"/>
            <a:ext cx="10447019" cy="2621280"/>
          </a:xfrm>
        </p:spPr>
        <p:txBody>
          <a:bodyPr rtlCol="0">
            <a:normAutofit/>
          </a:bodyPr>
          <a:lstStyle/>
          <a:p>
            <a:pPr eaLnBrk="1" fontAlgn="auto" hangingPunct="1">
              <a:lnSpc>
                <a:spcPct val="150000"/>
              </a:lnSpc>
              <a:spcBef>
                <a:spcPts val="1200"/>
              </a:spcBef>
              <a:spcAft>
                <a:spcPts val="600"/>
              </a:spcAft>
              <a:buFont typeface="Arial" pitchFamily="34" charset="0"/>
              <a:buNone/>
              <a:defRPr/>
            </a:pPr>
            <a:r>
              <a:rPr lang="en-US" sz="2800" b="1" dirty="0" smtClean="0">
                <a:effectLst>
                  <a:outerShdw blurRad="38100" dist="38100" dir="2700000" algn="tl">
                    <a:srgbClr val="000000">
                      <a:alpha val="43137"/>
                    </a:srgbClr>
                  </a:outerShdw>
                </a:effectLst>
              </a:rPr>
              <a:t>Vision</a:t>
            </a:r>
            <a:endParaRPr lang="en-US" sz="2800" b="1" dirty="0">
              <a:effectLst>
                <a:outerShdw blurRad="38100" dist="38100" dir="2700000" algn="tl">
                  <a:srgbClr val="000000">
                    <a:alpha val="43137"/>
                  </a:srgbClr>
                </a:outerShdw>
              </a:effectLst>
            </a:endParaRPr>
          </a:p>
          <a:p>
            <a:pPr>
              <a:defRPr/>
            </a:pPr>
            <a:r>
              <a:rPr lang="en-US" sz="2600" dirty="0"/>
              <a:t>IAMCP the global business community for the Microsoft Channel</a:t>
            </a:r>
          </a:p>
          <a:p>
            <a:pPr eaLnBrk="1" fontAlgn="auto" hangingPunct="1">
              <a:lnSpc>
                <a:spcPct val="150000"/>
              </a:lnSpc>
              <a:spcBef>
                <a:spcPts val="1200"/>
              </a:spcBef>
              <a:spcAft>
                <a:spcPts val="600"/>
              </a:spcAft>
              <a:buFont typeface="Arial" pitchFamily="34" charset="0"/>
              <a:buNone/>
              <a:defRPr/>
            </a:pPr>
            <a:r>
              <a:rPr lang="en-US" sz="2800" b="1" dirty="0" smtClean="0">
                <a:effectLst>
                  <a:outerShdw blurRad="38100" dist="38100" dir="2700000" algn="tl">
                    <a:srgbClr val="000000">
                      <a:alpha val="43137"/>
                    </a:srgbClr>
                  </a:outerShdw>
                </a:effectLst>
              </a:rPr>
              <a:t>Mission</a:t>
            </a:r>
            <a:endParaRPr lang="en-US" sz="2800" b="1" dirty="0">
              <a:effectLst>
                <a:outerShdw blurRad="38100" dist="38100" dir="2700000" algn="tl">
                  <a:srgbClr val="000000">
                    <a:alpha val="43137"/>
                  </a:srgbClr>
                </a:outerShdw>
              </a:effectLst>
            </a:endParaRPr>
          </a:p>
          <a:p>
            <a:pPr fontAlgn="auto">
              <a:spcAft>
                <a:spcPts val="0"/>
              </a:spcAft>
              <a:defRPr/>
            </a:pPr>
            <a:r>
              <a:rPr lang="en-US" sz="2600" dirty="0"/>
              <a:t>To maximize the business potential of its members through:</a:t>
            </a:r>
          </a:p>
          <a:p>
            <a:pPr eaLnBrk="1" fontAlgn="auto" hangingPunct="1">
              <a:spcAft>
                <a:spcPts val="0"/>
              </a:spcAft>
              <a:buFont typeface="Arial" pitchFamily="34" charset="0"/>
              <a:buNone/>
              <a:defRPr/>
            </a:pPr>
            <a:endParaRPr lang="en-US" sz="2000" dirty="0"/>
          </a:p>
        </p:txBody>
      </p:sp>
      <p:graphicFrame>
        <p:nvGraphicFramePr>
          <p:cNvPr id="4" name="Content Placeholder 3"/>
          <p:cNvGraphicFramePr>
            <a:graphicFrameLocks/>
          </p:cNvGraphicFramePr>
          <p:nvPr>
            <p:extLst>
              <p:ext uri="{D42A27DB-BD31-4B8C-83A1-F6EECF244321}">
                <p14:modId xmlns:p14="http://schemas.microsoft.com/office/powerpoint/2010/main" val="2446925786"/>
              </p:ext>
            </p:extLst>
          </p:nvPr>
        </p:nvGraphicFramePr>
        <p:xfrm>
          <a:off x="507867" y="4305301"/>
          <a:ext cx="11112633" cy="2387377"/>
        </p:xfrm>
        <a:graphic>
          <a:graphicData uri="http://schemas.openxmlformats.org/drawingml/2006/table">
            <a:tbl>
              <a:tblPr bandRow="1">
                <a:tableStyleId>{0E3FDE45-AF77-4B5C-9715-49D594BDF05E}</a:tableStyleId>
              </a:tblPr>
              <a:tblGrid>
                <a:gridCol w="2843342"/>
                <a:gridCol w="8269291"/>
              </a:tblGrid>
              <a:tr h="533399">
                <a:tc>
                  <a:txBody>
                    <a:bodyPr/>
                    <a:lstStyle/>
                    <a:p>
                      <a:r>
                        <a:rPr lang="en-US" b="1" dirty="0">
                          <a:solidFill>
                            <a:srgbClr val="FFC000"/>
                          </a:solidFill>
                        </a:rPr>
                        <a:t>P</a:t>
                      </a:r>
                      <a:r>
                        <a:rPr lang="en-US" dirty="0"/>
                        <a:t>eer to Peer Networking</a:t>
                      </a:r>
                    </a:p>
                  </a:txBody>
                  <a:tcPr marL="121888" marR="121888"/>
                </a:tc>
                <a:tc>
                  <a:txBody>
                    <a:bodyPr/>
                    <a:lstStyle/>
                    <a:p>
                      <a:r>
                        <a:rPr lang="en-US" dirty="0"/>
                        <a:t>Rhythm</a:t>
                      </a:r>
                      <a:r>
                        <a:rPr lang="en-US" baseline="0" dirty="0"/>
                        <a:t> of events occurring globally</a:t>
                      </a:r>
                      <a:endParaRPr lang="en-US" dirty="0"/>
                    </a:p>
                  </a:txBody>
                  <a:tcPr marL="121888" marR="121888"/>
                </a:tc>
              </a:tr>
              <a:tr h="546486">
                <a:tc>
                  <a:txBody>
                    <a:bodyPr/>
                    <a:lstStyle/>
                    <a:p>
                      <a:r>
                        <a:rPr lang="en-US" b="1" dirty="0">
                          <a:solidFill>
                            <a:srgbClr val="FFC000"/>
                          </a:solidFill>
                        </a:rPr>
                        <a:t>A</a:t>
                      </a:r>
                      <a:r>
                        <a:rPr lang="en-US" dirty="0"/>
                        <a:t>dvocacy</a:t>
                      </a:r>
                    </a:p>
                  </a:txBody>
                  <a:tcPr marL="121888" marR="121888"/>
                </a:tc>
                <a:tc>
                  <a:txBody>
                    <a:bodyPr/>
                    <a:lstStyle/>
                    <a:p>
                      <a:r>
                        <a:rPr lang="en-US" dirty="0"/>
                        <a:t>To legislatures,</a:t>
                      </a:r>
                      <a:r>
                        <a:rPr lang="en-US" baseline="0" dirty="0"/>
                        <a:t> the media, to Microsoft and Microsoft </a:t>
                      </a:r>
                      <a:r>
                        <a:rPr lang="en-US" baseline="0" dirty="0" smtClean="0"/>
                        <a:t>Partners (liaison with VFI)</a:t>
                      </a:r>
                      <a:endParaRPr lang="en-US" dirty="0"/>
                    </a:p>
                  </a:txBody>
                  <a:tcPr marL="121888" marR="121888"/>
                </a:tc>
              </a:tr>
              <a:tr h="620533">
                <a:tc>
                  <a:txBody>
                    <a:bodyPr/>
                    <a:lstStyle/>
                    <a:p>
                      <a:r>
                        <a:rPr lang="en-US" b="1" dirty="0">
                          <a:solidFill>
                            <a:srgbClr val="FFC000"/>
                          </a:solidFill>
                        </a:rPr>
                        <a:t>C</a:t>
                      </a:r>
                      <a:r>
                        <a:rPr lang="en-US" dirty="0"/>
                        <a:t>ommunity Outreach</a:t>
                      </a:r>
                    </a:p>
                  </a:txBody>
                  <a:tcPr marL="121888" marR="121888"/>
                </a:tc>
                <a:tc>
                  <a:txBody>
                    <a:bodyPr/>
                    <a:lstStyle/>
                    <a:p>
                      <a:r>
                        <a:rPr lang="en-US" dirty="0"/>
                        <a:t>On the lines of Social Entrepreneurship</a:t>
                      </a:r>
                    </a:p>
                  </a:txBody>
                  <a:tcPr marL="121888" marR="121888"/>
                </a:tc>
              </a:tr>
              <a:tr h="686959">
                <a:tc>
                  <a:txBody>
                    <a:bodyPr/>
                    <a:lstStyle/>
                    <a:p>
                      <a:r>
                        <a:rPr lang="en-US" b="1" dirty="0">
                          <a:solidFill>
                            <a:srgbClr val="FFC000"/>
                          </a:solidFill>
                        </a:rPr>
                        <a:t>E</a:t>
                      </a:r>
                      <a:r>
                        <a:rPr lang="en-US" dirty="0"/>
                        <a:t>ducation and Growth</a:t>
                      </a:r>
                    </a:p>
                  </a:txBody>
                  <a:tcPr marL="121888" marR="121888"/>
                </a:tc>
                <a:tc>
                  <a:txBody>
                    <a:bodyPr/>
                    <a:lstStyle/>
                    <a:p>
                      <a:r>
                        <a:rPr lang="en-US" dirty="0"/>
                        <a:t>Provide Programs </a:t>
                      </a:r>
                      <a:r>
                        <a:rPr lang="en-US" dirty="0" smtClean="0"/>
                        <a:t>&amp; experiences </a:t>
                      </a:r>
                      <a:r>
                        <a:rPr lang="en-US" dirty="0"/>
                        <a:t>to grow</a:t>
                      </a:r>
                      <a:r>
                        <a:rPr lang="en-US" baseline="0" dirty="0"/>
                        <a:t> </a:t>
                      </a:r>
                      <a:r>
                        <a:rPr lang="en-US" baseline="0" dirty="0" smtClean="0"/>
                        <a:t>Partner </a:t>
                      </a:r>
                      <a:r>
                        <a:rPr lang="en-US" baseline="0" dirty="0"/>
                        <a:t>business capability </a:t>
                      </a:r>
                      <a:r>
                        <a:rPr lang="en-US" baseline="0" dirty="0" smtClean="0"/>
                        <a:t>&amp; capacity</a:t>
                      </a:r>
                      <a:endParaRPr lang="en-US" dirty="0"/>
                    </a:p>
                  </a:txBody>
                  <a:tcPr marL="121888" marR="121888"/>
                </a:tc>
              </a:tr>
            </a:tbl>
          </a:graphicData>
        </a:graphic>
      </p:graphicFrame>
      <p:pic>
        <p:nvPicPr>
          <p:cNvPr id="6" name="Picture 3" descr="C:\Users\Nigel\Pictures\Logos\IAMCP\logo_IAMCP_for_print 0512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37160"/>
            <a:ext cx="3705331" cy="10395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822961" y="137160"/>
            <a:ext cx="11074927"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smtClean="0"/>
              <a:t>IAMCP</a:t>
            </a:r>
            <a:br>
              <a:rPr lang="en-GB" dirty="0" smtClean="0"/>
            </a:br>
            <a:r>
              <a:rPr lang="en-GB" sz="3600" dirty="0" smtClean="0">
                <a:latin typeface="Segoe UI Light" pitchFamily="34" charset="0"/>
              </a:rPr>
              <a:t>Vision &amp; Mission - PACE</a:t>
            </a:r>
            <a:endParaRPr lang="en-GB" sz="3600" dirty="0">
              <a:latin typeface="Segoe UI Light" pitchFamily="34" charset="0"/>
            </a:endParaRPr>
          </a:p>
        </p:txBody>
      </p:sp>
    </p:spTree>
    <p:extLst>
      <p:ext uri="{BB962C8B-B14F-4D97-AF65-F5344CB8AC3E}">
        <p14:creationId xmlns:p14="http://schemas.microsoft.com/office/powerpoint/2010/main" val="29517708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2500"/>
                            </p:stCondLst>
                            <p:childTnLst>
                              <p:par>
                                <p:cTn id="9" presetID="22" presetClass="entr" presetSubtype="4" fill="hold" grpId="0" nodeType="afterEffect">
                                  <p:stCondLst>
                                    <p:cond delay="3000"/>
                                  </p:stCondLst>
                                  <p:childTnLst>
                                    <p:set>
                                      <p:cBhvr>
                                        <p:cTn id="10" dur="1" fill="hold">
                                          <p:stCondLst>
                                            <p:cond delay="0"/>
                                          </p:stCondLst>
                                        </p:cTn>
                                        <p:tgtEl>
                                          <p:spTgt spid="7172">
                                            <p:txEl>
                                              <p:pRg st="0" end="0"/>
                                            </p:txEl>
                                          </p:spTgt>
                                        </p:tgtEl>
                                        <p:attrNameLst>
                                          <p:attrName>style.visibility</p:attrName>
                                        </p:attrNameLst>
                                      </p:cBhvr>
                                      <p:to>
                                        <p:strVal val="visible"/>
                                      </p:to>
                                    </p:set>
                                    <p:animEffect transition="in" filter="wipe(down)">
                                      <p:cBhvr>
                                        <p:cTn id="11" dur="500"/>
                                        <p:tgtEl>
                                          <p:spTgt spid="7172">
                                            <p:txEl>
                                              <p:pRg st="0" end="0"/>
                                            </p:txEl>
                                          </p:spTgt>
                                        </p:tgtEl>
                                      </p:cBhvr>
                                    </p:animEffect>
                                  </p:childTnLst>
                                </p:cTn>
                              </p:par>
                            </p:childTnLst>
                          </p:cTn>
                        </p:par>
                        <p:par>
                          <p:cTn id="12" fill="hold">
                            <p:stCondLst>
                              <p:cond delay="6000"/>
                            </p:stCondLst>
                            <p:childTnLst>
                              <p:par>
                                <p:cTn id="13" presetID="22" presetClass="entr" presetSubtype="4" fill="hold" grpId="0" nodeType="afterEffect">
                                  <p:stCondLst>
                                    <p:cond delay="0"/>
                                  </p:stCondLst>
                                  <p:childTnLst>
                                    <p:set>
                                      <p:cBhvr>
                                        <p:cTn id="14" dur="1" fill="hold">
                                          <p:stCondLst>
                                            <p:cond delay="0"/>
                                          </p:stCondLst>
                                        </p:cTn>
                                        <p:tgtEl>
                                          <p:spTgt spid="7172">
                                            <p:txEl>
                                              <p:pRg st="1" end="1"/>
                                            </p:txEl>
                                          </p:spTgt>
                                        </p:tgtEl>
                                        <p:attrNameLst>
                                          <p:attrName>style.visibility</p:attrName>
                                        </p:attrNameLst>
                                      </p:cBhvr>
                                      <p:to>
                                        <p:strVal val="visible"/>
                                      </p:to>
                                    </p:set>
                                    <p:animEffect transition="in" filter="wipe(down)">
                                      <p:cBhvr>
                                        <p:cTn id="15" dur="500"/>
                                        <p:tgtEl>
                                          <p:spTgt spid="7172">
                                            <p:txEl>
                                              <p:pRg st="1" end="1"/>
                                            </p:txEl>
                                          </p:spTgt>
                                        </p:tgtEl>
                                      </p:cBhvr>
                                    </p:animEffect>
                                  </p:childTnLst>
                                </p:cTn>
                              </p:par>
                            </p:childTnLst>
                          </p:cTn>
                        </p:par>
                        <p:par>
                          <p:cTn id="16" fill="hold">
                            <p:stCondLst>
                              <p:cond delay="6500"/>
                            </p:stCondLst>
                            <p:childTnLst>
                              <p:par>
                                <p:cTn id="17" presetID="22" presetClass="entr" presetSubtype="4" fill="hold" grpId="0" nodeType="afterEffect">
                                  <p:stCondLst>
                                    <p:cond delay="0"/>
                                  </p:stCondLst>
                                  <p:childTnLst>
                                    <p:set>
                                      <p:cBhvr>
                                        <p:cTn id="18" dur="1" fill="hold">
                                          <p:stCondLst>
                                            <p:cond delay="0"/>
                                          </p:stCondLst>
                                        </p:cTn>
                                        <p:tgtEl>
                                          <p:spTgt spid="7172">
                                            <p:txEl>
                                              <p:pRg st="2" end="2"/>
                                            </p:txEl>
                                          </p:spTgt>
                                        </p:tgtEl>
                                        <p:attrNameLst>
                                          <p:attrName>style.visibility</p:attrName>
                                        </p:attrNameLst>
                                      </p:cBhvr>
                                      <p:to>
                                        <p:strVal val="visible"/>
                                      </p:to>
                                    </p:set>
                                    <p:animEffect transition="in" filter="wipe(down)">
                                      <p:cBhvr>
                                        <p:cTn id="19" dur="500"/>
                                        <p:tgtEl>
                                          <p:spTgt spid="7172">
                                            <p:txEl>
                                              <p:pRg st="2" end="2"/>
                                            </p:txEl>
                                          </p:spTgt>
                                        </p:tgtEl>
                                      </p:cBhvr>
                                    </p:animEffect>
                                  </p:childTnLst>
                                </p:cTn>
                              </p:par>
                            </p:childTnLst>
                          </p:cTn>
                        </p:par>
                        <p:par>
                          <p:cTn id="20" fill="hold">
                            <p:stCondLst>
                              <p:cond delay="7000"/>
                            </p:stCondLst>
                            <p:childTnLst>
                              <p:par>
                                <p:cTn id="21" presetID="22" presetClass="entr" presetSubtype="4" fill="hold" grpId="0" nodeType="afterEffect">
                                  <p:stCondLst>
                                    <p:cond delay="0"/>
                                  </p:stCondLst>
                                  <p:childTnLst>
                                    <p:set>
                                      <p:cBhvr>
                                        <p:cTn id="22" dur="1" fill="hold">
                                          <p:stCondLst>
                                            <p:cond delay="0"/>
                                          </p:stCondLst>
                                        </p:cTn>
                                        <p:tgtEl>
                                          <p:spTgt spid="7172">
                                            <p:txEl>
                                              <p:pRg st="3" end="3"/>
                                            </p:txEl>
                                          </p:spTgt>
                                        </p:tgtEl>
                                        <p:attrNameLst>
                                          <p:attrName>style.visibility</p:attrName>
                                        </p:attrNameLst>
                                      </p:cBhvr>
                                      <p:to>
                                        <p:strVal val="visible"/>
                                      </p:to>
                                    </p:set>
                                    <p:animEffect transition="in" filter="wipe(down)">
                                      <p:cBhvr>
                                        <p:cTn id="23" dur="500"/>
                                        <p:tgtEl>
                                          <p:spTgt spid="7172">
                                            <p:txEl>
                                              <p:pRg st="3" end="3"/>
                                            </p:txEl>
                                          </p:spTgt>
                                        </p:tgtEl>
                                      </p:cBhvr>
                                    </p:animEffect>
                                  </p:childTnLst>
                                </p:cTn>
                              </p:par>
                            </p:childTnLst>
                          </p:cTn>
                        </p:par>
                        <p:par>
                          <p:cTn id="24" fill="hold">
                            <p:stCondLst>
                              <p:cond delay="7500"/>
                            </p:stCondLst>
                            <p:childTnLst>
                              <p:par>
                                <p:cTn id="25" presetID="42" presetClass="entr" presetSubtype="0" fill="hold" nodeType="afterEffect">
                                  <p:stCondLst>
                                    <p:cond delay="80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02589100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85008" y="2638005"/>
            <a:ext cx="11625943" cy="1019595"/>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2" name="Title 1"/>
          <p:cNvSpPr>
            <a:spLocks noGrp="1"/>
          </p:cNvSpPr>
          <p:nvPr>
            <p:ph type="title"/>
          </p:nvPr>
        </p:nvSpPr>
        <p:spPr/>
        <p:txBody>
          <a:bodyPr/>
          <a:lstStyle/>
          <a:p>
            <a:r>
              <a:rPr lang="en-GB" dirty="0" err="1" smtClean="0"/>
              <a:t>Eurocloud</a:t>
            </a:r>
            <a:endParaRPr lang="en-GB" dirty="0"/>
          </a:p>
        </p:txBody>
      </p:sp>
      <p:sp>
        <p:nvSpPr>
          <p:cNvPr id="3" name="Content Placeholder 2"/>
          <p:cNvSpPr>
            <a:spLocks noGrp="1"/>
          </p:cNvSpPr>
          <p:nvPr>
            <p:ph idx="1"/>
          </p:nvPr>
        </p:nvSpPr>
        <p:spPr>
          <a:xfrm>
            <a:off x="523472" y="1720931"/>
            <a:ext cx="11149013" cy="4382738"/>
          </a:xfrm>
        </p:spPr>
        <p:txBody>
          <a:bodyPr/>
          <a:lstStyle/>
          <a:p>
            <a:r>
              <a:rPr lang="en-GB" dirty="0"/>
              <a:t>To create awareness of Cloud Computing throughout the </a:t>
            </a:r>
            <a:r>
              <a:rPr lang="en-GB" dirty="0" smtClean="0"/>
              <a:t>society</a:t>
            </a:r>
            <a:endParaRPr lang="en-GB" dirty="0"/>
          </a:p>
          <a:p>
            <a:r>
              <a:rPr lang="en-GB" dirty="0" smtClean="0"/>
              <a:t>To take </a:t>
            </a:r>
            <a:r>
              <a:rPr lang="en-GB" dirty="0"/>
              <a:t>an active role in the design of cloud industry processes and standards</a:t>
            </a:r>
          </a:p>
          <a:p>
            <a:r>
              <a:rPr lang="en-GB" dirty="0"/>
              <a:t>To build a pan-European contact and knowledge sharing network </a:t>
            </a:r>
            <a:endParaRPr lang="en-GB" dirty="0" smtClean="0"/>
          </a:p>
          <a:p>
            <a:r>
              <a:rPr lang="en-GB" dirty="0" smtClean="0"/>
              <a:t>To </a:t>
            </a:r>
            <a:r>
              <a:rPr lang="en-GB" dirty="0"/>
              <a:t>build a strong relationship </a:t>
            </a:r>
            <a:r>
              <a:rPr lang="en-GB" dirty="0" smtClean="0"/>
              <a:t>within the EU</a:t>
            </a:r>
          </a:p>
          <a:p>
            <a:r>
              <a:rPr lang="en-GB" dirty="0" smtClean="0"/>
              <a:t>To </a:t>
            </a:r>
            <a:r>
              <a:rPr lang="en-GB" dirty="0"/>
              <a:t>position the interests of the cloud industry within existing information technology </a:t>
            </a:r>
            <a:r>
              <a:rPr lang="en-GB" dirty="0" smtClean="0"/>
              <a:t>associations</a:t>
            </a:r>
            <a:endParaRPr lang="en-GB" dirty="0"/>
          </a:p>
        </p:txBody>
      </p:sp>
      <p:pic>
        <p:nvPicPr>
          <p:cNvPr id="1027" name="Picture 3" descr="C:\Users\Nigel\Pictures\Logos\EuroCloudU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3186" y="299835"/>
            <a:ext cx="2828925" cy="1076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1146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childTnLst>
                                </p:cTn>
                              </p:par>
                            </p:childTnLst>
                          </p:cTn>
                        </p:par>
                        <p:par>
                          <p:cTn id="8" fill="hold">
                            <p:stCondLst>
                              <p:cond delay="5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0"/>
                                        <p:tgtEl>
                                          <p:spTgt spid="3">
                                            <p:txEl>
                                              <p:pRg st="1" end="1"/>
                                            </p:txEl>
                                          </p:spTgt>
                                        </p:tgtEl>
                                      </p:cBhvr>
                                    </p:animEffect>
                                  </p:childTnLst>
                                </p:cTn>
                              </p:par>
                            </p:childTnLst>
                          </p:cTn>
                        </p:par>
                        <p:par>
                          <p:cTn id="12" fill="hold">
                            <p:stCondLst>
                              <p:cond delay="10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0"/>
                                        <p:tgtEl>
                                          <p:spTgt spid="3">
                                            <p:txEl>
                                              <p:pRg st="2" end="2"/>
                                            </p:txEl>
                                          </p:spTgt>
                                        </p:tgtEl>
                                      </p:cBhvr>
                                    </p:animEffect>
                                  </p:childTnLst>
                                </p:cTn>
                              </p:par>
                            </p:childTnLst>
                          </p:cTn>
                        </p:par>
                        <p:par>
                          <p:cTn id="16" fill="hold">
                            <p:stCondLst>
                              <p:cond delay="15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0"/>
                                        <p:tgtEl>
                                          <p:spTgt spid="3">
                                            <p:txEl>
                                              <p:pRg st="3" end="3"/>
                                            </p:txEl>
                                          </p:spTgt>
                                        </p:tgtEl>
                                      </p:cBhvr>
                                    </p:animEffect>
                                  </p:childTnLst>
                                </p:cTn>
                              </p:par>
                            </p:childTnLst>
                          </p:cTn>
                        </p:par>
                        <p:par>
                          <p:cTn id="20" fill="hold">
                            <p:stCondLst>
                              <p:cond delay="20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20763" y="190601"/>
            <a:ext cx="4151809" cy="609398"/>
          </a:xfrm>
        </p:spPr>
        <p:txBody>
          <a:bodyPr/>
          <a:lstStyle/>
          <a:p>
            <a:r>
              <a:rPr lang="en-GB" dirty="0"/>
              <a:t>Value Cycle</a:t>
            </a:r>
          </a:p>
        </p:txBody>
      </p:sp>
      <p:sp>
        <p:nvSpPr>
          <p:cNvPr id="4101" name="Line 49"/>
          <p:cNvSpPr>
            <a:spLocks noChangeShapeType="1"/>
          </p:cNvSpPr>
          <p:nvPr/>
        </p:nvSpPr>
        <p:spPr bwMode="gray">
          <a:xfrm>
            <a:off x="8828897" y="3313146"/>
            <a:ext cx="3121270" cy="0"/>
          </a:xfrm>
          <a:prstGeom prst="line">
            <a:avLst/>
          </a:prstGeom>
          <a:noFill/>
          <a:ln w="19050">
            <a:solidFill>
              <a:srgbClr val="ACE58F"/>
            </a:solidFill>
            <a:prstDash val="sysDot"/>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103" name="Text Box 47"/>
          <p:cNvSpPr txBox="1">
            <a:spLocks noChangeArrowheads="1"/>
          </p:cNvSpPr>
          <p:nvPr/>
        </p:nvSpPr>
        <p:spPr bwMode="gray">
          <a:xfrm>
            <a:off x="7918141" y="3879511"/>
            <a:ext cx="41790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defTabSz="801688">
              <a:defRPr>
                <a:solidFill>
                  <a:schemeClr val="tx1"/>
                </a:solidFill>
                <a:latin typeface="Calibri" pitchFamily="34" charset="0"/>
              </a:defRPr>
            </a:lvl1pPr>
            <a:lvl2pPr marL="742950" indent="-285750" defTabSz="801688">
              <a:defRPr>
                <a:solidFill>
                  <a:schemeClr val="tx1"/>
                </a:solidFill>
                <a:latin typeface="Calibri" pitchFamily="34" charset="0"/>
              </a:defRPr>
            </a:lvl2pPr>
            <a:lvl3pPr marL="1143000" indent="-228600" defTabSz="801688">
              <a:defRPr>
                <a:solidFill>
                  <a:schemeClr val="tx1"/>
                </a:solidFill>
                <a:latin typeface="Calibri" pitchFamily="34" charset="0"/>
              </a:defRPr>
            </a:lvl3pPr>
            <a:lvl4pPr marL="1600200" indent="-228600" defTabSz="801688">
              <a:defRPr>
                <a:solidFill>
                  <a:schemeClr val="tx1"/>
                </a:solidFill>
                <a:latin typeface="Calibri" pitchFamily="34" charset="0"/>
              </a:defRPr>
            </a:lvl4pPr>
            <a:lvl5pPr marL="2057400" indent="-228600" defTabSz="801688">
              <a:defRPr>
                <a:solidFill>
                  <a:schemeClr val="tx1"/>
                </a:solidFill>
                <a:latin typeface="Calibri" pitchFamily="34" charset="0"/>
              </a:defRPr>
            </a:lvl5pPr>
            <a:lvl6pPr marL="2514600" indent="-228600" defTabSz="801688" fontAlgn="base">
              <a:spcBef>
                <a:spcPct val="0"/>
              </a:spcBef>
              <a:spcAft>
                <a:spcPct val="0"/>
              </a:spcAft>
              <a:defRPr>
                <a:solidFill>
                  <a:schemeClr val="tx1"/>
                </a:solidFill>
                <a:latin typeface="Calibri" pitchFamily="34" charset="0"/>
              </a:defRPr>
            </a:lvl6pPr>
            <a:lvl7pPr marL="2971800" indent="-228600" defTabSz="801688" fontAlgn="base">
              <a:spcBef>
                <a:spcPct val="0"/>
              </a:spcBef>
              <a:spcAft>
                <a:spcPct val="0"/>
              </a:spcAft>
              <a:defRPr>
                <a:solidFill>
                  <a:schemeClr val="tx1"/>
                </a:solidFill>
                <a:latin typeface="Calibri" pitchFamily="34" charset="0"/>
              </a:defRPr>
            </a:lvl7pPr>
            <a:lvl8pPr marL="3429000" indent="-228600" defTabSz="801688" fontAlgn="base">
              <a:spcBef>
                <a:spcPct val="0"/>
              </a:spcBef>
              <a:spcAft>
                <a:spcPct val="0"/>
              </a:spcAft>
              <a:defRPr>
                <a:solidFill>
                  <a:schemeClr val="tx1"/>
                </a:solidFill>
                <a:latin typeface="Calibri" pitchFamily="34" charset="0"/>
              </a:defRPr>
            </a:lvl8pPr>
            <a:lvl9pPr marL="3886200" indent="-228600" defTabSz="801688" fontAlgn="base">
              <a:spcBef>
                <a:spcPct val="0"/>
              </a:spcBef>
              <a:spcAft>
                <a:spcPct val="0"/>
              </a:spcAft>
              <a:defRPr>
                <a:solidFill>
                  <a:schemeClr val="tx1"/>
                </a:solidFill>
                <a:latin typeface="Calibri" pitchFamily="34" charset="0"/>
              </a:defRPr>
            </a:lvl9pPr>
          </a:lstStyle>
          <a:p>
            <a:pPr algn="r">
              <a:spcBef>
                <a:spcPct val="20000"/>
              </a:spcBef>
            </a:pPr>
            <a:r>
              <a:rPr lang="en-GB" dirty="0"/>
              <a:t>Through a common &amp; repeatable approach a sustainable initiative to add value and </a:t>
            </a:r>
            <a:r>
              <a:rPr lang="en-GB" dirty="0" smtClean="0"/>
              <a:t>visibility of IT fulfilment partners for </a:t>
            </a:r>
            <a:r>
              <a:rPr lang="en-GB" dirty="0"/>
              <a:t>a new generation of </a:t>
            </a:r>
            <a:r>
              <a:rPr lang="en-GB" dirty="0" smtClean="0"/>
              <a:t>Cloud Centric customers</a:t>
            </a:r>
            <a:r>
              <a:rPr lang="en-GB" dirty="0" smtClean="0">
                <a:solidFill>
                  <a:srgbClr val="002060"/>
                </a:solidFill>
              </a:rPr>
              <a:t>.</a:t>
            </a:r>
            <a:endParaRPr lang="de-DE" dirty="0">
              <a:solidFill>
                <a:srgbClr val="002060"/>
              </a:solidFill>
            </a:endParaRPr>
          </a:p>
        </p:txBody>
      </p:sp>
      <p:sp>
        <p:nvSpPr>
          <p:cNvPr id="4104" name="Text Box 52"/>
          <p:cNvSpPr txBox="1">
            <a:spLocks noChangeArrowheads="1"/>
          </p:cNvSpPr>
          <p:nvPr/>
        </p:nvSpPr>
        <p:spPr bwMode="gray">
          <a:xfrm>
            <a:off x="239288" y="1366721"/>
            <a:ext cx="431476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defRPr>
                <a:solidFill>
                  <a:schemeClr val="tx1"/>
                </a:solidFill>
                <a:latin typeface="Calibri" pitchFamily="34" charset="0"/>
              </a:defRPr>
            </a:lvl1pPr>
            <a:lvl2pPr marL="742950" indent="-285750" defTabSz="801688">
              <a:defRPr>
                <a:solidFill>
                  <a:schemeClr val="tx1"/>
                </a:solidFill>
                <a:latin typeface="Calibri" pitchFamily="34" charset="0"/>
              </a:defRPr>
            </a:lvl2pPr>
            <a:lvl3pPr marL="1143000" indent="-228600" defTabSz="801688">
              <a:defRPr>
                <a:solidFill>
                  <a:schemeClr val="tx1"/>
                </a:solidFill>
                <a:latin typeface="Calibri" pitchFamily="34" charset="0"/>
              </a:defRPr>
            </a:lvl3pPr>
            <a:lvl4pPr marL="1600200" indent="-228600" defTabSz="801688">
              <a:defRPr>
                <a:solidFill>
                  <a:schemeClr val="tx1"/>
                </a:solidFill>
                <a:latin typeface="Calibri" pitchFamily="34" charset="0"/>
              </a:defRPr>
            </a:lvl4pPr>
            <a:lvl5pPr marL="2057400" indent="-228600" defTabSz="801688">
              <a:defRPr>
                <a:solidFill>
                  <a:schemeClr val="tx1"/>
                </a:solidFill>
                <a:latin typeface="Calibri" pitchFamily="34" charset="0"/>
              </a:defRPr>
            </a:lvl5pPr>
            <a:lvl6pPr marL="2514600" indent="-228600" defTabSz="801688" fontAlgn="base">
              <a:spcBef>
                <a:spcPct val="0"/>
              </a:spcBef>
              <a:spcAft>
                <a:spcPct val="0"/>
              </a:spcAft>
              <a:defRPr>
                <a:solidFill>
                  <a:schemeClr val="tx1"/>
                </a:solidFill>
                <a:latin typeface="Calibri" pitchFamily="34" charset="0"/>
              </a:defRPr>
            </a:lvl6pPr>
            <a:lvl7pPr marL="2971800" indent="-228600" defTabSz="801688" fontAlgn="base">
              <a:spcBef>
                <a:spcPct val="0"/>
              </a:spcBef>
              <a:spcAft>
                <a:spcPct val="0"/>
              </a:spcAft>
              <a:defRPr>
                <a:solidFill>
                  <a:schemeClr val="tx1"/>
                </a:solidFill>
                <a:latin typeface="Calibri" pitchFamily="34" charset="0"/>
              </a:defRPr>
            </a:lvl7pPr>
            <a:lvl8pPr marL="3429000" indent="-228600" defTabSz="801688" fontAlgn="base">
              <a:spcBef>
                <a:spcPct val="0"/>
              </a:spcBef>
              <a:spcAft>
                <a:spcPct val="0"/>
              </a:spcAft>
              <a:defRPr>
                <a:solidFill>
                  <a:schemeClr val="tx1"/>
                </a:solidFill>
                <a:latin typeface="Calibri" pitchFamily="34" charset="0"/>
              </a:defRPr>
            </a:lvl8pPr>
            <a:lvl9pPr marL="3886200" indent="-228600" defTabSz="801688" fontAlgn="base">
              <a:spcBef>
                <a:spcPct val="0"/>
              </a:spcBef>
              <a:spcAft>
                <a:spcPct val="0"/>
              </a:spcAft>
              <a:defRPr>
                <a:solidFill>
                  <a:schemeClr val="tx1"/>
                </a:solidFill>
                <a:latin typeface="Calibri" pitchFamily="34" charset="0"/>
              </a:defRPr>
            </a:lvl9pPr>
          </a:lstStyle>
          <a:p>
            <a:pPr eaLnBrk="0" hangingPunct="0">
              <a:buClr>
                <a:schemeClr val="accent2"/>
              </a:buClr>
            </a:pPr>
            <a:r>
              <a:rPr lang="en-US" b="1" dirty="0"/>
              <a:t>Sustainable Benefits Investment</a:t>
            </a:r>
            <a:r>
              <a:rPr lang="en-US" dirty="0"/>
              <a:t>:</a:t>
            </a:r>
          </a:p>
          <a:p>
            <a:pPr eaLnBrk="0" hangingPunct="0">
              <a:buClr>
                <a:schemeClr val="accent2"/>
              </a:buClr>
              <a:buFont typeface="Wingdings" pitchFamily="2" charset="2"/>
              <a:buChar char="ü"/>
            </a:pPr>
            <a:r>
              <a:rPr lang="en-US" sz="1600" dirty="0" smtClean="0"/>
              <a:t>    Quality </a:t>
            </a:r>
            <a:r>
              <a:rPr lang="en-US" sz="1600" dirty="0"/>
              <a:t>Standard Credibility</a:t>
            </a:r>
          </a:p>
          <a:p>
            <a:pPr eaLnBrk="0" hangingPunct="0">
              <a:buClr>
                <a:schemeClr val="accent2"/>
              </a:buClr>
              <a:buFont typeface="Wingdings" pitchFamily="2" charset="2"/>
              <a:buChar char="ü"/>
            </a:pPr>
            <a:r>
              <a:rPr lang="en-US" sz="1600" dirty="0"/>
              <a:t> </a:t>
            </a:r>
            <a:r>
              <a:rPr lang="en-US" sz="1600" dirty="0" smtClean="0"/>
              <a:t>   Independent </a:t>
            </a:r>
            <a:r>
              <a:rPr lang="en-US" sz="1600" dirty="0"/>
              <a:t>Governance</a:t>
            </a:r>
          </a:p>
          <a:p>
            <a:pPr eaLnBrk="0" hangingPunct="0">
              <a:buClr>
                <a:schemeClr val="accent2"/>
              </a:buClr>
              <a:buFont typeface="Wingdings" pitchFamily="2" charset="2"/>
              <a:buChar char="ü"/>
            </a:pPr>
            <a:r>
              <a:rPr lang="en-US" sz="1600" dirty="0" smtClean="0"/>
              <a:t>    Cross Community Support</a:t>
            </a:r>
            <a:endParaRPr lang="en-US" sz="1600" dirty="0"/>
          </a:p>
          <a:p>
            <a:pPr eaLnBrk="0" hangingPunct="0">
              <a:buClr>
                <a:schemeClr val="accent2"/>
              </a:buClr>
              <a:buFont typeface="Wingdings" pitchFamily="2" charset="2"/>
              <a:buChar char="ü"/>
            </a:pPr>
            <a:r>
              <a:rPr lang="en-US" sz="1600" dirty="0"/>
              <a:t> </a:t>
            </a:r>
            <a:r>
              <a:rPr lang="en-US" sz="1600" dirty="0" smtClean="0"/>
              <a:t>   Industry  </a:t>
            </a:r>
            <a:r>
              <a:rPr lang="en-US" sz="1600" dirty="0"/>
              <a:t>Alignment &amp; Recognition</a:t>
            </a:r>
          </a:p>
          <a:p>
            <a:pPr eaLnBrk="0" hangingPunct="0">
              <a:buClr>
                <a:schemeClr val="accent2"/>
              </a:buClr>
              <a:buFont typeface="Wingdings" pitchFamily="2" charset="2"/>
              <a:buChar char="ü"/>
            </a:pPr>
            <a:r>
              <a:rPr lang="en-US" sz="1600" dirty="0" smtClean="0"/>
              <a:t>     Auditable</a:t>
            </a:r>
            <a:endParaRPr lang="en-US" sz="1600" dirty="0"/>
          </a:p>
          <a:p>
            <a:pPr eaLnBrk="0" hangingPunct="0">
              <a:buClr>
                <a:schemeClr val="accent2"/>
              </a:buClr>
              <a:buFont typeface="Wingdings" pitchFamily="2" charset="2"/>
              <a:buChar char="ü"/>
            </a:pPr>
            <a:r>
              <a:rPr lang="en-US" sz="1600" dirty="0"/>
              <a:t> </a:t>
            </a:r>
            <a:r>
              <a:rPr lang="en-US" sz="1600" dirty="0" smtClean="0"/>
              <a:t>   Mitigate Customer Risk</a:t>
            </a:r>
          </a:p>
          <a:p>
            <a:pPr eaLnBrk="0" hangingPunct="0">
              <a:buClr>
                <a:schemeClr val="accent2"/>
              </a:buClr>
              <a:buFont typeface="Wingdings" pitchFamily="2" charset="2"/>
              <a:buChar char="ü"/>
            </a:pPr>
            <a:r>
              <a:rPr lang="en-US" sz="1600" dirty="0" smtClean="0"/>
              <a:t>    Increase Security</a:t>
            </a:r>
          </a:p>
          <a:p>
            <a:pPr eaLnBrk="0" hangingPunct="0">
              <a:buClr>
                <a:schemeClr val="accent2"/>
              </a:buClr>
              <a:buFont typeface="Wingdings" pitchFamily="2" charset="2"/>
              <a:buChar char="ü"/>
            </a:pPr>
            <a:r>
              <a:rPr lang="en-US" sz="1600" dirty="0"/>
              <a:t> </a:t>
            </a:r>
            <a:r>
              <a:rPr lang="en-US" sz="1600" dirty="0" smtClean="0"/>
              <a:t>   Increase Data </a:t>
            </a:r>
          </a:p>
          <a:p>
            <a:pPr eaLnBrk="0" hangingPunct="0">
              <a:buClr>
                <a:schemeClr val="accent2"/>
              </a:buClr>
            </a:pPr>
            <a:r>
              <a:rPr lang="en-US" sz="1600" dirty="0"/>
              <a:t> </a:t>
            </a:r>
            <a:r>
              <a:rPr lang="en-US" sz="1600" dirty="0" smtClean="0"/>
              <a:t>       &amp; Privacy Protection</a:t>
            </a:r>
          </a:p>
        </p:txBody>
      </p:sp>
      <p:sp>
        <p:nvSpPr>
          <p:cNvPr id="17" name="Text Box 16"/>
          <p:cNvSpPr txBox="1">
            <a:spLocks noChangeArrowheads="1"/>
          </p:cNvSpPr>
          <p:nvPr/>
        </p:nvSpPr>
        <p:spPr bwMode="gray">
          <a:xfrm>
            <a:off x="239288" y="4322763"/>
            <a:ext cx="5702933" cy="2142125"/>
          </a:xfrm>
          <a:prstGeom prst="rect">
            <a:avLst/>
          </a:prstGeom>
          <a:noFill/>
          <a:ln w="9525">
            <a:noFill/>
            <a:miter lim="800000"/>
            <a:headEnd/>
            <a:tailEnd/>
          </a:ln>
        </p:spPr>
        <p:txBody>
          <a:bodyPr wrap="square">
            <a:spAutoFit/>
          </a:bodyPr>
          <a:lstStyle/>
          <a:p>
            <a:pPr defTabSz="801688" fontAlgn="auto">
              <a:spcBef>
                <a:spcPct val="20000"/>
              </a:spcBef>
              <a:spcAft>
                <a:spcPts val="0"/>
              </a:spcAft>
              <a:defRPr/>
            </a:pPr>
            <a:r>
              <a:rPr lang="en-US" b="1" dirty="0">
                <a:latin typeface="Calibri" pitchFamily="34" charset="0"/>
                <a:cs typeface="Calibri" pitchFamily="34" charset="0"/>
              </a:rPr>
              <a:t>Business </a:t>
            </a:r>
            <a:r>
              <a:rPr lang="en-US" b="1" dirty="0" smtClean="0">
                <a:latin typeface="Calibri" pitchFamily="34" charset="0"/>
                <a:cs typeface="Calibri" pitchFamily="34" charset="0"/>
              </a:rPr>
              <a:t>Value Proposition:</a:t>
            </a:r>
            <a:endParaRPr lang="en-US" b="1" dirty="0">
              <a:latin typeface="Calibri" pitchFamily="34" charset="0"/>
              <a:cs typeface="Calibri" pitchFamily="34" charset="0"/>
            </a:endParaRPr>
          </a:p>
          <a:p>
            <a:pPr marL="285750" indent="-285750" defTabSz="801688" fontAlgn="auto">
              <a:spcBef>
                <a:spcPct val="20000"/>
              </a:spcBef>
              <a:spcAft>
                <a:spcPts val="0"/>
              </a:spcAft>
              <a:buFont typeface="Wingdings" pitchFamily="2" charset="2"/>
              <a:buChar char="ü"/>
              <a:defRPr/>
            </a:pPr>
            <a:r>
              <a:rPr lang="en-US" sz="1600" dirty="0" smtClean="0">
                <a:latin typeface="Calibri" pitchFamily="34" charset="0"/>
                <a:cs typeface="Calibri" pitchFamily="34" charset="0"/>
              </a:rPr>
              <a:t>Service Provider Accreditation</a:t>
            </a:r>
            <a:endParaRPr lang="en-US" sz="1600" dirty="0">
              <a:latin typeface="Calibri" pitchFamily="34" charset="0"/>
              <a:cs typeface="Calibri" pitchFamily="34" charset="0"/>
            </a:endParaRPr>
          </a:p>
          <a:p>
            <a:pPr marL="285750" indent="-285750" defTabSz="801688" fontAlgn="auto">
              <a:spcBef>
                <a:spcPct val="20000"/>
              </a:spcBef>
              <a:spcAft>
                <a:spcPts val="0"/>
              </a:spcAft>
              <a:buFont typeface="Wingdings" pitchFamily="2" charset="2"/>
              <a:buChar char="ü"/>
              <a:defRPr/>
            </a:pPr>
            <a:r>
              <a:rPr lang="en-US" sz="1600" dirty="0" smtClean="0">
                <a:latin typeface="Calibri" pitchFamily="34" charset="0"/>
                <a:cs typeface="Calibri" pitchFamily="34" charset="0"/>
              </a:rPr>
              <a:t>Customer Security</a:t>
            </a:r>
            <a:endParaRPr lang="en-US" sz="1600" dirty="0">
              <a:latin typeface="Calibri" pitchFamily="34" charset="0"/>
              <a:cs typeface="Calibri" pitchFamily="34" charset="0"/>
            </a:endParaRPr>
          </a:p>
          <a:p>
            <a:pPr marL="285750" indent="-285750" defTabSz="801688" fontAlgn="auto">
              <a:spcBef>
                <a:spcPct val="20000"/>
              </a:spcBef>
              <a:spcAft>
                <a:spcPts val="0"/>
              </a:spcAft>
              <a:buFont typeface="Wingdings" pitchFamily="2" charset="2"/>
              <a:buChar char="ü"/>
              <a:defRPr/>
            </a:pPr>
            <a:endParaRPr lang="en-US" sz="1600" dirty="0" smtClean="0">
              <a:latin typeface="Calibri" pitchFamily="34" charset="0"/>
              <a:cs typeface="Calibri" pitchFamily="34" charset="0"/>
            </a:endParaRPr>
          </a:p>
          <a:p>
            <a:pPr marL="285750" indent="-285750" defTabSz="801688" fontAlgn="auto">
              <a:spcBef>
                <a:spcPct val="20000"/>
              </a:spcBef>
              <a:spcAft>
                <a:spcPts val="0"/>
              </a:spcAft>
              <a:buFont typeface="Wingdings" pitchFamily="2" charset="2"/>
              <a:buChar char="ü"/>
              <a:defRPr/>
            </a:pPr>
            <a:r>
              <a:rPr lang="en-US" sz="1600" dirty="0" smtClean="0">
                <a:latin typeface="Calibri" pitchFamily="34" charset="0"/>
                <a:cs typeface="Calibri" pitchFamily="34" charset="0"/>
              </a:rPr>
              <a:t>Global IT industry leadership</a:t>
            </a:r>
            <a:endParaRPr lang="en-US" sz="1600" dirty="0">
              <a:latin typeface="Calibri" pitchFamily="34" charset="0"/>
              <a:cs typeface="Calibri" pitchFamily="34" charset="0"/>
            </a:endParaRPr>
          </a:p>
          <a:p>
            <a:pPr marL="285750" indent="-285750" defTabSz="801688" fontAlgn="auto">
              <a:spcBef>
                <a:spcPct val="20000"/>
              </a:spcBef>
              <a:spcAft>
                <a:spcPts val="0"/>
              </a:spcAft>
              <a:buFont typeface="Wingdings" pitchFamily="2" charset="2"/>
              <a:buChar char="ü"/>
              <a:defRPr/>
            </a:pPr>
            <a:r>
              <a:rPr lang="en-US" sz="1600" dirty="0" smtClean="0">
                <a:latin typeface="Calibri" pitchFamily="34" charset="0"/>
                <a:cs typeface="Calibri" pitchFamily="34" charset="0"/>
              </a:rPr>
              <a:t>Fulfillment of EU 2020 objectives</a:t>
            </a:r>
          </a:p>
          <a:p>
            <a:pPr marL="285750" indent="-285750" defTabSz="801688" fontAlgn="auto">
              <a:spcBef>
                <a:spcPct val="20000"/>
              </a:spcBef>
              <a:spcAft>
                <a:spcPts val="0"/>
              </a:spcAft>
              <a:buFont typeface="Wingdings" pitchFamily="2" charset="2"/>
              <a:buChar char="ü"/>
              <a:defRPr/>
            </a:pPr>
            <a:r>
              <a:rPr lang="en-US" sz="1600" dirty="0" smtClean="0">
                <a:latin typeface="Calibri" pitchFamily="34" charset="0"/>
                <a:cs typeface="Calibri" pitchFamily="34" charset="0"/>
              </a:rPr>
              <a:t>Alignment with EU Digital Agenda</a:t>
            </a:r>
            <a:endParaRPr lang="en-US" sz="1600" dirty="0">
              <a:latin typeface="Calibri" pitchFamily="34" charset="0"/>
              <a:cs typeface="Calibri" pitchFamily="34" charset="0"/>
            </a:endParaRPr>
          </a:p>
        </p:txBody>
      </p:sp>
      <p:grpSp>
        <p:nvGrpSpPr>
          <p:cNvPr id="6" name="Group 5"/>
          <p:cNvGrpSpPr/>
          <p:nvPr/>
        </p:nvGrpSpPr>
        <p:grpSpPr>
          <a:xfrm>
            <a:off x="3647254" y="495300"/>
            <a:ext cx="5046936" cy="5198567"/>
            <a:chOff x="3647254" y="495300"/>
            <a:chExt cx="5046936" cy="5198567"/>
          </a:xfrm>
        </p:grpSpPr>
        <p:pic>
          <p:nvPicPr>
            <p:cNvPr id="4099" name="Picture 2"/>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3647254" y="5146972"/>
              <a:ext cx="5046936" cy="54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Freeform 9"/>
            <p:cNvSpPr>
              <a:spLocks/>
            </p:cNvSpPr>
            <p:nvPr/>
          </p:nvSpPr>
          <p:spPr bwMode="gray">
            <a:xfrm>
              <a:off x="6065974" y="495300"/>
              <a:ext cx="2454694" cy="4662584"/>
            </a:xfrm>
            <a:custGeom>
              <a:avLst/>
              <a:gdLst>
                <a:gd name="T0" fmla="*/ 393 w 393"/>
                <a:gd name="T1" fmla="*/ 374 h 747"/>
                <a:gd name="T2" fmla="*/ 18 w 393"/>
                <a:gd name="T3" fmla="*/ 0 h 747"/>
                <a:gd name="T4" fmla="*/ 3 w 393"/>
                <a:gd name="T5" fmla="*/ 0 h 747"/>
                <a:gd name="T6" fmla="*/ 57 w 393"/>
                <a:gd name="T7" fmla="*/ 62 h 747"/>
                <a:gd name="T8" fmla="*/ 6 w 393"/>
                <a:gd name="T9" fmla="*/ 121 h 747"/>
                <a:gd name="T10" fmla="*/ 145 w 393"/>
                <a:gd name="T11" fmla="*/ 155 h 747"/>
                <a:gd name="T12" fmla="*/ 238 w 393"/>
                <a:gd name="T13" fmla="*/ 501 h 747"/>
                <a:gd name="T14" fmla="*/ 53 w 393"/>
                <a:gd name="T15" fmla="*/ 626 h 747"/>
                <a:gd name="T16" fmla="*/ 0 w 393"/>
                <a:gd name="T17" fmla="*/ 687 h 747"/>
                <a:gd name="T18" fmla="*/ 53 w 393"/>
                <a:gd name="T19" fmla="*/ 747 h 747"/>
                <a:gd name="T20" fmla="*/ 393 w 393"/>
                <a:gd name="T21" fmla="*/ 374 h 7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3" h="747">
                  <a:moveTo>
                    <a:pt x="393" y="374"/>
                  </a:moveTo>
                  <a:cubicBezTo>
                    <a:pt x="393" y="168"/>
                    <a:pt x="225" y="0"/>
                    <a:pt x="18" y="0"/>
                  </a:cubicBezTo>
                  <a:cubicBezTo>
                    <a:pt x="13" y="0"/>
                    <a:pt x="8" y="0"/>
                    <a:pt x="3" y="0"/>
                  </a:cubicBezTo>
                  <a:cubicBezTo>
                    <a:pt x="57" y="62"/>
                    <a:pt x="57" y="62"/>
                    <a:pt x="57" y="62"/>
                  </a:cubicBezTo>
                  <a:cubicBezTo>
                    <a:pt x="6" y="121"/>
                    <a:pt x="6" y="121"/>
                    <a:pt x="6" y="121"/>
                  </a:cubicBezTo>
                  <a:cubicBezTo>
                    <a:pt x="53" y="119"/>
                    <a:pt x="101" y="129"/>
                    <a:pt x="145" y="155"/>
                  </a:cubicBezTo>
                  <a:cubicBezTo>
                    <a:pt x="266" y="225"/>
                    <a:pt x="308" y="380"/>
                    <a:pt x="238" y="501"/>
                  </a:cubicBezTo>
                  <a:cubicBezTo>
                    <a:pt x="197" y="572"/>
                    <a:pt x="128" y="615"/>
                    <a:pt x="53" y="626"/>
                  </a:cubicBezTo>
                  <a:cubicBezTo>
                    <a:pt x="0" y="687"/>
                    <a:pt x="0" y="687"/>
                    <a:pt x="0" y="687"/>
                  </a:cubicBezTo>
                  <a:cubicBezTo>
                    <a:pt x="53" y="747"/>
                    <a:pt x="53" y="747"/>
                    <a:pt x="53" y="747"/>
                  </a:cubicBezTo>
                  <a:cubicBezTo>
                    <a:pt x="243" y="730"/>
                    <a:pt x="393" y="569"/>
                    <a:pt x="393" y="374"/>
                  </a:cubicBezTo>
                  <a:close/>
                </a:path>
              </a:pathLst>
            </a:custGeom>
            <a:gradFill rotWithShape="1">
              <a:gsLst>
                <a:gs pos="0">
                  <a:srgbClr val="9DC2EB"/>
                </a:gs>
                <a:gs pos="50000">
                  <a:srgbClr val="EFF5FC"/>
                </a:gs>
                <a:gs pos="100000">
                  <a:srgbClr val="99CCFF"/>
                </a:gs>
              </a:gsLst>
              <a:lin ang="5400000" scaled="1"/>
            </a:gradFill>
            <a:ln w="19050">
              <a:solidFill>
                <a:srgbClr val="FFFFFF"/>
              </a:solidFill>
              <a:round/>
              <a:headEnd/>
              <a:tailEnd/>
            </a:ln>
          </p:spPr>
          <p:txBody>
            <a:bodyPr/>
            <a:lstStyle/>
            <a:p>
              <a:endParaRPr lang="en-GB" dirty="0"/>
            </a:p>
          </p:txBody>
        </p:sp>
        <p:sp>
          <p:nvSpPr>
            <p:cNvPr id="4106" name="Freeform 10"/>
            <p:cNvSpPr>
              <a:spLocks/>
            </p:cNvSpPr>
            <p:nvPr/>
          </p:nvSpPr>
          <p:spPr bwMode="gray">
            <a:xfrm>
              <a:off x="3844054" y="512225"/>
              <a:ext cx="2439880" cy="4658354"/>
            </a:xfrm>
            <a:custGeom>
              <a:avLst/>
              <a:gdLst>
                <a:gd name="T0" fmla="*/ 385 w 391"/>
                <a:gd name="T1" fmla="*/ 626 h 747"/>
                <a:gd name="T2" fmla="*/ 247 w 391"/>
                <a:gd name="T3" fmla="*/ 592 h 747"/>
                <a:gd name="T4" fmla="*/ 154 w 391"/>
                <a:gd name="T5" fmla="*/ 246 h 747"/>
                <a:gd name="T6" fmla="*/ 337 w 391"/>
                <a:gd name="T7" fmla="*/ 121 h 747"/>
                <a:gd name="T8" fmla="*/ 391 w 391"/>
                <a:gd name="T9" fmla="*/ 60 h 747"/>
                <a:gd name="T10" fmla="*/ 338 w 391"/>
                <a:gd name="T11" fmla="*/ 0 h 747"/>
                <a:gd name="T12" fmla="*/ 0 w 391"/>
                <a:gd name="T13" fmla="*/ 372 h 747"/>
                <a:gd name="T14" fmla="*/ 374 w 391"/>
                <a:gd name="T15" fmla="*/ 747 h 747"/>
                <a:gd name="T16" fmla="*/ 388 w 391"/>
                <a:gd name="T17" fmla="*/ 747 h 747"/>
                <a:gd name="T18" fmla="*/ 333 w 391"/>
                <a:gd name="T19" fmla="*/ 685 h 747"/>
                <a:gd name="T20" fmla="*/ 385 w 391"/>
                <a:gd name="T21" fmla="*/ 626 h 7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1" h="747">
                  <a:moveTo>
                    <a:pt x="385" y="626"/>
                  </a:moveTo>
                  <a:cubicBezTo>
                    <a:pt x="338" y="628"/>
                    <a:pt x="291" y="617"/>
                    <a:pt x="247" y="592"/>
                  </a:cubicBezTo>
                  <a:cubicBezTo>
                    <a:pt x="126" y="522"/>
                    <a:pt x="84" y="367"/>
                    <a:pt x="154" y="246"/>
                  </a:cubicBezTo>
                  <a:cubicBezTo>
                    <a:pt x="195" y="176"/>
                    <a:pt x="263" y="132"/>
                    <a:pt x="337" y="121"/>
                  </a:cubicBezTo>
                  <a:cubicBezTo>
                    <a:pt x="391" y="60"/>
                    <a:pt x="391" y="60"/>
                    <a:pt x="391" y="60"/>
                  </a:cubicBezTo>
                  <a:cubicBezTo>
                    <a:pt x="338" y="0"/>
                    <a:pt x="338" y="0"/>
                    <a:pt x="338" y="0"/>
                  </a:cubicBezTo>
                  <a:cubicBezTo>
                    <a:pt x="148" y="18"/>
                    <a:pt x="0" y="178"/>
                    <a:pt x="0" y="372"/>
                  </a:cubicBezTo>
                  <a:cubicBezTo>
                    <a:pt x="0" y="579"/>
                    <a:pt x="167" y="747"/>
                    <a:pt x="374" y="747"/>
                  </a:cubicBezTo>
                  <a:cubicBezTo>
                    <a:pt x="379" y="747"/>
                    <a:pt x="383" y="747"/>
                    <a:pt x="388" y="747"/>
                  </a:cubicBezTo>
                  <a:cubicBezTo>
                    <a:pt x="333" y="685"/>
                    <a:pt x="333" y="685"/>
                    <a:pt x="333" y="685"/>
                  </a:cubicBezTo>
                  <a:lnTo>
                    <a:pt x="385" y="626"/>
                  </a:lnTo>
                  <a:close/>
                </a:path>
              </a:pathLst>
            </a:custGeom>
            <a:gradFill rotWithShape="1">
              <a:gsLst>
                <a:gs pos="0">
                  <a:schemeClr val="accent6">
                    <a:lumMod val="50000"/>
                  </a:schemeClr>
                </a:gs>
                <a:gs pos="50000">
                  <a:srgbClr val="4B8FC9"/>
                </a:gs>
                <a:gs pos="100000">
                  <a:srgbClr val="0061B2"/>
                </a:gs>
              </a:gsLst>
              <a:lin ang="5400000" scaled="1"/>
            </a:gradFill>
            <a:ln w="19050">
              <a:solidFill>
                <a:srgbClr val="FFFFFF"/>
              </a:solidFill>
              <a:round/>
              <a:headEnd/>
              <a:tailEnd/>
            </a:ln>
          </p:spPr>
          <p:txBody>
            <a:bodyPr/>
            <a:lstStyle/>
            <a:p>
              <a:endParaRPr lang="en-GB" dirty="0"/>
            </a:p>
          </p:txBody>
        </p:sp>
        <p:sp>
          <p:nvSpPr>
            <p:cNvPr id="4107" name="Freeform 11"/>
            <p:cNvSpPr>
              <a:spLocks/>
            </p:cNvSpPr>
            <p:nvPr/>
          </p:nvSpPr>
          <p:spPr bwMode="gray">
            <a:xfrm>
              <a:off x="6123109" y="3579716"/>
              <a:ext cx="71948" cy="80389"/>
            </a:xfrm>
            <a:custGeom>
              <a:avLst/>
              <a:gdLst>
                <a:gd name="T0" fmla="*/ 9 w 11"/>
                <a:gd name="T1" fmla="*/ 0 h 13"/>
                <a:gd name="T2" fmla="*/ 0 w 11"/>
                <a:gd name="T3" fmla="*/ 0 h 13"/>
                <a:gd name="T4" fmla="*/ 0 w 11"/>
                <a:gd name="T5" fmla="*/ 13 h 13"/>
                <a:gd name="T6" fmla="*/ 11 w 11"/>
                <a:gd name="T7" fmla="*/ 0 h 13"/>
                <a:gd name="T8" fmla="*/ 9 w 11"/>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3">
                  <a:moveTo>
                    <a:pt x="9" y="0"/>
                  </a:moveTo>
                  <a:cubicBezTo>
                    <a:pt x="6" y="0"/>
                    <a:pt x="3" y="0"/>
                    <a:pt x="0" y="0"/>
                  </a:cubicBezTo>
                  <a:cubicBezTo>
                    <a:pt x="0" y="13"/>
                    <a:pt x="0" y="13"/>
                    <a:pt x="0" y="13"/>
                  </a:cubicBezTo>
                  <a:cubicBezTo>
                    <a:pt x="11" y="0"/>
                    <a:pt x="11" y="0"/>
                    <a:pt x="11" y="0"/>
                  </a:cubicBezTo>
                  <a:cubicBezTo>
                    <a:pt x="11" y="0"/>
                    <a:pt x="10" y="0"/>
                    <a:pt x="9" y="0"/>
                  </a:cubicBezTo>
                  <a:close/>
                </a:path>
              </a:pathLst>
            </a:custGeom>
            <a:solidFill>
              <a:srgbClr val="666666"/>
            </a:solidFill>
            <a:ln w="19050">
              <a:solidFill>
                <a:srgbClr val="FFFFFF"/>
              </a:solidFill>
              <a:round/>
              <a:headEnd/>
              <a:tailEnd/>
            </a:ln>
          </p:spPr>
          <p:txBody>
            <a:bodyPr/>
            <a:lstStyle/>
            <a:p>
              <a:endParaRPr lang="en-GB" dirty="0"/>
            </a:p>
          </p:txBody>
        </p:sp>
        <p:grpSp>
          <p:nvGrpSpPr>
            <p:cNvPr id="2" name="Group 12"/>
            <p:cNvGrpSpPr>
              <a:grpSpLocks/>
            </p:cNvGrpSpPr>
            <p:nvPr/>
          </p:nvGrpSpPr>
          <p:grpSpPr bwMode="auto">
            <a:xfrm rot="16200000" flipV="1">
              <a:off x="4490788" y="1351657"/>
              <a:ext cx="3384817" cy="2966794"/>
              <a:chOff x="2086" y="1618"/>
              <a:chExt cx="1600" cy="1402"/>
            </a:xfrm>
          </p:grpSpPr>
          <p:sp>
            <p:nvSpPr>
              <p:cNvPr id="4121" name="Freeform 13"/>
              <p:cNvSpPr>
                <a:spLocks/>
              </p:cNvSpPr>
              <p:nvPr/>
            </p:nvSpPr>
            <p:spPr bwMode="gray">
              <a:xfrm>
                <a:off x="2086" y="1626"/>
                <a:ext cx="855" cy="1394"/>
              </a:xfrm>
              <a:custGeom>
                <a:avLst/>
                <a:gdLst>
                  <a:gd name="T0" fmla="*/ 280 w 290"/>
                  <a:gd name="T1" fmla="*/ 470 h 473"/>
                  <a:gd name="T2" fmla="*/ 280 w 290"/>
                  <a:gd name="T3" fmla="*/ 470 h 473"/>
                  <a:gd name="T4" fmla="*/ 262 w 290"/>
                  <a:gd name="T5" fmla="*/ 448 h 473"/>
                  <a:gd name="T6" fmla="*/ 228 w 290"/>
                  <a:gd name="T7" fmla="*/ 408 h 473"/>
                  <a:gd name="T8" fmla="*/ 262 w 290"/>
                  <a:gd name="T9" fmla="*/ 368 h 473"/>
                  <a:gd name="T10" fmla="*/ 262 w 290"/>
                  <a:gd name="T11" fmla="*/ 355 h 473"/>
                  <a:gd name="T12" fmla="*/ 152 w 290"/>
                  <a:gd name="T13" fmla="*/ 236 h 473"/>
                  <a:gd name="T14" fmla="*/ 241 w 290"/>
                  <a:gd name="T15" fmla="*/ 120 h 473"/>
                  <a:gd name="T16" fmla="*/ 262 w 290"/>
                  <a:gd name="T17" fmla="*/ 96 h 473"/>
                  <a:gd name="T18" fmla="*/ 280 w 290"/>
                  <a:gd name="T19" fmla="*/ 74 h 473"/>
                  <a:gd name="T20" fmla="*/ 290 w 290"/>
                  <a:gd name="T21" fmla="*/ 63 h 473"/>
                  <a:gd name="T22" fmla="*/ 280 w 290"/>
                  <a:gd name="T23" fmla="*/ 51 h 473"/>
                  <a:gd name="T24" fmla="*/ 262 w 290"/>
                  <a:gd name="T25" fmla="*/ 30 h 473"/>
                  <a:gd name="T26" fmla="*/ 237 w 290"/>
                  <a:gd name="T27" fmla="*/ 0 h 473"/>
                  <a:gd name="T28" fmla="*/ 65 w 290"/>
                  <a:gd name="T29" fmla="*/ 117 h 473"/>
                  <a:gd name="T30" fmla="*/ 152 w 290"/>
                  <a:gd name="T31" fmla="*/ 441 h 473"/>
                  <a:gd name="T32" fmla="*/ 262 w 290"/>
                  <a:gd name="T33" fmla="*/ 473 h 473"/>
                  <a:gd name="T34" fmla="*/ 280 w 290"/>
                  <a:gd name="T35" fmla="*/ 473 h 473"/>
                  <a:gd name="T36" fmla="*/ 283 w 290"/>
                  <a:gd name="T37" fmla="*/ 473 h 473"/>
                  <a:gd name="T38" fmla="*/ 283 w 290"/>
                  <a:gd name="T39" fmla="*/ 473 h 473"/>
                  <a:gd name="T40" fmla="*/ 283 w 290"/>
                  <a:gd name="T41" fmla="*/ 473 h 473"/>
                  <a:gd name="T42" fmla="*/ 280 w 290"/>
                  <a:gd name="T43" fmla="*/ 470 h 4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90" h="473">
                    <a:moveTo>
                      <a:pt x="280" y="470"/>
                    </a:moveTo>
                    <a:cubicBezTo>
                      <a:pt x="280" y="470"/>
                      <a:pt x="280" y="470"/>
                      <a:pt x="280" y="470"/>
                    </a:cubicBezTo>
                    <a:cubicBezTo>
                      <a:pt x="262" y="448"/>
                      <a:pt x="262" y="448"/>
                      <a:pt x="262" y="448"/>
                    </a:cubicBezTo>
                    <a:cubicBezTo>
                      <a:pt x="228" y="408"/>
                      <a:pt x="228" y="408"/>
                      <a:pt x="228" y="408"/>
                    </a:cubicBezTo>
                    <a:cubicBezTo>
                      <a:pt x="262" y="368"/>
                      <a:pt x="262" y="368"/>
                      <a:pt x="262" y="368"/>
                    </a:cubicBezTo>
                    <a:cubicBezTo>
                      <a:pt x="262" y="355"/>
                      <a:pt x="262" y="355"/>
                      <a:pt x="262" y="355"/>
                    </a:cubicBezTo>
                    <a:cubicBezTo>
                      <a:pt x="200" y="350"/>
                      <a:pt x="152" y="299"/>
                      <a:pt x="152" y="236"/>
                    </a:cubicBezTo>
                    <a:cubicBezTo>
                      <a:pt x="152" y="180"/>
                      <a:pt x="190" y="133"/>
                      <a:pt x="241" y="120"/>
                    </a:cubicBezTo>
                    <a:cubicBezTo>
                      <a:pt x="248" y="112"/>
                      <a:pt x="255" y="104"/>
                      <a:pt x="262" y="96"/>
                    </a:cubicBezTo>
                    <a:cubicBezTo>
                      <a:pt x="269" y="88"/>
                      <a:pt x="275" y="80"/>
                      <a:pt x="280" y="74"/>
                    </a:cubicBezTo>
                    <a:cubicBezTo>
                      <a:pt x="285" y="69"/>
                      <a:pt x="288" y="65"/>
                      <a:pt x="290" y="63"/>
                    </a:cubicBezTo>
                    <a:cubicBezTo>
                      <a:pt x="288" y="61"/>
                      <a:pt x="285" y="57"/>
                      <a:pt x="280" y="51"/>
                    </a:cubicBezTo>
                    <a:cubicBezTo>
                      <a:pt x="275" y="45"/>
                      <a:pt x="269" y="38"/>
                      <a:pt x="262" y="30"/>
                    </a:cubicBezTo>
                    <a:cubicBezTo>
                      <a:pt x="254" y="20"/>
                      <a:pt x="245" y="9"/>
                      <a:pt x="237" y="0"/>
                    </a:cubicBezTo>
                    <a:cubicBezTo>
                      <a:pt x="167" y="10"/>
                      <a:pt x="103" y="51"/>
                      <a:pt x="65" y="117"/>
                    </a:cubicBezTo>
                    <a:cubicBezTo>
                      <a:pt x="0" y="230"/>
                      <a:pt x="38" y="376"/>
                      <a:pt x="152" y="441"/>
                    </a:cubicBezTo>
                    <a:cubicBezTo>
                      <a:pt x="187" y="461"/>
                      <a:pt x="225" y="472"/>
                      <a:pt x="262" y="473"/>
                    </a:cubicBezTo>
                    <a:cubicBezTo>
                      <a:pt x="268" y="473"/>
                      <a:pt x="274" y="473"/>
                      <a:pt x="280" y="473"/>
                    </a:cubicBezTo>
                    <a:cubicBezTo>
                      <a:pt x="281" y="473"/>
                      <a:pt x="282" y="473"/>
                      <a:pt x="283" y="473"/>
                    </a:cubicBezTo>
                    <a:cubicBezTo>
                      <a:pt x="283" y="473"/>
                      <a:pt x="283" y="473"/>
                      <a:pt x="283" y="473"/>
                    </a:cubicBezTo>
                    <a:cubicBezTo>
                      <a:pt x="283" y="473"/>
                      <a:pt x="283" y="473"/>
                      <a:pt x="283" y="473"/>
                    </a:cubicBezTo>
                    <a:lnTo>
                      <a:pt x="280" y="470"/>
                    </a:lnTo>
                    <a:close/>
                  </a:path>
                </a:pathLst>
              </a:custGeom>
              <a:gradFill rotWithShape="1">
                <a:gsLst>
                  <a:gs pos="0">
                    <a:srgbClr val="808080"/>
                  </a:gs>
                  <a:gs pos="50000">
                    <a:srgbClr val="C0C0C0"/>
                  </a:gs>
                  <a:gs pos="100000">
                    <a:srgbClr val="808080"/>
                  </a:gs>
                </a:gsLst>
                <a:lin ang="5400000" scaled="1"/>
              </a:gradFill>
              <a:ln w="19050">
                <a:solidFill>
                  <a:srgbClr val="FFFFFF"/>
                </a:solidFill>
                <a:round/>
                <a:headEnd/>
                <a:tailEnd/>
              </a:ln>
            </p:spPr>
            <p:txBody>
              <a:bodyPr/>
              <a:lstStyle/>
              <a:p>
                <a:endParaRPr lang="en-GB" dirty="0"/>
              </a:p>
            </p:txBody>
          </p:sp>
          <p:sp>
            <p:nvSpPr>
              <p:cNvPr id="4122" name="Freeform 14"/>
              <p:cNvSpPr>
                <a:spLocks/>
              </p:cNvSpPr>
              <p:nvPr/>
            </p:nvSpPr>
            <p:spPr bwMode="gray">
              <a:xfrm>
                <a:off x="2829" y="1618"/>
                <a:ext cx="857" cy="1394"/>
              </a:xfrm>
              <a:custGeom>
                <a:avLst/>
                <a:gdLst>
                  <a:gd name="T0" fmla="*/ 138 w 291"/>
                  <a:gd name="T1" fmla="*/ 31 h 473"/>
                  <a:gd name="T2" fmla="*/ 28 w 291"/>
                  <a:gd name="T3" fmla="*/ 0 h 473"/>
                  <a:gd name="T4" fmla="*/ 10 w 291"/>
                  <a:gd name="T5" fmla="*/ 0 h 473"/>
                  <a:gd name="T6" fmla="*/ 10 w 291"/>
                  <a:gd name="T7" fmla="*/ 0 h 473"/>
                  <a:gd name="T8" fmla="*/ 7 w 291"/>
                  <a:gd name="T9" fmla="*/ 0 h 473"/>
                  <a:gd name="T10" fmla="*/ 7 w 291"/>
                  <a:gd name="T11" fmla="*/ 0 h 473"/>
                  <a:gd name="T12" fmla="*/ 7 w 291"/>
                  <a:gd name="T13" fmla="*/ 0 h 473"/>
                  <a:gd name="T14" fmla="*/ 10 w 291"/>
                  <a:gd name="T15" fmla="*/ 3 h 473"/>
                  <a:gd name="T16" fmla="*/ 28 w 291"/>
                  <a:gd name="T17" fmla="*/ 25 h 473"/>
                  <a:gd name="T18" fmla="*/ 62 w 291"/>
                  <a:gd name="T19" fmla="*/ 65 h 473"/>
                  <a:gd name="T20" fmla="*/ 28 w 291"/>
                  <a:gd name="T21" fmla="*/ 105 h 473"/>
                  <a:gd name="T22" fmla="*/ 17 w 291"/>
                  <a:gd name="T23" fmla="*/ 118 h 473"/>
                  <a:gd name="T24" fmla="*/ 19 w 291"/>
                  <a:gd name="T25" fmla="*/ 118 h 473"/>
                  <a:gd name="T26" fmla="*/ 28 w 291"/>
                  <a:gd name="T27" fmla="*/ 119 h 473"/>
                  <a:gd name="T28" fmla="*/ 139 w 291"/>
                  <a:gd name="T29" fmla="*/ 238 h 473"/>
                  <a:gd name="T30" fmla="*/ 49 w 291"/>
                  <a:gd name="T31" fmla="*/ 354 h 473"/>
                  <a:gd name="T32" fmla="*/ 28 w 291"/>
                  <a:gd name="T33" fmla="*/ 377 h 473"/>
                  <a:gd name="T34" fmla="*/ 10 w 291"/>
                  <a:gd name="T35" fmla="*/ 399 h 473"/>
                  <a:gd name="T36" fmla="*/ 0 w 291"/>
                  <a:gd name="T37" fmla="*/ 410 h 473"/>
                  <a:gd name="T38" fmla="*/ 10 w 291"/>
                  <a:gd name="T39" fmla="*/ 422 h 473"/>
                  <a:gd name="T40" fmla="*/ 28 w 291"/>
                  <a:gd name="T41" fmla="*/ 443 h 473"/>
                  <a:gd name="T42" fmla="*/ 53 w 291"/>
                  <a:gd name="T43" fmla="*/ 473 h 473"/>
                  <a:gd name="T44" fmla="*/ 225 w 291"/>
                  <a:gd name="T45" fmla="*/ 356 h 473"/>
                  <a:gd name="T46" fmla="*/ 138 w 291"/>
                  <a:gd name="T47" fmla="*/ 31 h 4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1" h="473">
                    <a:moveTo>
                      <a:pt x="138" y="31"/>
                    </a:moveTo>
                    <a:cubicBezTo>
                      <a:pt x="103" y="11"/>
                      <a:pt x="66" y="1"/>
                      <a:pt x="28" y="0"/>
                    </a:cubicBezTo>
                    <a:cubicBezTo>
                      <a:pt x="22" y="0"/>
                      <a:pt x="16" y="0"/>
                      <a:pt x="10" y="0"/>
                    </a:cubicBezTo>
                    <a:cubicBezTo>
                      <a:pt x="10" y="0"/>
                      <a:pt x="10" y="0"/>
                      <a:pt x="10" y="0"/>
                    </a:cubicBezTo>
                    <a:cubicBezTo>
                      <a:pt x="9" y="0"/>
                      <a:pt x="8" y="0"/>
                      <a:pt x="7" y="0"/>
                    </a:cubicBezTo>
                    <a:cubicBezTo>
                      <a:pt x="7" y="0"/>
                      <a:pt x="7" y="0"/>
                      <a:pt x="7" y="0"/>
                    </a:cubicBezTo>
                    <a:cubicBezTo>
                      <a:pt x="7" y="0"/>
                      <a:pt x="7" y="0"/>
                      <a:pt x="7" y="0"/>
                    </a:cubicBezTo>
                    <a:cubicBezTo>
                      <a:pt x="10" y="3"/>
                      <a:pt x="10" y="3"/>
                      <a:pt x="10" y="3"/>
                    </a:cubicBezTo>
                    <a:cubicBezTo>
                      <a:pt x="28" y="25"/>
                      <a:pt x="28" y="25"/>
                      <a:pt x="28" y="25"/>
                    </a:cubicBezTo>
                    <a:cubicBezTo>
                      <a:pt x="62" y="65"/>
                      <a:pt x="62" y="65"/>
                      <a:pt x="62" y="65"/>
                    </a:cubicBezTo>
                    <a:cubicBezTo>
                      <a:pt x="28" y="105"/>
                      <a:pt x="28" y="105"/>
                      <a:pt x="28" y="105"/>
                    </a:cubicBezTo>
                    <a:cubicBezTo>
                      <a:pt x="17" y="118"/>
                      <a:pt x="17" y="118"/>
                      <a:pt x="17" y="118"/>
                    </a:cubicBezTo>
                    <a:cubicBezTo>
                      <a:pt x="17" y="118"/>
                      <a:pt x="18" y="118"/>
                      <a:pt x="19" y="118"/>
                    </a:cubicBezTo>
                    <a:cubicBezTo>
                      <a:pt x="22" y="118"/>
                      <a:pt x="25" y="118"/>
                      <a:pt x="28" y="119"/>
                    </a:cubicBezTo>
                    <a:cubicBezTo>
                      <a:pt x="90" y="123"/>
                      <a:pt x="139" y="175"/>
                      <a:pt x="139" y="238"/>
                    </a:cubicBezTo>
                    <a:cubicBezTo>
                      <a:pt x="139" y="293"/>
                      <a:pt x="100" y="340"/>
                      <a:pt x="49" y="354"/>
                    </a:cubicBezTo>
                    <a:cubicBezTo>
                      <a:pt x="42" y="361"/>
                      <a:pt x="35" y="369"/>
                      <a:pt x="28" y="377"/>
                    </a:cubicBezTo>
                    <a:cubicBezTo>
                      <a:pt x="21" y="385"/>
                      <a:pt x="15" y="393"/>
                      <a:pt x="10" y="399"/>
                    </a:cubicBezTo>
                    <a:cubicBezTo>
                      <a:pt x="5" y="404"/>
                      <a:pt x="2" y="408"/>
                      <a:pt x="0" y="410"/>
                    </a:cubicBezTo>
                    <a:cubicBezTo>
                      <a:pt x="2" y="412"/>
                      <a:pt x="5" y="416"/>
                      <a:pt x="10" y="422"/>
                    </a:cubicBezTo>
                    <a:cubicBezTo>
                      <a:pt x="15" y="428"/>
                      <a:pt x="21" y="435"/>
                      <a:pt x="28" y="443"/>
                    </a:cubicBezTo>
                    <a:cubicBezTo>
                      <a:pt x="37" y="453"/>
                      <a:pt x="46" y="464"/>
                      <a:pt x="53" y="473"/>
                    </a:cubicBezTo>
                    <a:cubicBezTo>
                      <a:pt x="123" y="463"/>
                      <a:pt x="187" y="422"/>
                      <a:pt x="225" y="356"/>
                    </a:cubicBezTo>
                    <a:cubicBezTo>
                      <a:pt x="291" y="243"/>
                      <a:pt x="252" y="97"/>
                      <a:pt x="138" y="31"/>
                    </a:cubicBezTo>
                    <a:close/>
                  </a:path>
                </a:pathLst>
              </a:custGeom>
              <a:gradFill rotWithShape="1">
                <a:gsLst>
                  <a:gs pos="0">
                    <a:srgbClr val="808080"/>
                  </a:gs>
                  <a:gs pos="50000">
                    <a:srgbClr val="C0C0C0"/>
                  </a:gs>
                  <a:gs pos="100000">
                    <a:srgbClr val="808080"/>
                  </a:gs>
                </a:gsLst>
                <a:lin ang="5400000" scaled="1"/>
              </a:gradFill>
              <a:ln w="19050">
                <a:solidFill>
                  <a:srgbClr val="FFFFFF"/>
                </a:solidFill>
                <a:round/>
                <a:headEnd/>
                <a:tailEnd/>
              </a:ln>
            </p:spPr>
            <p:txBody>
              <a:bodyPr/>
              <a:lstStyle/>
              <a:p>
                <a:endParaRPr lang="en-GB" dirty="0"/>
              </a:p>
            </p:txBody>
          </p:sp>
        </p:grpSp>
        <p:sp>
          <p:nvSpPr>
            <p:cNvPr id="4111" name="WordArt 19"/>
            <p:cNvSpPr>
              <a:spLocks noChangeArrowheads="1" noChangeShapeType="1" noTextEdit="1"/>
            </p:cNvSpPr>
            <p:nvPr>
              <p:custDataLst>
                <p:tags r:id="rId1"/>
              </p:custDataLst>
            </p:nvPr>
          </p:nvSpPr>
          <p:spPr bwMode="gray">
            <a:xfrm>
              <a:off x="5139116" y="1747682"/>
              <a:ext cx="2111883" cy="233552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3738317"/>
                </a:avLst>
              </a:prstTxWarp>
            </a:bodyPr>
            <a:lstStyle/>
            <a:p>
              <a:r>
                <a:rPr lang="en-GB" sz="3600" kern="10" dirty="0">
                  <a:solidFill>
                    <a:srgbClr val="FFFFFF"/>
                  </a:solidFill>
                  <a:latin typeface="Arial Black"/>
                </a:rPr>
                <a:t>Implement</a:t>
              </a:r>
            </a:p>
          </p:txBody>
        </p:sp>
        <p:sp>
          <p:nvSpPr>
            <p:cNvPr id="4112" name="WordArt 20"/>
            <p:cNvSpPr>
              <a:spLocks noChangeArrowheads="1" noChangeShapeType="1" noTextEdit="1"/>
            </p:cNvSpPr>
            <p:nvPr>
              <p:custDataLst>
                <p:tags r:id="rId2"/>
              </p:custDataLst>
            </p:nvPr>
          </p:nvSpPr>
          <p:spPr bwMode="gray">
            <a:xfrm>
              <a:off x="5285128" y="2725048"/>
              <a:ext cx="1832556" cy="122699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1385355"/>
                </a:avLst>
              </a:prstTxWarp>
            </a:bodyPr>
            <a:lstStyle/>
            <a:p>
              <a:r>
                <a:rPr lang="en-GB" sz="3600" kern="10" dirty="0">
                  <a:solidFill>
                    <a:srgbClr val="FFFFFF"/>
                  </a:solidFill>
                  <a:latin typeface="Arial Black"/>
                </a:rPr>
                <a:t>Review/Maintain</a:t>
              </a:r>
            </a:p>
          </p:txBody>
        </p:sp>
        <p:sp>
          <p:nvSpPr>
            <p:cNvPr id="4113" name="WordArt 21"/>
            <p:cNvSpPr>
              <a:spLocks noChangeArrowheads="1" noChangeShapeType="1" noTextEdit="1"/>
            </p:cNvSpPr>
            <p:nvPr>
              <p:custDataLst>
                <p:tags r:id="rId3"/>
              </p:custDataLst>
            </p:nvPr>
          </p:nvSpPr>
          <p:spPr bwMode="gray">
            <a:xfrm rot="16200000">
              <a:off x="3858176" y="1930422"/>
              <a:ext cx="2576692" cy="177118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931420"/>
                </a:avLst>
              </a:prstTxWarp>
            </a:bodyPr>
            <a:lstStyle/>
            <a:p>
              <a:r>
                <a:rPr lang="en-GB" sz="3600" kern="10" dirty="0">
                  <a:solidFill>
                    <a:srgbClr val="FFFFFF"/>
                  </a:solidFill>
                  <a:latin typeface="Arial Black"/>
                </a:rPr>
                <a:t>Accreditation</a:t>
              </a:r>
            </a:p>
          </p:txBody>
        </p:sp>
        <p:sp>
          <p:nvSpPr>
            <p:cNvPr id="4114" name="WordArt 22"/>
            <p:cNvSpPr>
              <a:spLocks noChangeArrowheads="1" noChangeShapeType="1" noTextEdit="1"/>
            </p:cNvSpPr>
            <p:nvPr>
              <p:custDataLst>
                <p:tags r:id="rId4"/>
              </p:custDataLst>
            </p:nvPr>
          </p:nvSpPr>
          <p:spPr bwMode="gray">
            <a:xfrm rot="16200000">
              <a:off x="6687355" y="2476359"/>
              <a:ext cx="2107048" cy="81893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833520"/>
                </a:avLst>
              </a:prstTxWarp>
            </a:bodyPr>
            <a:lstStyle/>
            <a:p>
              <a:r>
                <a:rPr lang="en-GB" sz="3600" kern="10" dirty="0">
                  <a:solidFill>
                    <a:srgbClr val="00437A"/>
                  </a:solidFill>
                  <a:latin typeface="Arial Black"/>
                </a:rPr>
                <a:t>Certification</a:t>
              </a:r>
            </a:p>
          </p:txBody>
        </p:sp>
        <p:grpSp>
          <p:nvGrpSpPr>
            <p:cNvPr id="3" name="Group 23"/>
            <p:cNvGrpSpPr>
              <a:grpSpLocks/>
            </p:cNvGrpSpPr>
            <p:nvPr/>
          </p:nvGrpSpPr>
          <p:grpSpPr bwMode="auto">
            <a:xfrm>
              <a:off x="5568687" y="2225788"/>
              <a:ext cx="1214650" cy="1210072"/>
              <a:chOff x="2342" y="1777"/>
              <a:chExt cx="1082" cy="1080"/>
            </a:xfrm>
          </p:grpSpPr>
          <p:sp>
            <p:nvSpPr>
              <p:cNvPr id="4118" name="Oval 5"/>
              <p:cNvSpPr>
                <a:spLocks noChangeArrowheads="1"/>
              </p:cNvSpPr>
              <p:nvPr/>
            </p:nvSpPr>
            <p:spPr bwMode="gray">
              <a:xfrm>
                <a:off x="2342" y="1777"/>
                <a:ext cx="1082" cy="1080"/>
              </a:xfrm>
              <a:prstGeom prst="ellipse">
                <a:avLst/>
              </a:prstGeom>
              <a:gradFill rotWithShape="1">
                <a:gsLst>
                  <a:gs pos="0">
                    <a:srgbClr val="FFFFFF"/>
                  </a:gs>
                  <a:gs pos="100000">
                    <a:srgbClr val="B2B2B2"/>
                  </a:gs>
                </a:gsLst>
                <a:path path="shape">
                  <a:fillToRect l="50000" t="50000" r="50000" b="50000"/>
                </a:path>
              </a:gradFill>
              <a:ln w="19050">
                <a:solidFill>
                  <a:srgbClr val="FFFFFF"/>
                </a:solidFill>
                <a:round/>
                <a:headEnd/>
                <a:tailEnd/>
              </a:ln>
            </p:spPr>
            <p:txBody>
              <a:bodyPr wrap="none" lIns="90000" tIns="90000" rIns="72000" bIns="90000" anchor="ctr"/>
              <a:lstStyle/>
              <a:p>
                <a:endParaRPr lang="en-GB" noProof="1"/>
              </a:p>
            </p:txBody>
          </p:sp>
          <p:sp>
            <p:nvSpPr>
              <p:cNvPr id="4119" name="Freeform 6"/>
              <p:cNvSpPr>
                <a:spLocks/>
              </p:cNvSpPr>
              <p:nvPr/>
            </p:nvSpPr>
            <p:spPr bwMode="gray">
              <a:xfrm>
                <a:off x="2356" y="2249"/>
                <a:ext cx="1055" cy="597"/>
              </a:xfrm>
              <a:custGeom>
                <a:avLst/>
                <a:gdLst>
                  <a:gd name="T0" fmla="*/ 2147483647 w 412"/>
                  <a:gd name="T1" fmla="*/ 2147483647 h 234"/>
                  <a:gd name="T2" fmla="*/ 69186270 w 412"/>
                  <a:gd name="T3" fmla="*/ 0 h 234"/>
                  <a:gd name="T4" fmla="*/ 0 w 412"/>
                  <a:gd name="T5" fmla="*/ 1855409896 h 234"/>
                  <a:gd name="T6" fmla="*/ 2147483647 w 412"/>
                  <a:gd name="T7" fmla="*/ 2147483647 h 234"/>
                  <a:gd name="T8" fmla="*/ 2147483647 w 412"/>
                  <a:gd name="T9" fmla="*/ 1855409896 h 234"/>
                  <a:gd name="T10" fmla="*/ 2147483647 w 412"/>
                  <a:gd name="T11" fmla="*/ 0 h 234"/>
                  <a:gd name="T12" fmla="*/ 2147483647 w 412"/>
                  <a:gd name="T13" fmla="*/ 2147483647 h 234"/>
                  <a:gd name="T14" fmla="*/ 0 60000 65536"/>
                  <a:gd name="T15" fmla="*/ 0 60000 65536"/>
                  <a:gd name="T16" fmla="*/ 0 60000 65536"/>
                  <a:gd name="T17" fmla="*/ 0 60000 65536"/>
                  <a:gd name="T18" fmla="*/ 0 60000 65536"/>
                  <a:gd name="T19" fmla="*/ 0 60000 65536"/>
                  <a:gd name="T20" fmla="*/ 0 60000 65536"/>
                  <a:gd name="T21" fmla="*/ 0 w 412"/>
                  <a:gd name="T22" fmla="*/ 0 h 234"/>
                  <a:gd name="T23" fmla="*/ 412 w 412"/>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lnTo>
                      <a:pt x="206" y="17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4120"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gray">
              <a:xfrm>
                <a:off x="2547" y="1800"/>
                <a:ext cx="676"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16" name="Rectangle 34"/>
            <p:cNvSpPr>
              <a:spLocks noChangeArrowheads="1"/>
            </p:cNvSpPr>
            <p:nvPr/>
          </p:nvSpPr>
          <p:spPr bwMode="auto">
            <a:xfrm>
              <a:off x="5401511" y="2628243"/>
              <a:ext cx="16393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de-DE" b="1" dirty="0">
                  <a:solidFill>
                    <a:srgbClr val="429A16"/>
                  </a:solidFill>
                  <a:effectLst>
                    <a:outerShdw blurRad="38100" dist="38100" dir="2700000" algn="tl">
                      <a:srgbClr val="000000">
                        <a:alpha val="43137"/>
                      </a:srgbClr>
                    </a:outerShdw>
                  </a:effectLst>
                </a:rPr>
                <a:t>QUALITY</a:t>
              </a:r>
            </a:p>
          </p:txBody>
        </p:sp>
      </p:grpSp>
      <p:sp>
        <p:nvSpPr>
          <p:cNvPr id="4117" name="Rectangle 30"/>
          <p:cNvSpPr>
            <a:spLocks noChangeArrowheads="1"/>
          </p:cNvSpPr>
          <p:nvPr/>
        </p:nvSpPr>
        <p:spPr bwMode="auto">
          <a:xfrm>
            <a:off x="8686654" y="1868136"/>
            <a:ext cx="32635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GB" dirty="0">
                <a:latin typeface="Calibri" pitchFamily="34" charset="0"/>
                <a:cs typeface="Calibri" pitchFamily="34" charset="0"/>
              </a:rPr>
              <a:t>Set </a:t>
            </a:r>
            <a:r>
              <a:rPr lang="en-GB" dirty="0" smtClean="0">
                <a:latin typeface="Calibri" pitchFamily="34" charset="0"/>
                <a:cs typeface="Calibri" pitchFamily="34" charset="0"/>
              </a:rPr>
              <a:t>accredited organisations </a:t>
            </a:r>
            <a:r>
              <a:rPr lang="en-GB" dirty="0">
                <a:latin typeface="Calibri" pitchFamily="34" charset="0"/>
                <a:cs typeface="Calibri" pitchFamily="34" charset="0"/>
              </a:rPr>
              <a:t>aside </a:t>
            </a:r>
            <a:r>
              <a:rPr lang="en-GB" dirty="0" smtClean="0">
                <a:latin typeface="Calibri" pitchFamily="34" charset="0"/>
                <a:cs typeface="Calibri" pitchFamily="34" charset="0"/>
              </a:rPr>
              <a:t>with </a:t>
            </a:r>
            <a:r>
              <a:rPr lang="en-GB" dirty="0">
                <a:latin typeface="Calibri" pitchFamily="34" charset="0"/>
                <a:cs typeface="Calibri" pitchFamily="34" charset="0"/>
              </a:rPr>
              <a:t>true Quality Standard Audit and Independence </a:t>
            </a:r>
            <a:r>
              <a:rPr lang="en-GB" dirty="0" smtClean="0">
                <a:latin typeface="Calibri" pitchFamily="34" charset="0"/>
                <a:cs typeface="Calibri" pitchFamily="34" charset="0"/>
              </a:rPr>
              <a:t>Trustmark</a:t>
            </a:r>
            <a:r>
              <a:rPr lang="en-GB" dirty="0">
                <a:solidFill>
                  <a:srgbClr val="002060"/>
                </a:solidFill>
                <a:latin typeface="Calibri" pitchFamily="34" charset="0"/>
                <a:cs typeface="Calibri" pitchFamily="34" charset="0"/>
              </a:rPr>
              <a:t>.</a:t>
            </a:r>
          </a:p>
        </p:txBody>
      </p:sp>
      <p:sp>
        <p:nvSpPr>
          <p:cNvPr id="31" name="Line 49"/>
          <p:cNvSpPr>
            <a:spLocks noChangeShapeType="1"/>
          </p:cNvSpPr>
          <p:nvPr/>
        </p:nvSpPr>
        <p:spPr bwMode="gray">
          <a:xfrm>
            <a:off x="239288" y="4104363"/>
            <a:ext cx="3121270" cy="0"/>
          </a:xfrm>
          <a:prstGeom prst="line">
            <a:avLst/>
          </a:prstGeom>
          <a:noFill/>
          <a:ln w="19050">
            <a:solidFill>
              <a:srgbClr val="ACE58F"/>
            </a:solidFill>
            <a:prstDash val="sysDot"/>
            <a:round/>
            <a:headEnd/>
            <a:tailEnd/>
          </a:ln>
          <a:extLst>
            <a:ext uri="{909E8E84-426E-40DD-AFC4-6F175D3DCCD1}">
              <a14:hiddenFill xmlns:a14="http://schemas.microsoft.com/office/drawing/2010/main">
                <a:noFill/>
              </a14:hiddenFill>
            </a:ext>
          </a:extLst>
        </p:spPr>
        <p:txBody>
          <a:bodyPr/>
          <a:lstStyle/>
          <a:p>
            <a:endParaRPr lang="en-GB" dirty="0"/>
          </a:p>
        </p:txBody>
      </p:sp>
    </p:spTree>
    <p:extLst>
      <p:ext uri="{BB962C8B-B14F-4D97-AF65-F5344CB8AC3E}">
        <p14:creationId xmlns:p14="http://schemas.microsoft.com/office/powerpoint/2010/main" val="35240147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gray">
          <a:xfrm>
            <a:off x="485203" y="3307844"/>
            <a:ext cx="11426396" cy="289483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108000" tIns="108000" rIns="72000" bIns="72000"/>
          <a:lstStyle/>
          <a:p>
            <a:pPr marL="342900" lvl="0" indent="-342900">
              <a:lnSpc>
                <a:spcPct val="90000"/>
              </a:lnSpc>
              <a:spcBef>
                <a:spcPct val="20000"/>
              </a:spcBef>
              <a:buSzPct val="100000"/>
              <a:buBlip>
                <a:blip r:embed="rId3"/>
              </a:buBlip>
              <a:defRPr/>
            </a:pPr>
            <a:r>
              <a:rPr lang="en-GB" sz="2400" noProof="1">
                <a:gradFill>
                  <a:gsLst>
                    <a:gs pos="0">
                      <a:schemeClr val="tx1"/>
                    </a:gs>
                    <a:gs pos="86000">
                      <a:schemeClr val="tx1"/>
                    </a:gs>
                  </a:gsLst>
                  <a:lin ang="5400000" scaled="0"/>
                </a:gradFill>
              </a:rPr>
              <a:t>Alignment with market expectations &amp; demands for Independent Demonstrable Qualilty Standard adherance.</a:t>
            </a:r>
          </a:p>
          <a:p>
            <a:pPr marL="342900" lvl="0" indent="-342900">
              <a:lnSpc>
                <a:spcPct val="90000"/>
              </a:lnSpc>
              <a:spcBef>
                <a:spcPct val="20000"/>
              </a:spcBef>
              <a:buSzPct val="100000"/>
              <a:buBlip>
                <a:blip r:embed="rId3"/>
              </a:buBlip>
              <a:defRPr/>
            </a:pPr>
            <a:r>
              <a:rPr lang="en-GB" sz="2400" noProof="1">
                <a:gradFill>
                  <a:gsLst>
                    <a:gs pos="0">
                      <a:schemeClr val="tx1"/>
                    </a:gs>
                    <a:gs pos="86000">
                      <a:schemeClr val="tx1"/>
                    </a:gs>
                  </a:gsLst>
                  <a:lin ang="5400000" scaled="0"/>
                </a:gradFill>
              </a:rPr>
              <a:t>Client / Tender qualification criteria, providing a basis for professional Indemnity insurance and assurance. </a:t>
            </a:r>
          </a:p>
          <a:p>
            <a:pPr marL="342900" lvl="0" indent="-342900">
              <a:lnSpc>
                <a:spcPct val="90000"/>
              </a:lnSpc>
              <a:spcBef>
                <a:spcPct val="20000"/>
              </a:spcBef>
              <a:buSzPct val="100000"/>
              <a:buBlip>
                <a:blip r:embed="rId3"/>
              </a:buBlip>
              <a:defRPr/>
            </a:pPr>
            <a:r>
              <a:rPr lang="en-GB" sz="2400" noProof="1">
                <a:gradFill>
                  <a:gsLst>
                    <a:gs pos="0">
                      <a:schemeClr val="tx1"/>
                    </a:gs>
                    <a:gs pos="86000">
                      <a:schemeClr val="tx1"/>
                    </a:gs>
                  </a:gsLst>
                  <a:lin ang="5400000" scaled="0"/>
                </a:gradFill>
              </a:rPr>
              <a:t>Increase confidence to engage participating vendor solutions, Licence Commitment and Partner Engagment. </a:t>
            </a:r>
          </a:p>
          <a:p>
            <a:pPr marL="342900" lvl="0" indent="-342900">
              <a:lnSpc>
                <a:spcPct val="90000"/>
              </a:lnSpc>
              <a:spcBef>
                <a:spcPct val="20000"/>
              </a:spcBef>
              <a:buSzPct val="100000"/>
              <a:buBlip>
                <a:blip r:embed="rId3"/>
              </a:buBlip>
              <a:defRPr/>
            </a:pPr>
            <a:r>
              <a:rPr lang="en-GB" sz="2400" noProof="1">
                <a:gradFill>
                  <a:gsLst>
                    <a:gs pos="0">
                      <a:schemeClr val="tx1"/>
                    </a:gs>
                    <a:gs pos="86000">
                      <a:schemeClr val="tx1"/>
                    </a:gs>
                  </a:gsLst>
                  <a:lin ang="5400000" scaled="0"/>
                </a:gradFill>
              </a:rPr>
              <a:t>Delivering to Europe 2020 Strategy objectives </a:t>
            </a:r>
          </a:p>
          <a:p>
            <a:pPr marL="190500" marR="0" lvl="0" indent="-190500" defTabSz="914400" eaLnBrk="1" fontAlgn="auto" latinLnBrk="0" hangingPunct="1">
              <a:lnSpc>
                <a:spcPct val="100000"/>
              </a:lnSpc>
              <a:spcBef>
                <a:spcPct val="40000"/>
              </a:spcBef>
              <a:spcAft>
                <a:spcPts val="0"/>
              </a:spcAft>
              <a:buClr>
                <a:srgbClr val="C0504D"/>
              </a:buClr>
              <a:buSzTx/>
              <a:buFont typeface="Wingdings" pitchFamily="2" charset="2"/>
              <a:buChar char="§"/>
              <a:tabLst/>
              <a:defRPr/>
            </a:pPr>
            <a:endParaRPr kumimoji="0" lang="en-GB" sz="1600" b="0" i="0" u="none" strike="noStrike" kern="0" cap="none" spc="0" normalizeH="0" baseline="0" noProof="1">
              <a:ln>
                <a:noFill/>
              </a:ln>
              <a:solidFill>
                <a:srgbClr val="002060"/>
              </a:solidFill>
              <a:effectLst/>
              <a:uLnTx/>
              <a:uFillTx/>
              <a:latin typeface="Calibri"/>
            </a:endParaRPr>
          </a:p>
        </p:txBody>
      </p:sp>
      <p:sp>
        <p:nvSpPr>
          <p:cNvPr id="18" name="AutoShape 9"/>
          <p:cNvSpPr>
            <a:spLocks noChangeArrowheads="1"/>
          </p:cNvSpPr>
          <p:nvPr/>
        </p:nvSpPr>
        <p:spPr bwMode="gray">
          <a:xfrm rot="5400000" flipV="1">
            <a:off x="5789692" y="-2985246"/>
            <a:ext cx="968625" cy="11427103"/>
          </a:xfrm>
          <a:prstGeom prst="rightArrow">
            <a:avLst>
              <a:gd name="adj1" fmla="val 55000"/>
              <a:gd name="adj2" fmla="val 63606"/>
            </a:avLst>
          </a:prstGeom>
          <a:ln>
            <a:headEnd/>
            <a:tailEnd/>
          </a:ln>
        </p:spPr>
        <p:style>
          <a:lnRef idx="0">
            <a:schemeClr val="accent3"/>
          </a:lnRef>
          <a:fillRef idx="3">
            <a:schemeClr val="accent3"/>
          </a:fillRef>
          <a:effectRef idx="3">
            <a:schemeClr val="accent3"/>
          </a:effectRef>
          <a:fontRef idx="minor">
            <a:schemeClr val="lt1"/>
          </a:fontRef>
        </p:style>
        <p:txBody>
          <a:bodyPr rot="10800000" lIns="324000" tIns="0" rIns="0" bIns="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1">
              <a:ln>
                <a:noFill/>
              </a:ln>
              <a:solidFill>
                <a:srgbClr val="000000"/>
              </a:solidFill>
              <a:effectLst/>
              <a:uLnTx/>
              <a:uFillTx/>
            </a:endParaRPr>
          </a:p>
        </p:txBody>
      </p:sp>
      <p:sp>
        <p:nvSpPr>
          <p:cNvPr id="22" name="Title 1"/>
          <p:cNvSpPr>
            <a:spLocks noGrp="1"/>
          </p:cNvSpPr>
          <p:nvPr>
            <p:ph type="title"/>
          </p:nvPr>
        </p:nvSpPr>
        <p:spPr>
          <a:xfrm>
            <a:off x="485203" y="160021"/>
            <a:ext cx="6570542" cy="609398"/>
          </a:xfrm>
        </p:spPr>
        <p:txBody>
          <a:bodyPr/>
          <a:lstStyle/>
          <a:p>
            <a:r>
              <a:rPr lang="en-GB" dirty="0"/>
              <a:t>Benefaction Summary</a:t>
            </a:r>
          </a:p>
        </p:txBody>
      </p:sp>
      <p:sp>
        <p:nvSpPr>
          <p:cNvPr id="16" name="Rectangle 4"/>
          <p:cNvSpPr>
            <a:spLocks noChangeArrowheads="1"/>
          </p:cNvSpPr>
          <p:nvPr/>
        </p:nvSpPr>
        <p:spPr bwMode="gray">
          <a:xfrm>
            <a:off x="485204" y="1308691"/>
            <a:ext cx="3529649" cy="89617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108000" tIns="108000" rIns="72000" bIns="72000"/>
          <a:lstStyle/>
          <a:p>
            <a:pPr marL="0" marR="0" lvl="0" indent="0" algn="ctr" defTabSz="914400" eaLnBrk="1" fontAlgn="auto" latinLnBrk="0" hangingPunct="1">
              <a:lnSpc>
                <a:spcPct val="100000"/>
              </a:lnSpc>
              <a:spcBef>
                <a:spcPct val="40000"/>
              </a:spcBef>
              <a:spcAft>
                <a:spcPts val="0"/>
              </a:spcAft>
              <a:buClr>
                <a:srgbClr val="C0504D"/>
              </a:buClr>
              <a:buSzTx/>
              <a:buFontTx/>
              <a:buNone/>
              <a:tabLst/>
              <a:defRPr/>
            </a:pPr>
            <a:r>
              <a:rPr lang="en-GB" sz="2000" b="1" kern="0" noProof="1" smtClean="0">
                <a:solidFill>
                  <a:sysClr val="window" lastClr="FFFFFF"/>
                </a:solidFill>
                <a:latin typeface="Calibri"/>
              </a:rPr>
              <a:t>Commercial / Public Sector Organisations</a:t>
            </a:r>
            <a:endParaRPr kumimoji="0" lang="en-GB" sz="2000" b="0" i="0" u="none" strike="noStrike" kern="0" cap="none" spc="0" normalizeH="0" baseline="0" noProof="1">
              <a:ln>
                <a:noFill/>
              </a:ln>
              <a:solidFill>
                <a:sysClr val="window" lastClr="FFFFFF"/>
              </a:solidFill>
              <a:effectLst/>
              <a:uLnTx/>
              <a:uFillTx/>
              <a:latin typeface="Calibri"/>
            </a:endParaRPr>
          </a:p>
        </p:txBody>
      </p:sp>
      <p:sp>
        <p:nvSpPr>
          <p:cNvPr id="17" name="Rectangle 5"/>
          <p:cNvSpPr>
            <a:spLocks noChangeArrowheads="1"/>
          </p:cNvSpPr>
          <p:nvPr/>
        </p:nvSpPr>
        <p:spPr bwMode="gray">
          <a:xfrm>
            <a:off x="8377686" y="1308691"/>
            <a:ext cx="3533913" cy="896174"/>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lIns="108000" tIns="108000" rIns="72000" bIns="72000"/>
          <a:lstStyle/>
          <a:p>
            <a:pPr marL="0" marR="0" lvl="0" indent="0" algn="ctr" defTabSz="914400" eaLnBrk="1" fontAlgn="auto" latinLnBrk="0" hangingPunct="1">
              <a:lnSpc>
                <a:spcPct val="100000"/>
              </a:lnSpc>
              <a:spcBef>
                <a:spcPct val="40000"/>
              </a:spcBef>
              <a:spcAft>
                <a:spcPts val="0"/>
              </a:spcAft>
              <a:buClr>
                <a:srgbClr val="C0504D"/>
              </a:buClr>
              <a:buSzTx/>
              <a:buFontTx/>
              <a:buNone/>
              <a:tabLst/>
              <a:defRPr/>
            </a:pPr>
            <a:r>
              <a:rPr kumimoji="0" lang="en-GB" sz="2000" b="1" i="0" u="none" strike="noStrike" kern="0" cap="none" spc="0" normalizeH="0" baseline="0" noProof="1" smtClean="0">
                <a:ln>
                  <a:noFill/>
                </a:ln>
                <a:solidFill>
                  <a:sysClr val="window" lastClr="FFFFFF"/>
                </a:solidFill>
                <a:effectLst/>
                <a:uLnTx/>
                <a:uFillTx/>
                <a:latin typeface="Calibri"/>
                <a:ea typeface="+mn-ea"/>
                <a:cs typeface="+mn-cs"/>
              </a:rPr>
              <a:t>EU Community Leadeship</a:t>
            </a:r>
            <a:endParaRPr kumimoji="0" lang="en-GB" sz="1400" b="0" i="1" u="none" strike="noStrike" kern="0" cap="none" spc="0" normalizeH="0" baseline="0" noProof="1">
              <a:ln>
                <a:noFill/>
              </a:ln>
              <a:solidFill>
                <a:sysClr val="window" lastClr="FFFFFF"/>
              </a:solidFill>
              <a:effectLst/>
              <a:uLnTx/>
              <a:uFillTx/>
              <a:latin typeface="Calibri"/>
              <a:ea typeface="+mn-ea"/>
              <a:cs typeface="+mn-cs"/>
            </a:endParaRPr>
          </a:p>
        </p:txBody>
      </p:sp>
      <p:sp>
        <p:nvSpPr>
          <p:cNvPr id="15" name="Rectangle 3"/>
          <p:cNvSpPr>
            <a:spLocks noChangeArrowheads="1"/>
          </p:cNvSpPr>
          <p:nvPr/>
        </p:nvSpPr>
        <p:spPr bwMode="gray">
          <a:xfrm>
            <a:off x="4250303" y="1308691"/>
            <a:ext cx="3861084" cy="896174"/>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lIns="108000" tIns="108000" rIns="72000" bIns="72000"/>
          <a:lstStyle/>
          <a:p>
            <a:pPr marL="0" marR="0" lvl="0" indent="0" algn="ctr" defTabSz="914400" eaLnBrk="1" fontAlgn="auto" latinLnBrk="0" hangingPunct="1">
              <a:lnSpc>
                <a:spcPct val="100000"/>
              </a:lnSpc>
              <a:spcBef>
                <a:spcPct val="40000"/>
              </a:spcBef>
              <a:spcAft>
                <a:spcPts val="0"/>
              </a:spcAft>
              <a:buClr>
                <a:srgbClr val="C0504D"/>
              </a:buClr>
              <a:buSzTx/>
              <a:buFontTx/>
              <a:buNone/>
              <a:tabLst/>
              <a:defRPr/>
            </a:pPr>
            <a:r>
              <a:rPr kumimoji="0" lang="en-GB" sz="2000" b="1" i="0" u="none" strike="noStrike" kern="0" cap="none" spc="0" normalizeH="0" baseline="0" noProof="1" smtClean="0">
                <a:ln>
                  <a:noFill/>
                </a:ln>
                <a:solidFill>
                  <a:sysClr val="window" lastClr="FFFFFF"/>
                </a:solidFill>
                <a:effectLst/>
                <a:uLnTx/>
                <a:uFillTx/>
                <a:latin typeface="Calibri"/>
                <a:ea typeface="+mn-ea"/>
                <a:cs typeface="+mn-cs"/>
              </a:rPr>
              <a:t>ICT Companies</a:t>
            </a:r>
            <a:endParaRPr kumimoji="0" lang="en-GB" sz="2000" b="0" i="0" u="none" strike="noStrike" kern="0" cap="none" spc="0" normalizeH="0" baseline="0" noProof="1">
              <a:ln>
                <a:noFill/>
              </a:ln>
              <a:solidFill>
                <a:sysClr val="window" lastClr="FFFFFF"/>
              </a:solidFill>
              <a:effectLst/>
              <a:uLnTx/>
              <a:uFillTx/>
              <a:latin typeface="Calibri"/>
              <a:ea typeface="+mn-ea"/>
              <a:cs typeface="+mn-cs"/>
            </a:endParaRPr>
          </a:p>
          <a:p>
            <a:pPr marL="190500" marR="0" lvl="0" indent="-190500" defTabSz="914400" eaLnBrk="1" fontAlgn="auto" latinLnBrk="0" hangingPunct="1">
              <a:lnSpc>
                <a:spcPct val="100000"/>
              </a:lnSpc>
              <a:spcBef>
                <a:spcPct val="40000"/>
              </a:spcBef>
              <a:spcAft>
                <a:spcPts val="0"/>
              </a:spcAft>
              <a:buClr>
                <a:srgbClr val="C0504D"/>
              </a:buClr>
              <a:buSzTx/>
              <a:buFont typeface="Wingdings" pitchFamily="2" charset="2"/>
              <a:buChar char="§"/>
              <a:tabLst/>
              <a:defRPr/>
            </a:pPr>
            <a:endParaRPr kumimoji="0" lang="en-GB" sz="1400" b="0" i="0" u="none" strike="noStrike" kern="0" cap="none" spc="0" normalizeH="0" baseline="0" noProof="1">
              <a:ln>
                <a:noFill/>
              </a:ln>
              <a:solidFill>
                <a:srgbClr val="002060"/>
              </a:solidFill>
              <a:effectLst/>
              <a:uLnTx/>
              <a:uFillTx/>
              <a:latin typeface="Calibri"/>
              <a:ea typeface="+mn-ea"/>
              <a:cs typeface="+mn-cs"/>
            </a:endParaRPr>
          </a:p>
          <a:p>
            <a:pPr marL="0" marR="0" lvl="0" indent="0" defTabSz="914400" eaLnBrk="1" fontAlgn="auto" latinLnBrk="0" hangingPunct="1">
              <a:lnSpc>
                <a:spcPct val="100000"/>
              </a:lnSpc>
              <a:spcBef>
                <a:spcPct val="40000"/>
              </a:spcBef>
              <a:spcAft>
                <a:spcPts val="0"/>
              </a:spcAft>
              <a:buClr>
                <a:srgbClr val="C0504D"/>
              </a:buClr>
              <a:buSzTx/>
              <a:buFontTx/>
              <a:buNone/>
              <a:tabLst/>
              <a:defRPr/>
            </a:pPr>
            <a:endParaRPr kumimoji="0" lang="de-DE" sz="1400" b="0" i="0" u="none" strike="noStrike" kern="0" cap="none" spc="0" normalizeH="0" baseline="0" noProof="1">
              <a:ln>
                <a:noFill/>
              </a:ln>
              <a:solidFill>
                <a:srgbClr val="002060"/>
              </a:solidFill>
              <a:effectLst/>
              <a:uLnTx/>
              <a:uFillTx/>
              <a:latin typeface="Calibri"/>
              <a:ea typeface="+mn-ea"/>
              <a:cs typeface="+mn-cs"/>
            </a:endParaRPr>
          </a:p>
        </p:txBody>
      </p:sp>
      <p:sp>
        <p:nvSpPr>
          <p:cNvPr id="11" name="Content Placeholder 2"/>
          <p:cNvSpPr txBox="1">
            <a:spLocks/>
          </p:cNvSpPr>
          <p:nvPr/>
        </p:nvSpPr>
        <p:spPr bwMode="auto">
          <a:xfrm>
            <a:off x="5025444" y="2476894"/>
            <a:ext cx="2919148" cy="480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6350" indent="-6350" algn="l" defTabSz="838200" rtl="0" eaLnBrk="0" fontAlgn="base" hangingPunct="0">
              <a:spcBef>
                <a:spcPct val="20000"/>
              </a:spcBef>
              <a:spcAft>
                <a:spcPct val="0"/>
              </a:spcAft>
              <a:buChar char="•"/>
              <a:defRPr sz="2800">
                <a:solidFill>
                  <a:srgbClr val="FFFF00"/>
                </a:solidFill>
                <a:latin typeface="+mn-lt"/>
                <a:ea typeface="+mn-ea"/>
                <a:cs typeface="+mn-cs"/>
              </a:defRPr>
            </a:lvl1pPr>
            <a:lvl2pPr marL="279400" indent="-271463" algn="l" defTabSz="838200" rtl="0" eaLnBrk="0" fontAlgn="base" hangingPunct="0">
              <a:spcBef>
                <a:spcPct val="20000"/>
              </a:spcBef>
              <a:spcAft>
                <a:spcPct val="0"/>
              </a:spcAft>
              <a:buClr>
                <a:srgbClr val="508232"/>
              </a:buClr>
              <a:buChar char="•"/>
              <a:defRPr sz="2800">
                <a:solidFill>
                  <a:schemeClr val="bg1"/>
                </a:solidFill>
                <a:latin typeface="+mn-lt"/>
              </a:defRPr>
            </a:lvl2pPr>
            <a:lvl3pPr marL="531813" indent="-250825" algn="l" defTabSz="838200" rtl="0" eaLnBrk="0" fontAlgn="base" hangingPunct="0">
              <a:spcBef>
                <a:spcPct val="20000"/>
              </a:spcBef>
              <a:spcAft>
                <a:spcPct val="0"/>
              </a:spcAft>
              <a:buFont typeface="Arial" charset="0"/>
              <a:buChar char="–"/>
              <a:defRPr sz="2400">
                <a:solidFill>
                  <a:schemeClr val="bg1"/>
                </a:solidFill>
                <a:latin typeface="+mn-lt"/>
              </a:defRPr>
            </a:lvl3pPr>
            <a:lvl4pPr marL="808038" indent="-266700" algn="l" defTabSz="838200" rtl="0" eaLnBrk="0" fontAlgn="base" hangingPunct="0">
              <a:spcBef>
                <a:spcPct val="20000"/>
              </a:spcBef>
              <a:spcAft>
                <a:spcPct val="0"/>
              </a:spcAft>
              <a:buFont typeface="Arial" charset="0"/>
              <a:buChar char="–"/>
              <a:defRPr sz="2000">
                <a:solidFill>
                  <a:schemeClr val="bg1"/>
                </a:solidFill>
                <a:latin typeface="+mn-lt"/>
              </a:defRPr>
            </a:lvl4pPr>
            <a:lvl5pPr marL="1092200" indent="-282575" algn="l" defTabSz="838200" rtl="0" eaLnBrk="0" fontAlgn="base" hangingPunct="0">
              <a:spcBef>
                <a:spcPct val="20000"/>
              </a:spcBef>
              <a:spcAft>
                <a:spcPct val="0"/>
              </a:spcAft>
              <a:buFont typeface="Arial" charset="0"/>
              <a:buChar char="–"/>
              <a:defRPr sz="2000">
                <a:solidFill>
                  <a:schemeClr val="bg1"/>
                </a:solidFill>
                <a:latin typeface="+mn-lt"/>
              </a:defRPr>
            </a:lvl5pPr>
            <a:lvl6pPr marL="1549400" indent="-282575" algn="l" defTabSz="838200" rtl="0" fontAlgn="base">
              <a:spcBef>
                <a:spcPct val="20000"/>
              </a:spcBef>
              <a:spcAft>
                <a:spcPct val="0"/>
              </a:spcAft>
              <a:buFont typeface="Arial" charset="0"/>
              <a:buChar char="–"/>
              <a:defRPr sz="2000">
                <a:solidFill>
                  <a:schemeClr val="bg1"/>
                </a:solidFill>
                <a:latin typeface="+mn-lt"/>
              </a:defRPr>
            </a:lvl6pPr>
            <a:lvl7pPr marL="2006600" indent="-282575" algn="l" defTabSz="838200" rtl="0" fontAlgn="base">
              <a:spcBef>
                <a:spcPct val="20000"/>
              </a:spcBef>
              <a:spcAft>
                <a:spcPct val="0"/>
              </a:spcAft>
              <a:buFont typeface="Arial" charset="0"/>
              <a:buChar char="–"/>
              <a:defRPr sz="2000">
                <a:solidFill>
                  <a:schemeClr val="bg1"/>
                </a:solidFill>
                <a:latin typeface="+mn-lt"/>
              </a:defRPr>
            </a:lvl7pPr>
            <a:lvl8pPr marL="2463800" indent="-282575" algn="l" defTabSz="838200" rtl="0" fontAlgn="base">
              <a:spcBef>
                <a:spcPct val="20000"/>
              </a:spcBef>
              <a:spcAft>
                <a:spcPct val="0"/>
              </a:spcAft>
              <a:buFont typeface="Arial" charset="0"/>
              <a:buChar char="–"/>
              <a:defRPr sz="2000">
                <a:solidFill>
                  <a:schemeClr val="bg1"/>
                </a:solidFill>
                <a:latin typeface="+mn-lt"/>
              </a:defRPr>
            </a:lvl8pPr>
            <a:lvl9pPr marL="2921000" indent="-282575" algn="l" defTabSz="838200" rtl="0" fontAlgn="base">
              <a:spcBef>
                <a:spcPct val="20000"/>
              </a:spcBef>
              <a:spcAft>
                <a:spcPct val="0"/>
              </a:spcAft>
              <a:buFont typeface="Arial" charset="0"/>
              <a:buChar char="–"/>
              <a:defRPr sz="2000">
                <a:solidFill>
                  <a:schemeClr val="bg1"/>
                </a:solidFill>
                <a:latin typeface="+mn-lt"/>
              </a:defRPr>
            </a:lvl9pPr>
          </a:lstStyle>
          <a:p>
            <a:pPr marL="0" indent="0">
              <a:lnSpc>
                <a:spcPct val="150000"/>
              </a:lnSpc>
              <a:buNone/>
            </a:pPr>
            <a:r>
              <a:rPr lang="en-GB" sz="2000" b="1" dirty="0" smtClean="0">
                <a:solidFill>
                  <a:schemeClr val="tx1"/>
                </a:solidFill>
                <a:latin typeface="Arial" charset="0"/>
              </a:rPr>
              <a:t>Market &amp; Customers</a:t>
            </a:r>
            <a:endParaRPr lang="en-GB" sz="2000" b="1" dirty="0">
              <a:solidFill>
                <a:schemeClr val="tx1"/>
              </a:solidFill>
              <a:latin typeface="Arial" charset="0"/>
            </a:endParaRPr>
          </a:p>
        </p:txBody>
      </p:sp>
    </p:spTree>
    <p:extLst>
      <p:ext uri="{BB962C8B-B14F-4D97-AF65-F5344CB8AC3E}">
        <p14:creationId xmlns:p14="http://schemas.microsoft.com/office/powerpoint/2010/main" val="4242947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the Balance Right</a:t>
            </a:r>
            <a:endParaRPr lang="en-GB" dirty="0"/>
          </a:p>
        </p:txBody>
      </p:sp>
      <p:sp>
        <p:nvSpPr>
          <p:cNvPr id="3" name="Content Placeholder 2"/>
          <p:cNvSpPr>
            <a:spLocks noGrp="1"/>
          </p:cNvSpPr>
          <p:nvPr>
            <p:ph idx="1"/>
          </p:nvPr>
        </p:nvSpPr>
        <p:spPr>
          <a:xfrm>
            <a:off x="519112" y="1268678"/>
            <a:ext cx="5252296" cy="5210657"/>
          </a:xfrm>
        </p:spPr>
        <p:txBody>
          <a:bodyPr/>
          <a:lstStyle/>
          <a:p>
            <a:r>
              <a:rPr lang="en-GB" dirty="0">
                <a:solidFill>
                  <a:schemeClr val="tx1"/>
                </a:solidFill>
                <a:latin typeface="Segoe UI" pitchFamily="34" charset="0"/>
              </a:rPr>
              <a:t>Certification and audit processes should not become so burdensome or inflexible that they block innovation and </a:t>
            </a:r>
            <a:r>
              <a:rPr lang="en-GB" dirty="0" smtClean="0">
                <a:solidFill>
                  <a:schemeClr val="tx1"/>
                </a:solidFill>
                <a:latin typeface="Segoe UI" pitchFamily="34" charset="0"/>
              </a:rPr>
              <a:t>competition</a:t>
            </a:r>
          </a:p>
          <a:p>
            <a:r>
              <a:rPr lang="en-GB" dirty="0">
                <a:solidFill>
                  <a:schemeClr val="tx1"/>
                </a:solidFill>
                <a:latin typeface="Segoe UI" pitchFamily="34" charset="0"/>
              </a:rPr>
              <a:t>Certification must be designed to work across the spectrum, from the smallest provider up to the very </a:t>
            </a:r>
            <a:r>
              <a:rPr lang="en-GB" dirty="0" smtClean="0">
                <a:solidFill>
                  <a:schemeClr val="tx1"/>
                </a:solidFill>
                <a:latin typeface="Segoe UI" pitchFamily="34" charset="0"/>
              </a:rPr>
              <a:t>largest</a:t>
            </a:r>
          </a:p>
          <a:p>
            <a:pPr marL="0" indent="0" algn="ctr">
              <a:buNone/>
            </a:pPr>
            <a:r>
              <a:rPr lang="en-GB" sz="1400" dirty="0" err="1" smtClean="0">
                <a:solidFill>
                  <a:schemeClr val="tx1"/>
                </a:solidFill>
                <a:latin typeface="Segoe UI" pitchFamily="34" charset="0"/>
              </a:rPr>
              <a:t>Eurocloud</a:t>
            </a:r>
            <a:endParaRPr lang="en-GB" sz="1400" dirty="0"/>
          </a:p>
        </p:txBody>
      </p:sp>
      <p:pic>
        <p:nvPicPr>
          <p:cNvPr id="2050" name="Picture 2" descr="C:\Users\Nigel\Pictures\Presentations\Burd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068" y="562202"/>
            <a:ext cx="3829732" cy="57431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0572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26" presetClass="entr" presetSubtype="0" fill="hold" nodeType="afterEffect">
                                  <p:stCondLst>
                                    <p:cond delay="6000"/>
                                  </p:stCondLst>
                                  <p:childTnLst>
                                    <p:set>
                                      <p:cBhvr>
                                        <p:cTn id="18" dur="1" fill="hold">
                                          <p:stCondLst>
                                            <p:cond delay="0"/>
                                          </p:stCondLst>
                                        </p:cTn>
                                        <p:tgtEl>
                                          <p:spTgt spid="2050"/>
                                        </p:tgtEl>
                                        <p:attrNameLst>
                                          <p:attrName>style.visibility</p:attrName>
                                        </p:attrNameLst>
                                      </p:cBhvr>
                                      <p:to>
                                        <p:strVal val="visible"/>
                                      </p:to>
                                    </p:set>
                                    <p:animEffect transition="in" filter="wipe(down)">
                                      <p:cBhvr>
                                        <p:cTn id="19" dur="580">
                                          <p:stCondLst>
                                            <p:cond delay="0"/>
                                          </p:stCondLst>
                                        </p:cTn>
                                        <p:tgtEl>
                                          <p:spTgt spid="2050"/>
                                        </p:tgtEl>
                                      </p:cBhvr>
                                    </p:animEffect>
                                    <p:anim calcmode="lin" valueType="num">
                                      <p:cBhvr>
                                        <p:cTn id="20"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5" dur="26">
                                          <p:stCondLst>
                                            <p:cond delay="650"/>
                                          </p:stCondLst>
                                        </p:cTn>
                                        <p:tgtEl>
                                          <p:spTgt spid="2050"/>
                                        </p:tgtEl>
                                      </p:cBhvr>
                                      <p:to x="100000" y="60000"/>
                                    </p:animScale>
                                    <p:animScale>
                                      <p:cBhvr>
                                        <p:cTn id="26" dur="166" decel="50000">
                                          <p:stCondLst>
                                            <p:cond delay="676"/>
                                          </p:stCondLst>
                                        </p:cTn>
                                        <p:tgtEl>
                                          <p:spTgt spid="2050"/>
                                        </p:tgtEl>
                                      </p:cBhvr>
                                      <p:to x="100000" y="100000"/>
                                    </p:animScale>
                                    <p:animScale>
                                      <p:cBhvr>
                                        <p:cTn id="27" dur="26">
                                          <p:stCondLst>
                                            <p:cond delay="1312"/>
                                          </p:stCondLst>
                                        </p:cTn>
                                        <p:tgtEl>
                                          <p:spTgt spid="2050"/>
                                        </p:tgtEl>
                                      </p:cBhvr>
                                      <p:to x="100000" y="80000"/>
                                    </p:animScale>
                                    <p:animScale>
                                      <p:cBhvr>
                                        <p:cTn id="28" dur="166" decel="50000">
                                          <p:stCondLst>
                                            <p:cond delay="1338"/>
                                          </p:stCondLst>
                                        </p:cTn>
                                        <p:tgtEl>
                                          <p:spTgt spid="2050"/>
                                        </p:tgtEl>
                                      </p:cBhvr>
                                      <p:to x="100000" y="100000"/>
                                    </p:animScale>
                                    <p:animScale>
                                      <p:cBhvr>
                                        <p:cTn id="29" dur="26">
                                          <p:stCondLst>
                                            <p:cond delay="1642"/>
                                          </p:stCondLst>
                                        </p:cTn>
                                        <p:tgtEl>
                                          <p:spTgt spid="2050"/>
                                        </p:tgtEl>
                                      </p:cBhvr>
                                      <p:to x="100000" y="90000"/>
                                    </p:animScale>
                                    <p:animScale>
                                      <p:cBhvr>
                                        <p:cTn id="30" dur="166" decel="50000">
                                          <p:stCondLst>
                                            <p:cond delay="1668"/>
                                          </p:stCondLst>
                                        </p:cTn>
                                        <p:tgtEl>
                                          <p:spTgt spid="2050"/>
                                        </p:tgtEl>
                                      </p:cBhvr>
                                      <p:to x="100000" y="100000"/>
                                    </p:animScale>
                                    <p:animScale>
                                      <p:cBhvr>
                                        <p:cTn id="31" dur="26">
                                          <p:stCondLst>
                                            <p:cond delay="1808"/>
                                          </p:stCondLst>
                                        </p:cTn>
                                        <p:tgtEl>
                                          <p:spTgt spid="2050"/>
                                        </p:tgtEl>
                                      </p:cBhvr>
                                      <p:to x="100000" y="95000"/>
                                    </p:animScale>
                                    <p:animScale>
                                      <p:cBhvr>
                                        <p:cTn id="32"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igel\Pictures\Presentations\This%20sign%20has%20sharp%20ed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5871" y="1528887"/>
            <a:ext cx="5070415" cy="46819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22961" y="137160"/>
            <a:ext cx="11074927"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smtClean="0"/>
              <a:t>Beware Regulation</a:t>
            </a:r>
            <a:br>
              <a:rPr lang="en-GB" dirty="0" smtClean="0"/>
            </a:br>
            <a:r>
              <a:rPr lang="en-GB" sz="3600" dirty="0" smtClean="0">
                <a:latin typeface="Segoe UI Light" pitchFamily="34" charset="0"/>
              </a:rPr>
              <a:t>(Health &amp; Safety Executive)</a:t>
            </a:r>
            <a:endParaRPr lang="en-GB" sz="3600" dirty="0">
              <a:latin typeface="Segoe UI Light" pitchFamily="34" charset="0"/>
            </a:endParaRPr>
          </a:p>
        </p:txBody>
      </p:sp>
    </p:spTree>
    <p:extLst>
      <p:ext uri="{BB962C8B-B14F-4D97-AF65-F5344CB8AC3E}">
        <p14:creationId xmlns:p14="http://schemas.microsoft.com/office/powerpoint/2010/main" val="1051323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0733" y="5924796"/>
            <a:ext cx="6522956" cy="677885"/>
          </a:xfrm>
        </p:spPr>
        <p:txBody>
          <a:bodyPr/>
          <a:lstStyle/>
          <a:p>
            <a:r>
              <a:rPr lang="en-GB" dirty="0" smtClean="0"/>
              <a:t>Driving much of the containment</a:t>
            </a:r>
          </a:p>
          <a:p>
            <a:endParaRPr lang="en-GB" dirty="0"/>
          </a:p>
        </p:txBody>
      </p:sp>
      <p:sp>
        <p:nvSpPr>
          <p:cNvPr id="5" name="Title 1"/>
          <p:cNvSpPr txBox="1">
            <a:spLocks/>
          </p:cNvSpPr>
          <p:nvPr/>
        </p:nvSpPr>
        <p:spPr>
          <a:xfrm>
            <a:off x="822961" y="137160"/>
            <a:ext cx="11074927"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smtClean="0"/>
              <a:t>SLA’s</a:t>
            </a:r>
            <a:br>
              <a:rPr lang="en-GB" dirty="0" smtClean="0"/>
            </a:br>
            <a:r>
              <a:rPr lang="en-GB" sz="3600" dirty="0" smtClean="0">
                <a:latin typeface="Segoe UI Light" pitchFamily="34" charset="0"/>
              </a:rPr>
              <a:t>Service Level Agreements</a:t>
            </a:r>
            <a:endParaRPr lang="en-GB" sz="3600" dirty="0">
              <a:latin typeface="Segoe UI Light" pitchFamily="34" charset="0"/>
            </a:endParaRPr>
          </a:p>
        </p:txBody>
      </p:sp>
      <p:pic>
        <p:nvPicPr>
          <p:cNvPr id="3075" name="Picture 3" descr="C:\Users\Nigel\Pictures\Presentations\audit_sl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2502" y="1498885"/>
            <a:ext cx="7419419" cy="43670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01963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igel\Pictures\Presentations\Boats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849" y="738360"/>
            <a:ext cx="8300023" cy="54130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56543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Standards Required in Sales!</a:t>
            </a:r>
            <a:endParaRPr lang="en-GB" dirty="0"/>
          </a:p>
        </p:txBody>
      </p:sp>
      <p:pic>
        <p:nvPicPr>
          <p:cNvPr id="1026" name="Picture 2" descr="C:\Users\Nigel\Pictures\Presentations\cloud_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9423" y="1192398"/>
            <a:ext cx="5250811" cy="48761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24494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igel\Pictures\Presentations\yacht_wreck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299" y="551715"/>
            <a:ext cx="7421583" cy="58560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36744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Nigel\Pictures\Presentations\safety-net2 (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259" y="1626026"/>
            <a:ext cx="6023293" cy="48509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627039" y="228600"/>
            <a:ext cx="11149013"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smtClean="0"/>
              <a:t>Partner is the key = IAMCP</a:t>
            </a:r>
            <a:br>
              <a:rPr lang="en-GB" dirty="0" smtClean="0"/>
            </a:br>
            <a:r>
              <a:rPr lang="en-GB" sz="3600" dirty="0" smtClean="0">
                <a:latin typeface="Segoe UI Light" pitchFamily="34" charset="0"/>
              </a:rPr>
              <a:t>(International Association of Microsoft Channel Partners)</a:t>
            </a:r>
            <a:endParaRPr lang="en-GB" sz="3600" dirty="0">
              <a:latin typeface="Segoe UI Light" pitchFamily="34" charset="0"/>
            </a:endParaRPr>
          </a:p>
        </p:txBody>
      </p:sp>
      <p:pic>
        <p:nvPicPr>
          <p:cNvPr id="4" name="Picture 3" descr="C:\Users\Nigel\Pictures\Logos\IAMCP\logo_IAMCP_for_print 0512_l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5563" y="4874822"/>
            <a:ext cx="3119171" cy="9619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6675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gray">
          <a:xfrm>
            <a:off x="431258" y="1516380"/>
            <a:ext cx="11074942" cy="515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54000" rIns="90000" bIns="54000"/>
          <a:lstStyle/>
          <a:p>
            <a:pPr algn="r" defTabSz="801688"/>
            <a:r>
              <a:rPr lang="en-GB" sz="1400" noProof="1" smtClean="0"/>
              <a:t>Chartered </a:t>
            </a:r>
            <a:r>
              <a:rPr lang="en-GB" sz="1400" noProof="1"/>
              <a:t>IT Professional (CITP</a:t>
            </a:r>
            <a:r>
              <a:rPr lang="en-GB" sz="1400" noProof="1" smtClean="0"/>
              <a:t>)</a:t>
            </a:r>
          </a:p>
          <a:p>
            <a:pPr algn="r" defTabSz="801688"/>
            <a:r>
              <a:rPr lang="en-GB" sz="1400" noProof="1" smtClean="0"/>
              <a:t>Microsoft </a:t>
            </a:r>
            <a:r>
              <a:rPr lang="en-GB" sz="1400" noProof="1"/>
              <a:t>Buisness Value </a:t>
            </a:r>
            <a:r>
              <a:rPr lang="en-GB" sz="1400" noProof="1" smtClean="0"/>
              <a:t>Planning (MBVP)</a:t>
            </a:r>
          </a:p>
          <a:p>
            <a:pPr algn="r" defTabSz="801688"/>
            <a:r>
              <a:rPr lang="en-GB" sz="1400" noProof="1"/>
              <a:t>Certified Information Systems Auditor (CISA</a:t>
            </a:r>
            <a:r>
              <a:rPr lang="en-GB" sz="1400" noProof="1" smtClean="0"/>
              <a:t>)</a:t>
            </a:r>
          </a:p>
          <a:p>
            <a:pPr algn="r" defTabSz="801688"/>
            <a:r>
              <a:rPr lang="en-GB" sz="1400" noProof="1"/>
              <a:t>Certified Information Systems Security Professional(CISSP)</a:t>
            </a:r>
          </a:p>
          <a:p>
            <a:pPr algn="r" defTabSz="801688"/>
            <a:r>
              <a:rPr lang="en-GB" sz="1400" noProof="1" smtClean="0"/>
              <a:t>Microsoft Certified Inromation Technology Professional (MCITP)</a:t>
            </a:r>
            <a:endParaRPr lang="en-GB" sz="1400" noProof="1"/>
          </a:p>
          <a:p>
            <a:pPr algn="r" defTabSz="801688"/>
            <a:endParaRPr lang="en-GB" sz="1400" noProof="1" smtClean="0"/>
          </a:p>
          <a:p>
            <a:pPr algn="r" defTabSz="801688"/>
            <a:r>
              <a:rPr lang="en-GB" i="1" noProof="1" smtClean="0"/>
              <a:t>Strategic </a:t>
            </a:r>
            <a:r>
              <a:rPr lang="en-GB" i="1" noProof="1"/>
              <a:t>Business Planning &amp; Audit</a:t>
            </a:r>
            <a:r>
              <a:rPr lang="en-GB" i="1" noProof="1" smtClean="0"/>
              <a:t>.</a:t>
            </a:r>
            <a:endParaRPr lang="en-GB" noProof="1" smtClean="0">
              <a:gradFill>
                <a:gsLst>
                  <a:gs pos="0">
                    <a:schemeClr val="tx1"/>
                  </a:gs>
                  <a:gs pos="86000">
                    <a:schemeClr val="tx1"/>
                  </a:gs>
                </a:gsLst>
                <a:lin ang="5400000" scaled="0"/>
              </a:gradFill>
            </a:endParaRPr>
          </a:p>
          <a:p>
            <a:pPr marL="398481" indent="-395288">
              <a:lnSpc>
                <a:spcPct val="90000"/>
              </a:lnSpc>
              <a:spcBef>
                <a:spcPct val="20000"/>
              </a:spcBef>
              <a:buSzPct val="100000"/>
              <a:buBlip>
                <a:blip r:embed="rId3"/>
              </a:buBlip>
            </a:pPr>
            <a:r>
              <a:rPr lang="en-GB" noProof="1">
                <a:gradFill>
                  <a:gsLst>
                    <a:gs pos="0">
                      <a:schemeClr val="tx1"/>
                    </a:gs>
                    <a:gs pos="86000">
                      <a:schemeClr val="tx1"/>
                    </a:gs>
                  </a:gsLst>
                  <a:lin ang="5400000" scaled="0"/>
                </a:gradFill>
              </a:rPr>
              <a:t>IAMCP UK &amp; International Board Member</a:t>
            </a:r>
          </a:p>
          <a:p>
            <a:pPr marL="398481" indent="-395288">
              <a:lnSpc>
                <a:spcPct val="90000"/>
              </a:lnSpc>
              <a:spcBef>
                <a:spcPct val="20000"/>
              </a:spcBef>
              <a:buSzPct val="100000"/>
              <a:buBlip>
                <a:blip r:embed="rId3"/>
              </a:buBlip>
            </a:pPr>
            <a:r>
              <a:rPr lang="en-GB" noProof="1" smtClean="0">
                <a:gradFill>
                  <a:gsLst>
                    <a:gs pos="0">
                      <a:schemeClr val="tx1"/>
                    </a:gs>
                    <a:gs pos="86000">
                      <a:schemeClr val="tx1"/>
                    </a:gs>
                  </a:gsLst>
                  <a:lin ang="5400000" scaled="0"/>
                </a:gradFill>
              </a:rPr>
              <a:t>Microsoft </a:t>
            </a:r>
            <a:r>
              <a:rPr lang="en-GB" noProof="1">
                <a:gradFill>
                  <a:gsLst>
                    <a:gs pos="0">
                      <a:schemeClr val="tx1"/>
                    </a:gs>
                    <a:gs pos="86000">
                      <a:schemeClr val="tx1"/>
                    </a:gs>
                  </a:gsLst>
                  <a:lin ang="5400000" scaled="0"/>
                </a:gradFill>
              </a:rPr>
              <a:t>Partner Advisory Council</a:t>
            </a:r>
          </a:p>
          <a:p>
            <a:pPr marL="398481" indent="-395288">
              <a:lnSpc>
                <a:spcPct val="90000"/>
              </a:lnSpc>
              <a:spcBef>
                <a:spcPct val="20000"/>
              </a:spcBef>
              <a:buSzPct val="100000"/>
              <a:buBlip>
                <a:blip r:embed="rId3"/>
              </a:buBlip>
            </a:pPr>
            <a:r>
              <a:rPr lang="en-GB" noProof="1">
                <a:gradFill>
                  <a:gsLst>
                    <a:gs pos="0">
                      <a:schemeClr val="tx1"/>
                    </a:gs>
                    <a:gs pos="86000">
                      <a:schemeClr val="tx1"/>
                    </a:gs>
                  </a:gsLst>
                  <a:lin ang="5400000" scaled="0"/>
                </a:gradFill>
              </a:rPr>
              <a:t>Microsoft Executive Partner Board</a:t>
            </a:r>
          </a:p>
          <a:p>
            <a:pPr marL="398481" indent="-395288">
              <a:lnSpc>
                <a:spcPct val="90000"/>
              </a:lnSpc>
              <a:spcBef>
                <a:spcPct val="20000"/>
              </a:spcBef>
              <a:buSzPct val="100000"/>
              <a:buBlip>
                <a:blip r:embed="rId3"/>
              </a:buBlip>
            </a:pPr>
            <a:endParaRPr lang="en-GB" sz="800" noProof="1" smtClean="0">
              <a:gradFill>
                <a:gsLst>
                  <a:gs pos="0">
                    <a:schemeClr val="tx1"/>
                  </a:gs>
                  <a:gs pos="86000">
                    <a:schemeClr val="tx1"/>
                  </a:gs>
                </a:gsLst>
                <a:lin ang="5400000" scaled="0"/>
              </a:gradFill>
            </a:endParaRPr>
          </a:p>
          <a:p>
            <a:pPr marL="398481" indent="-395288">
              <a:lnSpc>
                <a:spcPct val="90000"/>
              </a:lnSpc>
              <a:spcBef>
                <a:spcPct val="20000"/>
              </a:spcBef>
              <a:buSzPct val="100000"/>
              <a:buBlip>
                <a:blip r:embed="rId3"/>
              </a:buBlip>
            </a:pPr>
            <a:r>
              <a:rPr lang="en-GB" noProof="1">
                <a:gradFill>
                  <a:gsLst>
                    <a:gs pos="0">
                      <a:schemeClr val="tx1"/>
                    </a:gs>
                    <a:gs pos="86000">
                      <a:schemeClr val="tx1"/>
                    </a:gs>
                  </a:gsLst>
                  <a:lin ang="5400000" scaled="0"/>
                </a:gradFill>
              </a:rPr>
              <a:t>Cloud Security Alliance - UK &amp; Ireland</a:t>
            </a:r>
          </a:p>
          <a:p>
            <a:pPr marL="398481" indent="-395288">
              <a:lnSpc>
                <a:spcPct val="90000"/>
              </a:lnSpc>
              <a:spcBef>
                <a:spcPct val="20000"/>
              </a:spcBef>
              <a:buSzPct val="100000"/>
              <a:buBlip>
                <a:blip r:embed="rId3"/>
              </a:buBlip>
            </a:pPr>
            <a:r>
              <a:rPr lang="en-GB" noProof="1" smtClean="0">
                <a:gradFill>
                  <a:gsLst>
                    <a:gs pos="0">
                      <a:schemeClr val="tx1"/>
                    </a:gs>
                    <a:gs pos="86000">
                      <a:schemeClr val="tx1"/>
                    </a:gs>
                  </a:gsLst>
                  <a:lin ang="5400000" scaled="0"/>
                </a:gradFill>
              </a:rPr>
              <a:t>Insititute </a:t>
            </a:r>
            <a:r>
              <a:rPr lang="en-GB" noProof="1">
                <a:gradFill>
                  <a:gsLst>
                    <a:gs pos="0">
                      <a:schemeClr val="tx1"/>
                    </a:gs>
                    <a:gs pos="86000">
                      <a:schemeClr val="tx1"/>
                    </a:gs>
                  </a:gsLst>
                  <a:lin ang="5400000" scaled="0"/>
                </a:gradFill>
              </a:rPr>
              <a:t>of Information Security Professionals (IISP)</a:t>
            </a:r>
          </a:p>
          <a:p>
            <a:pPr marL="398481" indent="-395288">
              <a:lnSpc>
                <a:spcPct val="90000"/>
              </a:lnSpc>
              <a:spcBef>
                <a:spcPct val="20000"/>
              </a:spcBef>
              <a:buSzPct val="100000"/>
              <a:buBlip>
                <a:blip r:embed="rId3"/>
              </a:buBlip>
            </a:pPr>
            <a:r>
              <a:rPr lang="en-GB" noProof="1">
                <a:gradFill>
                  <a:gsLst>
                    <a:gs pos="0">
                      <a:schemeClr val="tx1"/>
                    </a:gs>
                    <a:gs pos="86000">
                      <a:schemeClr val="tx1"/>
                    </a:gs>
                  </a:gsLst>
                  <a:lin ang="5400000" scaled="0"/>
                </a:gradFill>
              </a:rPr>
              <a:t>Information Security Audit &amp; Control Association (ISACA)</a:t>
            </a:r>
          </a:p>
          <a:p>
            <a:pPr marL="398481" indent="-395288">
              <a:lnSpc>
                <a:spcPct val="90000"/>
              </a:lnSpc>
              <a:spcBef>
                <a:spcPct val="20000"/>
              </a:spcBef>
              <a:buSzPct val="100000"/>
              <a:buBlip>
                <a:blip r:embed="rId3"/>
              </a:buBlip>
            </a:pPr>
            <a:r>
              <a:rPr lang="en-GB" noProof="1">
                <a:gradFill>
                  <a:gsLst>
                    <a:gs pos="0">
                      <a:schemeClr val="tx1"/>
                    </a:gs>
                    <a:gs pos="86000">
                      <a:schemeClr val="tx1"/>
                    </a:gs>
                  </a:gsLst>
                  <a:lin ang="5400000" scaled="0"/>
                </a:gradFill>
              </a:rPr>
              <a:t>International Information Systems Security Certification Consortium or (ISC)2 </a:t>
            </a:r>
          </a:p>
          <a:p>
            <a:pPr marL="398481" indent="-395288">
              <a:lnSpc>
                <a:spcPct val="90000"/>
              </a:lnSpc>
              <a:spcBef>
                <a:spcPct val="20000"/>
              </a:spcBef>
              <a:buSzPct val="100000"/>
              <a:buBlip>
                <a:blip r:embed="rId3"/>
              </a:buBlip>
            </a:pPr>
            <a:endParaRPr lang="en-GB" sz="800" noProof="1">
              <a:gradFill>
                <a:gsLst>
                  <a:gs pos="0">
                    <a:schemeClr val="tx1"/>
                  </a:gs>
                  <a:gs pos="86000">
                    <a:schemeClr val="tx1"/>
                  </a:gs>
                </a:gsLst>
                <a:lin ang="5400000" scaled="0"/>
              </a:gradFill>
            </a:endParaRPr>
          </a:p>
          <a:p>
            <a:pPr marL="398481" indent="-395288">
              <a:lnSpc>
                <a:spcPct val="90000"/>
              </a:lnSpc>
              <a:spcBef>
                <a:spcPct val="20000"/>
              </a:spcBef>
              <a:buSzPct val="100000"/>
              <a:buBlip>
                <a:blip r:embed="rId3"/>
              </a:buBlip>
            </a:pPr>
            <a:r>
              <a:rPr lang="en-GB" noProof="1">
                <a:gradFill>
                  <a:gsLst>
                    <a:gs pos="0">
                      <a:schemeClr val="tx1"/>
                    </a:gs>
                    <a:gs pos="86000">
                      <a:schemeClr val="tx1"/>
                    </a:gs>
                  </a:gsLst>
                  <a:lin ang="5400000" scaled="0"/>
                </a:gradFill>
              </a:rPr>
              <a:t>EuroCloud</a:t>
            </a:r>
          </a:p>
          <a:p>
            <a:pPr marL="398481" indent="-395288">
              <a:lnSpc>
                <a:spcPct val="90000"/>
              </a:lnSpc>
              <a:spcBef>
                <a:spcPct val="20000"/>
              </a:spcBef>
              <a:buSzPct val="100000"/>
              <a:buBlip>
                <a:blip r:embed="rId3"/>
              </a:buBlip>
            </a:pPr>
            <a:r>
              <a:rPr lang="en-GB" noProof="1" smtClean="0">
                <a:gradFill>
                  <a:gsLst>
                    <a:gs pos="0">
                      <a:schemeClr val="tx1"/>
                    </a:gs>
                    <a:gs pos="86000">
                      <a:schemeClr val="tx1"/>
                    </a:gs>
                  </a:gsLst>
                  <a:lin ang="5400000" scaled="0"/>
                </a:gradFill>
              </a:rPr>
              <a:t>Voices for Innovation</a:t>
            </a:r>
            <a:endParaRPr lang="en-GB" sz="800" noProof="1" smtClean="0">
              <a:gradFill>
                <a:gsLst>
                  <a:gs pos="0">
                    <a:schemeClr val="tx1"/>
                  </a:gs>
                  <a:gs pos="86000">
                    <a:schemeClr val="tx1"/>
                  </a:gs>
                </a:gsLst>
                <a:lin ang="5400000" scaled="0"/>
              </a:gradFill>
            </a:endParaRPr>
          </a:p>
          <a:p>
            <a:pPr algn="ctr">
              <a:buNone/>
            </a:pPr>
            <a:r>
              <a:rPr lang="en-GB" sz="1600" dirty="0">
                <a:hlinkClick r:id="rId4"/>
              </a:rPr>
              <a:t>http://nigelgibbons.net</a:t>
            </a:r>
            <a:r>
              <a:rPr lang="en-GB" sz="1600" dirty="0"/>
              <a:t>  </a:t>
            </a:r>
          </a:p>
          <a:p>
            <a:pPr algn="ctr">
              <a:buFontTx/>
              <a:buNone/>
            </a:pPr>
            <a:r>
              <a:rPr lang="en-GB" sz="1600" dirty="0"/>
              <a:t>#</a:t>
            </a:r>
            <a:r>
              <a:rPr lang="en-GB" sz="1600" dirty="0" err="1"/>
              <a:t>NRG_fx</a:t>
            </a:r>
            <a:r>
              <a:rPr lang="en-GB" sz="1600" dirty="0"/>
              <a:t> </a:t>
            </a:r>
          </a:p>
          <a:p>
            <a:pPr algn="r" defTabSz="801688"/>
            <a:endParaRPr lang="en-GB" sz="1400" i="1" noProof="1"/>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8332" y="3472630"/>
            <a:ext cx="1680016" cy="1829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itle 1"/>
          <p:cNvSpPr txBox="1">
            <a:spLocks/>
          </p:cNvSpPr>
          <p:nvPr/>
        </p:nvSpPr>
        <p:spPr>
          <a:xfrm>
            <a:off x="505119" y="304972"/>
            <a:ext cx="11149013"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smtClean="0"/>
              <a:t>Nigel Gibbons</a:t>
            </a:r>
            <a:br>
              <a:rPr lang="en-GB" dirty="0" smtClean="0"/>
            </a:br>
            <a:r>
              <a:rPr lang="en-GB" sz="3600" dirty="0" smtClean="0">
                <a:latin typeface="Segoe UI Light" pitchFamily="34" charset="0"/>
              </a:rPr>
              <a:t>Executive Chairman – </a:t>
            </a:r>
            <a:r>
              <a:rPr lang="en-GB" sz="3600" dirty="0" err="1" smtClean="0">
                <a:latin typeface="Segoe UI Light" pitchFamily="34" charset="0"/>
              </a:rPr>
              <a:t>UniTech</a:t>
            </a:r>
            <a:r>
              <a:rPr lang="en-GB" sz="3600" dirty="0" smtClean="0">
                <a:latin typeface="Segoe UI Light" pitchFamily="34" charset="0"/>
              </a:rPr>
              <a:t> </a:t>
            </a:r>
            <a:r>
              <a:rPr lang="en-GB" sz="3600" baseline="-25000" dirty="0" smtClean="0">
                <a:latin typeface="Segoe UI Light" pitchFamily="34" charset="0"/>
              </a:rPr>
              <a:t>tm</a:t>
            </a:r>
            <a:endParaRPr lang="en-GB" sz="3600" baseline="-25000" dirty="0">
              <a:latin typeface="Segoe UI Light" pitchFamily="34" charset="0"/>
            </a:endParaRPr>
          </a:p>
        </p:txBody>
      </p:sp>
      <p:pic>
        <p:nvPicPr>
          <p:cNvPr id="9" name="Picture 3" descr="C:\Users\Nigel\Pictures\Logos\IAMCP\logo_IAMCP_for_print 0512_l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3105" y="1676400"/>
            <a:ext cx="3370926" cy="10395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76634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8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98159" y="1379220"/>
            <a:ext cx="10969941" cy="2819400"/>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7172" name="Rectangle 3"/>
          <p:cNvSpPr>
            <a:spLocks noGrp="1" noChangeArrowheads="1"/>
          </p:cNvSpPr>
          <p:nvPr>
            <p:ph idx="1"/>
          </p:nvPr>
        </p:nvSpPr>
        <p:spPr>
          <a:xfrm>
            <a:off x="822961" y="1455420"/>
            <a:ext cx="10447019" cy="2621280"/>
          </a:xfrm>
        </p:spPr>
        <p:txBody>
          <a:bodyPr rtlCol="0">
            <a:normAutofit/>
          </a:bodyPr>
          <a:lstStyle/>
          <a:p>
            <a:pPr eaLnBrk="1" fontAlgn="auto" hangingPunct="1">
              <a:lnSpc>
                <a:spcPct val="150000"/>
              </a:lnSpc>
              <a:spcBef>
                <a:spcPts val="1200"/>
              </a:spcBef>
              <a:spcAft>
                <a:spcPts val="600"/>
              </a:spcAft>
              <a:buFont typeface="Arial" pitchFamily="34" charset="0"/>
              <a:buNone/>
              <a:defRPr/>
            </a:pPr>
            <a:r>
              <a:rPr lang="en-US" sz="2800" b="1" dirty="0" smtClean="0">
                <a:effectLst>
                  <a:outerShdw blurRad="38100" dist="38100" dir="2700000" algn="tl">
                    <a:srgbClr val="000000">
                      <a:alpha val="43137"/>
                    </a:srgbClr>
                  </a:outerShdw>
                </a:effectLst>
              </a:rPr>
              <a:t>Vision</a:t>
            </a:r>
            <a:endParaRPr lang="en-US" sz="2800" b="1" dirty="0">
              <a:effectLst>
                <a:outerShdw blurRad="38100" dist="38100" dir="2700000" algn="tl">
                  <a:srgbClr val="000000">
                    <a:alpha val="43137"/>
                  </a:srgbClr>
                </a:outerShdw>
              </a:effectLst>
            </a:endParaRPr>
          </a:p>
          <a:p>
            <a:pPr>
              <a:defRPr/>
            </a:pPr>
            <a:r>
              <a:rPr lang="en-US" sz="2600" dirty="0"/>
              <a:t>IAMCP the global business community for the Microsoft Channel</a:t>
            </a:r>
          </a:p>
          <a:p>
            <a:pPr eaLnBrk="1" fontAlgn="auto" hangingPunct="1">
              <a:lnSpc>
                <a:spcPct val="150000"/>
              </a:lnSpc>
              <a:spcBef>
                <a:spcPts val="1200"/>
              </a:spcBef>
              <a:spcAft>
                <a:spcPts val="600"/>
              </a:spcAft>
              <a:buFont typeface="Arial" pitchFamily="34" charset="0"/>
              <a:buNone/>
              <a:defRPr/>
            </a:pPr>
            <a:r>
              <a:rPr lang="en-US" sz="2800" b="1" dirty="0" smtClean="0">
                <a:effectLst>
                  <a:outerShdw blurRad="38100" dist="38100" dir="2700000" algn="tl">
                    <a:srgbClr val="000000">
                      <a:alpha val="43137"/>
                    </a:srgbClr>
                  </a:outerShdw>
                </a:effectLst>
              </a:rPr>
              <a:t>Mission</a:t>
            </a:r>
            <a:endParaRPr lang="en-US" sz="2800" b="1" dirty="0">
              <a:effectLst>
                <a:outerShdw blurRad="38100" dist="38100" dir="2700000" algn="tl">
                  <a:srgbClr val="000000">
                    <a:alpha val="43137"/>
                  </a:srgbClr>
                </a:outerShdw>
              </a:effectLst>
            </a:endParaRPr>
          </a:p>
          <a:p>
            <a:pPr fontAlgn="auto">
              <a:spcAft>
                <a:spcPts val="0"/>
              </a:spcAft>
              <a:defRPr/>
            </a:pPr>
            <a:r>
              <a:rPr lang="en-US" sz="2600" dirty="0"/>
              <a:t>To maximize the business potential of its members through:</a:t>
            </a:r>
          </a:p>
          <a:p>
            <a:pPr eaLnBrk="1" fontAlgn="auto" hangingPunct="1">
              <a:spcAft>
                <a:spcPts val="0"/>
              </a:spcAft>
              <a:buFont typeface="Arial" pitchFamily="34" charset="0"/>
              <a:buNone/>
              <a:defRPr/>
            </a:pPr>
            <a:endParaRPr lang="en-US" sz="2000" dirty="0"/>
          </a:p>
        </p:txBody>
      </p:sp>
      <p:graphicFrame>
        <p:nvGraphicFramePr>
          <p:cNvPr id="4" name="Content Placeholder 3"/>
          <p:cNvGraphicFramePr>
            <a:graphicFrameLocks/>
          </p:cNvGraphicFramePr>
          <p:nvPr>
            <p:extLst>
              <p:ext uri="{D42A27DB-BD31-4B8C-83A1-F6EECF244321}">
                <p14:modId xmlns:p14="http://schemas.microsoft.com/office/powerpoint/2010/main" val="3740855643"/>
              </p:ext>
            </p:extLst>
          </p:nvPr>
        </p:nvGraphicFramePr>
        <p:xfrm>
          <a:off x="507867" y="4305301"/>
          <a:ext cx="11112633" cy="2387377"/>
        </p:xfrm>
        <a:graphic>
          <a:graphicData uri="http://schemas.openxmlformats.org/drawingml/2006/table">
            <a:tbl>
              <a:tblPr bandRow="1">
                <a:tableStyleId>{0E3FDE45-AF77-4B5C-9715-49D594BDF05E}</a:tableStyleId>
              </a:tblPr>
              <a:tblGrid>
                <a:gridCol w="2843342"/>
                <a:gridCol w="8269291"/>
              </a:tblGrid>
              <a:tr h="533399">
                <a:tc>
                  <a:txBody>
                    <a:bodyPr/>
                    <a:lstStyle/>
                    <a:p>
                      <a:r>
                        <a:rPr lang="en-US" b="1" dirty="0">
                          <a:solidFill>
                            <a:srgbClr val="FFC000"/>
                          </a:solidFill>
                        </a:rPr>
                        <a:t>P</a:t>
                      </a:r>
                      <a:r>
                        <a:rPr lang="en-US" dirty="0"/>
                        <a:t>eer to Peer Networking</a:t>
                      </a:r>
                    </a:p>
                  </a:txBody>
                  <a:tcPr marL="121888" marR="121888"/>
                </a:tc>
                <a:tc>
                  <a:txBody>
                    <a:bodyPr/>
                    <a:lstStyle/>
                    <a:p>
                      <a:r>
                        <a:rPr lang="en-US" dirty="0"/>
                        <a:t>Rhythm</a:t>
                      </a:r>
                      <a:r>
                        <a:rPr lang="en-US" baseline="0" dirty="0"/>
                        <a:t> of events occurring globally</a:t>
                      </a:r>
                      <a:endParaRPr lang="en-US" dirty="0"/>
                    </a:p>
                  </a:txBody>
                  <a:tcPr marL="121888" marR="121888"/>
                </a:tc>
              </a:tr>
              <a:tr h="546486">
                <a:tc>
                  <a:txBody>
                    <a:bodyPr/>
                    <a:lstStyle/>
                    <a:p>
                      <a:r>
                        <a:rPr lang="en-US" b="1" dirty="0">
                          <a:solidFill>
                            <a:srgbClr val="FFC000"/>
                          </a:solidFill>
                        </a:rPr>
                        <a:t>A</a:t>
                      </a:r>
                      <a:r>
                        <a:rPr lang="en-US" dirty="0"/>
                        <a:t>dvocacy</a:t>
                      </a:r>
                    </a:p>
                  </a:txBody>
                  <a:tcPr marL="121888" marR="121888"/>
                </a:tc>
                <a:tc>
                  <a:txBody>
                    <a:bodyPr/>
                    <a:lstStyle/>
                    <a:p>
                      <a:r>
                        <a:rPr lang="en-US" dirty="0"/>
                        <a:t>To legislatures,</a:t>
                      </a:r>
                      <a:r>
                        <a:rPr lang="en-US" baseline="0" dirty="0"/>
                        <a:t> the media, to Microsoft and Microsoft </a:t>
                      </a:r>
                      <a:r>
                        <a:rPr lang="en-US" baseline="0" dirty="0" smtClean="0"/>
                        <a:t>Partners (liaison with VFI)</a:t>
                      </a:r>
                      <a:endParaRPr lang="en-US" dirty="0"/>
                    </a:p>
                  </a:txBody>
                  <a:tcPr marL="121888" marR="121888"/>
                </a:tc>
              </a:tr>
              <a:tr h="620533">
                <a:tc>
                  <a:txBody>
                    <a:bodyPr/>
                    <a:lstStyle/>
                    <a:p>
                      <a:r>
                        <a:rPr lang="en-US" b="1" dirty="0">
                          <a:solidFill>
                            <a:srgbClr val="FFC000"/>
                          </a:solidFill>
                        </a:rPr>
                        <a:t>C</a:t>
                      </a:r>
                      <a:r>
                        <a:rPr lang="en-US" dirty="0"/>
                        <a:t>ommunity Outreach</a:t>
                      </a:r>
                    </a:p>
                  </a:txBody>
                  <a:tcPr marL="121888" marR="121888"/>
                </a:tc>
                <a:tc>
                  <a:txBody>
                    <a:bodyPr/>
                    <a:lstStyle/>
                    <a:p>
                      <a:r>
                        <a:rPr lang="en-US" dirty="0"/>
                        <a:t>On the lines of Social Entrepreneurship</a:t>
                      </a:r>
                    </a:p>
                  </a:txBody>
                  <a:tcPr marL="121888" marR="121888"/>
                </a:tc>
              </a:tr>
              <a:tr h="686959">
                <a:tc>
                  <a:txBody>
                    <a:bodyPr/>
                    <a:lstStyle/>
                    <a:p>
                      <a:r>
                        <a:rPr lang="en-US" b="1" dirty="0">
                          <a:solidFill>
                            <a:srgbClr val="FFC000"/>
                          </a:solidFill>
                        </a:rPr>
                        <a:t>E</a:t>
                      </a:r>
                      <a:r>
                        <a:rPr lang="en-US" dirty="0"/>
                        <a:t>ducation and Growth</a:t>
                      </a:r>
                    </a:p>
                  </a:txBody>
                  <a:tcPr marL="121888" marR="121888"/>
                </a:tc>
                <a:tc>
                  <a:txBody>
                    <a:bodyPr/>
                    <a:lstStyle/>
                    <a:p>
                      <a:r>
                        <a:rPr lang="en-US" dirty="0"/>
                        <a:t>Provide Programs </a:t>
                      </a:r>
                      <a:r>
                        <a:rPr lang="en-US" dirty="0" smtClean="0"/>
                        <a:t>&amp; experiences </a:t>
                      </a:r>
                      <a:r>
                        <a:rPr lang="en-US" dirty="0"/>
                        <a:t>to grow</a:t>
                      </a:r>
                      <a:r>
                        <a:rPr lang="en-US" baseline="0" dirty="0"/>
                        <a:t> </a:t>
                      </a:r>
                      <a:r>
                        <a:rPr lang="en-US" baseline="0" dirty="0" smtClean="0"/>
                        <a:t>Partner </a:t>
                      </a:r>
                      <a:r>
                        <a:rPr lang="en-US" baseline="0" dirty="0"/>
                        <a:t>business capability </a:t>
                      </a:r>
                      <a:r>
                        <a:rPr lang="en-US" baseline="0" dirty="0" smtClean="0"/>
                        <a:t>&amp; capacity</a:t>
                      </a:r>
                      <a:endParaRPr lang="en-US" dirty="0"/>
                    </a:p>
                  </a:txBody>
                  <a:tcPr marL="121888" marR="121888"/>
                </a:tc>
              </a:tr>
            </a:tbl>
          </a:graphicData>
        </a:graphic>
      </p:graphicFrame>
      <p:pic>
        <p:nvPicPr>
          <p:cNvPr id="6" name="Picture 3" descr="C:\Users\Nigel\Pictures\Logos\IAMCP\logo_IAMCP_for_print 0512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37160"/>
            <a:ext cx="3705331" cy="10395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712519" y="137160"/>
            <a:ext cx="11185369"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smtClean="0"/>
              <a:t>IAMCP</a:t>
            </a:r>
            <a:br>
              <a:rPr lang="en-GB" dirty="0" smtClean="0"/>
            </a:br>
            <a:r>
              <a:rPr lang="en-GB" sz="3600" dirty="0" smtClean="0">
                <a:latin typeface="Segoe UI Light" pitchFamily="34" charset="0"/>
              </a:rPr>
              <a:t>Vision &amp; Mission - PACE</a:t>
            </a:r>
            <a:endParaRPr lang="en-GB" sz="3600" dirty="0">
              <a:latin typeface="Segoe UI Light" pitchFamily="34" charset="0"/>
            </a:endParaRPr>
          </a:p>
        </p:txBody>
      </p:sp>
    </p:spTree>
    <p:extLst>
      <p:ext uri="{BB962C8B-B14F-4D97-AF65-F5344CB8AC3E}">
        <p14:creationId xmlns:p14="http://schemas.microsoft.com/office/powerpoint/2010/main" val="182127767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446" y="2487941"/>
            <a:ext cx="11340097" cy="1969770"/>
          </a:xfrm>
        </p:spPr>
        <p:txBody>
          <a:bodyPr/>
          <a:lstStyle/>
          <a:p>
            <a:r>
              <a:rPr lang="en-GB" dirty="0" smtClean="0"/>
              <a:t>Cloud </a:t>
            </a:r>
            <a:r>
              <a:rPr lang="en-GB" dirty="0"/>
              <a:t>Computing Security Risk Assessment </a:t>
            </a:r>
            <a:endParaRPr lang="en-GB" dirty="0" smtClean="0"/>
          </a:p>
          <a:p>
            <a:pPr marL="0" indent="0">
              <a:buNone/>
            </a:pPr>
            <a:endParaRPr lang="en-GB" dirty="0">
              <a:hlinkClick r:id="rId2"/>
            </a:endParaRPr>
          </a:p>
          <a:p>
            <a:pPr marL="0" indent="0">
              <a:buNone/>
            </a:pPr>
            <a:r>
              <a:rPr lang="en-GB" dirty="0" smtClean="0">
                <a:hlinkClick r:id="rId2"/>
              </a:rPr>
              <a:t>http</a:t>
            </a:r>
            <a:r>
              <a:rPr lang="en-GB" dirty="0">
                <a:hlinkClick r:id="rId2"/>
              </a:rPr>
              <a:t>://</a:t>
            </a:r>
            <a:r>
              <a:rPr lang="en-GB" dirty="0" smtClean="0">
                <a:hlinkClick r:id="rId2"/>
              </a:rPr>
              <a:t>www.enisa.europa.eu/act/rm/files/deliverables/cloud-computing-risk-assessment</a:t>
            </a:r>
            <a:r>
              <a:rPr lang="en-GB" dirty="0" smtClean="0"/>
              <a:t> </a:t>
            </a:r>
          </a:p>
        </p:txBody>
      </p:sp>
      <p:sp>
        <p:nvSpPr>
          <p:cNvPr id="4" name="Title 1"/>
          <p:cNvSpPr txBox="1">
            <a:spLocks/>
          </p:cNvSpPr>
          <p:nvPr/>
        </p:nvSpPr>
        <p:spPr>
          <a:xfrm>
            <a:off x="683446" y="228600"/>
            <a:ext cx="11505379"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smtClean="0"/>
              <a:t>ENISA</a:t>
            </a:r>
            <a:br>
              <a:rPr lang="en-GB" dirty="0" smtClean="0"/>
            </a:br>
            <a:r>
              <a:rPr lang="en-GB" sz="3600" dirty="0">
                <a:latin typeface="Segoe UI Light" pitchFamily="34" charset="0"/>
              </a:rPr>
              <a:t>(European Network </a:t>
            </a:r>
            <a:r>
              <a:rPr lang="en-GB" sz="3600" dirty="0" smtClean="0">
                <a:latin typeface="Segoe UI Light" pitchFamily="34" charset="0"/>
              </a:rPr>
              <a:t>&amp; Information </a:t>
            </a:r>
            <a:r>
              <a:rPr lang="en-GB" sz="3600" dirty="0">
                <a:latin typeface="Segoe UI Light" pitchFamily="34" charset="0"/>
              </a:rPr>
              <a:t>Security Agency)</a:t>
            </a:r>
          </a:p>
        </p:txBody>
      </p:sp>
    </p:spTree>
    <p:extLst>
      <p:ext uri="{BB962C8B-B14F-4D97-AF65-F5344CB8AC3E}">
        <p14:creationId xmlns:p14="http://schemas.microsoft.com/office/powerpoint/2010/main" val="399560403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112" y="2277826"/>
            <a:ext cx="11149013" cy="2511457"/>
          </a:xfrm>
        </p:spPr>
        <p:txBody>
          <a:bodyPr/>
          <a:lstStyle/>
          <a:p>
            <a:r>
              <a:rPr lang="en-GB" dirty="0" smtClean="0"/>
              <a:t>Security </a:t>
            </a:r>
            <a:r>
              <a:rPr lang="en-GB" dirty="0"/>
              <a:t>Guidance in Cloud </a:t>
            </a:r>
            <a:r>
              <a:rPr lang="en-GB" dirty="0" smtClean="0"/>
              <a:t>Computing</a:t>
            </a:r>
          </a:p>
          <a:p>
            <a:pPr marL="0" indent="0">
              <a:buNone/>
            </a:pPr>
            <a:endParaRPr lang="en-GB" dirty="0" smtClean="0"/>
          </a:p>
          <a:p>
            <a:pPr marL="0" indent="0">
              <a:buNone/>
            </a:pPr>
            <a:r>
              <a:rPr lang="en-GB" dirty="0">
                <a:hlinkClick r:id="rId2"/>
              </a:rPr>
              <a:t>https://cloudsecurityalliance.org/research/projects/security-guidance-for-critical-areas-of-focus-in-cloud-computing</a:t>
            </a:r>
            <a:r>
              <a:rPr lang="en-GB" dirty="0" smtClean="0">
                <a:hlinkClick r:id="rId2"/>
              </a:rPr>
              <a:t>/</a:t>
            </a:r>
            <a:r>
              <a:rPr lang="en-GB" dirty="0" smtClean="0"/>
              <a:t> </a:t>
            </a:r>
            <a:endParaRPr lang="en-GB" dirty="0"/>
          </a:p>
          <a:p>
            <a:endParaRPr lang="en-GB" dirty="0"/>
          </a:p>
        </p:txBody>
      </p:sp>
      <p:sp>
        <p:nvSpPr>
          <p:cNvPr id="4" name="Title 1"/>
          <p:cNvSpPr txBox="1">
            <a:spLocks/>
          </p:cNvSpPr>
          <p:nvPr/>
        </p:nvSpPr>
        <p:spPr>
          <a:xfrm>
            <a:off x="683446" y="228600"/>
            <a:ext cx="11505379"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smtClean="0"/>
              <a:t>CSA</a:t>
            </a:r>
            <a:br>
              <a:rPr lang="en-GB" dirty="0" smtClean="0"/>
            </a:br>
            <a:r>
              <a:rPr lang="en-GB" sz="3600" dirty="0">
                <a:latin typeface="Segoe UI Light" pitchFamily="34" charset="0"/>
              </a:rPr>
              <a:t>(Cloud Security Alliance )</a:t>
            </a:r>
          </a:p>
        </p:txBody>
      </p:sp>
    </p:spTree>
    <p:extLst>
      <p:ext uri="{BB962C8B-B14F-4D97-AF65-F5344CB8AC3E}">
        <p14:creationId xmlns:p14="http://schemas.microsoft.com/office/powerpoint/2010/main" val="413697672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112" y="1900052"/>
            <a:ext cx="11149013" cy="4822068"/>
          </a:xfrm>
        </p:spPr>
        <p:txBody>
          <a:bodyPr/>
          <a:lstStyle/>
          <a:p>
            <a:r>
              <a:rPr lang="en-GB" dirty="0" err="1"/>
              <a:t>EuroCloud</a:t>
            </a:r>
            <a:r>
              <a:rPr lang="en-GB" dirty="0"/>
              <a:t> Guidelines Cloud </a:t>
            </a:r>
            <a:r>
              <a:rPr lang="en-GB" dirty="0" smtClean="0"/>
              <a:t>Computing</a:t>
            </a:r>
          </a:p>
          <a:p>
            <a:pPr marL="798513" lvl="2" indent="0">
              <a:buNone/>
            </a:pPr>
            <a:r>
              <a:rPr lang="en-GB" dirty="0"/>
              <a:t>(</a:t>
            </a:r>
            <a:r>
              <a:rPr lang="en-GB" dirty="0" smtClean="0"/>
              <a:t>German </a:t>
            </a:r>
            <a:r>
              <a:rPr lang="en-GB" dirty="0"/>
              <a:t>Law, Data Protection and </a:t>
            </a:r>
            <a:r>
              <a:rPr lang="en-GB" dirty="0" smtClean="0"/>
              <a:t>Compliance)</a:t>
            </a:r>
          </a:p>
          <a:p>
            <a:pPr marL="0" indent="0">
              <a:buNone/>
            </a:pPr>
            <a:endParaRPr lang="en-GB" dirty="0" smtClean="0"/>
          </a:p>
          <a:p>
            <a:pPr marL="0" indent="0">
              <a:buNone/>
            </a:pPr>
            <a:r>
              <a:rPr lang="en-GB" dirty="0">
                <a:hlinkClick r:id="rId2"/>
              </a:rPr>
              <a:t>http://en.eurocloud.de/2011/03/04/eurocloud-guidelines-cloud-computing-german-law-data-protection-and-compliance</a:t>
            </a:r>
            <a:r>
              <a:rPr lang="en-GB" dirty="0" smtClean="0">
                <a:hlinkClick r:id="rId2"/>
              </a:rPr>
              <a:t>/</a:t>
            </a:r>
            <a:r>
              <a:rPr lang="en-GB" dirty="0" smtClean="0"/>
              <a:t> </a:t>
            </a:r>
            <a:endParaRPr lang="en-GB" dirty="0"/>
          </a:p>
          <a:p>
            <a:pPr marL="0" indent="0">
              <a:buNone/>
            </a:pPr>
            <a:endParaRPr lang="en-GB" dirty="0"/>
          </a:p>
          <a:p>
            <a:pPr marL="0" indent="0">
              <a:buNone/>
            </a:pPr>
            <a:r>
              <a:rPr lang="en-GB" dirty="0" smtClean="0"/>
              <a:t>Please </a:t>
            </a:r>
            <a:r>
              <a:rPr lang="en-GB" dirty="0"/>
              <a:t>request the guide as PDF by sending a mail to </a:t>
            </a:r>
            <a:endParaRPr lang="en-GB" dirty="0" smtClean="0"/>
          </a:p>
          <a:p>
            <a:pPr marL="0" indent="0" algn="ctr">
              <a:buNone/>
            </a:pPr>
            <a:r>
              <a:rPr lang="en-GB" dirty="0" smtClean="0">
                <a:hlinkClick r:id="rId3"/>
              </a:rPr>
              <a:t>guide-law@eurocloud.de</a:t>
            </a:r>
            <a:endParaRPr lang="en-GB" dirty="0"/>
          </a:p>
        </p:txBody>
      </p:sp>
      <p:sp>
        <p:nvSpPr>
          <p:cNvPr id="4" name="Title 1"/>
          <p:cNvSpPr txBox="1">
            <a:spLocks/>
          </p:cNvSpPr>
          <p:nvPr/>
        </p:nvSpPr>
        <p:spPr>
          <a:xfrm>
            <a:off x="683446" y="228600"/>
            <a:ext cx="11505379"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err="1" smtClean="0"/>
              <a:t>Eurocloud</a:t>
            </a:r>
            <a:r>
              <a:rPr lang="en-GB" dirty="0" smtClean="0"/>
              <a:t/>
            </a:r>
            <a:br>
              <a:rPr lang="en-GB" dirty="0" smtClean="0"/>
            </a:br>
            <a:r>
              <a:rPr lang="en-GB" sz="3600" dirty="0">
                <a:latin typeface="Segoe UI Light" pitchFamily="34" charset="0"/>
              </a:rPr>
              <a:t>(Cloud Security Alliance )</a:t>
            </a:r>
          </a:p>
        </p:txBody>
      </p:sp>
    </p:spTree>
    <p:extLst>
      <p:ext uri="{BB962C8B-B14F-4D97-AF65-F5344CB8AC3E}">
        <p14:creationId xmlns:p14="http://schemas.microsoft.com/office/powerpoint/2010/main" val="251665048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609441" y="2921329"/>
            <a:ext cx="10969943" cy="1392721"/>
          </a:xfrm>
        </p:spPr>
        <p:txBody>
          <a:bodyPr/>
          <a:lstStyle/>
          <a:p>
            <a:pPr algn="ctr">
              <a:buFontTx/>
              <a:buNone/>
            </a:pPr>
            <a:r>
              <a:rPr lang="en-GB" sz="4400" b="1" dirty="0" smtClean="0"/>
              <a:t>Thank You !</a:t>
            </a:r>
          </a:p>
          <a:p>
            <a:pPr algn="ctr">
              <a:buNone/>
            </a:pPr>
            <a:endParaRPr lang="en-GB" b="1" dirty="0" smtClean="0">
              <a:hlinkClick r:id="rId2"/>
            </a:endParaRPr>
          </a:p>
          <a:p>
            <a:pPr algn="ctr">
              <a:buFontTx/>
              <a:buNone/>
            </a:pPr>
            <a:endParaRPr lang="en-GB" b="1" dirty="0" smtClean="0"/>
          </a:p>
        </p:txBody>
      </p:sp>
    </p:spTree>
    <p:extLst>
      <p:ext uri="{BB962C8B-B14F-4D97-AF65-F5344CB8AC3E}">
        <p14:creationId xmlns:p14="http://schemas.microsoft.com/office/powerpoint/2010/main" val="54888691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Partner Calls to Action</a:t>
            </a:r>
            <a:br>
              <a:rPr lang="en-US" dirty="0" smtClean="0"/>
            </a:br>
            <a:r>
              <a:rPr lang="en-US" sz="3600" dirty="0">
                <a:latin typeface="Segoe UI Light" pitchFamily="34" charset="0"/>
              </a:rPr>
              <a:t>K</a:t>
            </a:r>
            <a:r>
              <a:rPr lang="en-US" sz="3600" dirty="0" smtClean="0">
                <a:latin typeface="Segoe UI Light" pitchFamily="34" charset="0"/>
              </a:rPr>
              <a:t>ey Actions</a:t>
            </a:r>
            <a:r>
              <a:rPr lang="en-US" sz="3600" dirty="0">
                <a:latin typeface="Segoe UI Light" pitchFamily="34" charset="0"/>
              </a:rPr>
              <a:t>, Resources and WPC Related </a:t>
            </a:r>
            <a:r>
              <a:rPr lang="en-US" sz="3600" dirty="0" smtClean="0">
                <a:latin typeface="Segoe UI Light" pitchFamily="34" charset="0"/>
              </a:rPr>
              <a:t>Sessions/Activities</a:t>
            </a:r>
            <a:endParaRPr lang="en-US" sz="3600" dirty="0">
              <a:latin typeface="Segoe UI Light" pitchFamily="34" charset="0"/>
            </a:endParaRPr>
          </a:p>
        </p:txBody>
      </p:sp>
      <p:grpSp>
        <p:nvGrpSpPr>
          <p:cNvPr id="17" name="Group 16"/>
          <p:cNvGrpSpPr/>
          <p:nvPr/>
        </p:nvGrpSpPr>
        <p:grpSpPr>
          <a:xfrm>
            <a:off x="2" y="1739899"/>
            <a:ext cx="12188828" cy="4724401"/>
            <a:chOff x="2" y="1727199"/>
            <a:chExt cx="12188828" cy="4724401"/>
          </a:xfrm>
        </p:grpSpPr>
        <p:sp>
          <p:nvSpPr>
            <p:cNvPr id="12" name="Rectangle 11"/>
            <p:cNvSpPr/>
            <p:nvPr/>
          </p:nvSpPr>
          <p:spPr bwMode="auto">
            <a:xfrm rot="5400000">
              <a:off x="5408616" y="-374334"/>
              <a:ext cx="1371600" cy="12188828"/>
            </a:xfrm>
            <a:prstGeom prst="rect">
              <a:avLst/>
            </a:prstGeom>
            <a:solidFill>
              <a:srgbClr val="000000">
                <a:alpha val="55000"/>
              </a:srgbClr>
            </a:solidFill>
            <a:ln w="38100" cap="flat" cmpd="sng" algn="ctr">
              <a:noFill/>
              <a:prstDash val="solid"/>
              <a:headEnd type="none" w="med" len="med"/>
              <a:tailEnd type="none" w="med" len="med"/>
            </a:ln>
            <a:effectLst/>
          </p:spPr>
          <p:txBody>
            <a:bodyPr vert="vert270" wrap="square" lIns="1097280" tIns="0" rIns="1005840" bIns="91440" numCol="1" rtlCol="0" anchor="ctr" anchorCtr="0" compatLnSpc="1">
              <a:prstTxWarp prst="textNoShape">
                <a:avLst/>
              </a:prstTxWarp>
            </a:bodyPr>
            <a:lstStyle/>
            <a:p>
              <a:pPr defTabSz="914099" fontAlgn="base">
                <a:lnSpc>
                  <a:spcPct val="80000"/>
                </a:lnSpc>
                <a:spcBef>
                  <a:spcPct val="0"/>
                </a:spcBef>
                <a:spcAft>
                  <a:spcPct val="0"/>
                </a:spcAft>
              </a:pPr>
              <a:endParaRPr lang="en-US" sz="3200" kern="0" dirty="0">
                <a:gradFill>
                  <a:gsLst>
                    <a:gs pos="0">
                      <a:srgbClr val="FFFFFF"/>
                    </a:gs>
                    <a:gs pos="100000">
                      <a:srgbClr val="FFFFFF"/>
                    </a:gs>
                  </a:gsLst>
                  <a:lin ang="5400000" scaled="0"/>
                </a:gradFill>
                <a:latin typeface="Segoe Light"/>
              </a:endParaRPr>
            </a:p>
          </p:txBody>
        </p:sp>
        <p:sp>
          <p:nvSpPr>
            <p:cNvPr id="11" name="Rectangle 10"/>
            <p:cNvSpPr/>
            <p:nvPr/>
          </p:nvSpPr>
          <p:spPr bwMode="auto">
            <a:xfrm rot="5400000">
              <a:off x="5408616" y="-2005014"/>
              <a:ext cx="1371600" cy="12188828"/>
            </a:xfrm>
            <a:prstGeom prst="rect">
              <a:avLst/>
            </a:prstGeom>
            <a:solidFill>
              <a:srgbClr val="000000">
                <a:alpha val="55000"/>
              </a:srgbClr>
            </a:solidFill>
            <a:ln w="38100" cap="flat" cmpd="sng" algn="ctr">
              <a:noFill/>
              <a:prstDash val="solid"/>
              <a:headEnd type="none" w="med" len="med"/>
              <a:tailEnd type="none" w="med" len="med"/>
            </a:ln>
            <a:effectLst/>
          </p:spPr>
          <p:txBody>
            <a:bodyPr vert="vert270" wrap="square" lIns="1097280" tIns="0" rIns="1005840" bIns="91440" numCol="1" rtlCol="0" anchor="ctr" anchorCtr="0" compatLnSpc="1">
              <a:prstTxWarp prst="textNoShape">
                <a:avLst/>
              </a:prstTxWarp>
            </a:bodyPr>
            <a:lstStyle/>
            <a:p>
              <a:pPr defTabSz="914099" fontAlgn="base">
                <a:lnSpc>
                  <a:spcPct val="80000"/>
                </a:lnSpc>
                <a:spcBef>
                  <a:spcPct val="0"/>
                </a:spcBef>
                <a:spcAft>
                  <a:spcPct val="0"/>
                </a:spcAft>
              </a:pPr>
              <a:endParaRPr lang="en-US" sz="3200" kern="0" dirty="0">
                <a:gradFill>
                  <a:gsLst>
                    <a:gs pos="0">
                      <a:srgbClr val="FFFFFF"/>
                    </a:gs>
                    <a:gs pos="100000">
                      <a:srgbClr val="FFFFFF"/>
                    </a:gs>
                  </a:gsLst>
                  <a:lin ang="5400000" scaled="0"/>
                </a:gradFill>
                <a:latin typeface="Segoe Light"/>
              </a:endParaRPr>
            </a:p>
          </p:txBody>
        </p:sp>
        <p:sp>
          <p:nvSpPr>
            <p:cNvPr id="10" name="Rectangle 9"/>
            <p:cNvSpPr/>
            <p:nvPr/>
          </p:nvSpPr>
          <p:spPr bwMode="auto">
            <a:xfrm rot="5400000">
              <a:off x="5408616" y="-3635695"/>
              <a:ext cx="1371600" cy="12188828"/>
            </a:xfrm>
            <a:prstGeom prst="rect">
              <a:avLst/>
            </a:prstGeom>
            <a:solidFill>
              <a:srgbClr val="000000">
                <a:alpha val="55000"/>
              </a:srgbClr>
            </a:solidFill>
            <a:ln w="38100" cap="flat" cmpd="sng" algn="ctr">
              <a:noFill/>
              <a:prstDash val="solid"/>
              <a:headEnd type="none" w="med" len="med"/>
              <a:tailEnd type="none" w="med" len="med"/>
            </a:ln>
            <a:effectLst/>
          </p:spPr>
          <p:txBody>
            <a:bodyPr vert="vert270" wrap="square" lIns="1097280" tIns="0" rIns="1005840" bIns="91440" numCol="1" rtlCol="0" anchor="ctr" anchorCtr="0" compatLnSpc="1">
              <a:prstTxWarp prst="textNoShape">
                <a:avLst/>
              </a:prstTxWarp>
            </a:bodyPr>
            <a:lstStyle/>
            <a:p>
              <a:pPr defTabSz="914099" fontAlgn="base">
                <a:lnSpc>
                  <a:spcPct val="80000"/>
                </a:lnSpc>
                <a:spcBef>
                  <a:spcPct val="0"/>
                </a:spcBef>
                <a:spcAft>
                  <a:spcPct val="0"/>
                </a:spcAft>
              </a:pPr>
              <a:endParaRPr lang="en-US" sz="3200" kern="0" dirty="0">
                <a:gradFill>
                  <a:gsLst>
                    <a:gs pos="0">
                      <a:srgbClr val="FFFFFF"/>
                    </a:gs>
                    <a:gs pos="100000">
                      <a:srgbClr val="FFFFFF"/>
                    </a:gs>
                  </a:gsLst>
                  <a:lin ang="5400000" scaled="0"/>
                </a:gradFill>
                <a:latin typeface="Segoe Light"/>
              </a:endParaRPr>
            </a:p>
          </p:txBody>
        </p:sp>
        <p:sp>
          <p:nvSpPr>
            <p:cNvPr id="4" name="Rectangle 3"/>
            <p:cNvSpPr/>
            <p:nvPr/>
          </p:nvSpPr>
          <p:spPr bwMode="auto">
            <a:xfrm>
              <a:off x="522641" y="1727199"/>
              <a:ext cx="1463040" cy="146304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spc="-150" dirty="0">
                <a:gradFill>
                  <a:gsLst>
                    <a:gs pos="0">
                      <a:srgbClr val="FFFFFF"/>
                    </a:gs>
                    <a:gs pos="100000">
                      <a:srgbClr val="FFFFFF"/>
                    </a:gs>
                  </a:gsLst>
                  <a:lin ang="5400000" scaled="0"/>
                </a:gradFill>
                <a:latin typeface="Segoe Light" pitchFamily="34" charset="0"/>
              </a:endParaRPr>
            </a:p>
          </p:txBody>
        </p:sp>
        <p:sp>
          <p:nvSpPr>
            <p:cNvPr id="6" name="Rectangle 5"/>
            <p:cNvSpPr/>
            <p:nvPr/>
          </p:nvSpPr>
          <p:spPr bwMode="auto">
            <a:xfrm>
              <a:off x="522642" y="3357880"/>
              <a:ext cx="1463040" cy="146304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spc="-150" dirty="0">
                <a:gradFill>
                  <a:gsLst>
                    <a:gs pos="0">
                      <a:srgbClr val="FFFFFF"/>
                    </a:gs>
                    <a:gs pos="100000">
                      <a:srgbClr val="FFFFFF"/>
                    </a:gs>
                  </a:gsLst>
                  <a:lin ang="5400000" scaled="0"/>
                </a:gradFill>
                <a:latin typeface="Segoe Light" pitchFamily="34" charset="0"/>
              </a:endParaRPr>
            </a:p>
          </p:txBody>
        </p:sp>
        <p:sp>
          <p:nvSpPr>
            <p:cNvPr id="7" name="Rectangle 6"/>
            <p:cNvSpPr/>
            <p:nvPr/>
          </p:nvSpPr>
          <p:spPr bwMode="auto">
            <a:xfrm>
              <a:off x="522642" y="4988560"/>
              <a:ext cx="1463040" cy="146304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spc="-150" dirty="0">
                <a:gradFill>
                  <a:gsLst>
                    <a:gs pos="0">
                      <a:srgbClr val="FFFFFF"/>
                    </a:gs>
                    <a:gs pos="100000">
                      <a:srgbClr val="FFFFFF"/>
                    </a:gs>
                  </a:gsLst>
                  <a:lin ang="5400000" scaled="0"/>
                </a:gradFill>
                <a:latin typeface="Segoe Light" pitchFamily="34" charset="0"/>
              </a:endParaRPr>
            </a:p>
          </p:txBody>
        </p:sp>
        <p:sp>
          <p:nvSpPr>
            <p:cNvPr id="3" name="TextBox 2"/>
            <p:cNvSpPr txBox="1"/>
            <p:nvPr/>
          </p:nvSpPr>
          <p:spPr>
            <a:xfrm>
              <a:off x="652499" y="2243276"/>
              <a:ext cx="1203325" cy="430887"/>
            </a:xfrm>
            <a:prstGeom prst="rect">
              <a:avLst/>
            </a:prstGeom>
            <a:noFill/>
          </p:spPr>
          <p:txBody>
            <a:bodyPr wrap="square" lIns="0" tIns="0" rIns="0" bIns="0" rtlCol="0">
              <a:spAutoFit/>
            </a:bodyPr>
            <a:lstStyle/>
            <a:p>
              <a:pPr algn="ctr"/>
              <a:r>
                <a:rPr lang="en-US" sz="2800" dirty="0" smtClean="0">
                  <a:gradFill>
                    <a:gsLst>
                      <a:gs pos="0">
                        <a:schemeClr val="tx1"/>
                      </a:gs>
                      <a:gs pos="86000">
                        <a:schemeClr val="tx1"/>
                      </a:gs>
                    </a:gsLst>
                    <a:lin ang="5400000" scaled="0"/>
                  </a:gradFill>
                </a:rPr>
                <a:t>Do</a:t>
              </a:r>
            </a:p>
          </p:txBody>
        </p:sp>
        <p:sp>
          <p:nvSpPr>
            <p:cNvPr id="8" name="TextBox 7"/>
            <p:cNvSpPr txBox="1"/>
            <p:nvPr/>
          </p:nvSpPr>
          <p:spPr>
            <a:xfrm>
              <a:off x="652498" y="3873957"/>
              <a:ext cx="1203325" cy="430887"/>
            </a:xfrm>
            <a:prstGeom prst="rect">
              <a:avLst/>
            </a:prstGeom>
            <a:noFill/>
          </p:spPr>
          <p:txBody>
            <a:bodyPr wrap="square" lIns="0" tIns="0" rIns="0" bIns="0" rtlCol="0">
              <a:spAutoFit/>
            </a:bodyPr>
            <a:lstStyle/>
            <a:p>
              <a:pPr algn="ctr"/>
              <a:r>
                <a:rPr lang="en-US" sz="2800" dirty="0" smtClean="0">
                  <a:gradFill>
                    <a:gsLst>
                      <a:gs pos="0">
                        <a:schemeClr val="tx1"/>
                      </a:gs>
                      <a:gs pos="86000">
                        <a:schemeClr val="tx1"/>
                      </a:gs>
                    </a:gsLst>
                    <a:lin ang="5400000" scaled="0"/>
                  </a:gradFill>
                </a:rPr>
                <a:t>Attend</a:t>
              </a:r>
            </a:p>
          </p:txBody>
        </p:sp>
        <p:sp>
          <p:nvSpPr>
            <p:cNvPr id="9" name="TextBox 8"/>
            <p:cNvSpPr txBox="1"/>
            <p:nvPr/>
          </p:nvSpPr>
          <p:spPr>
            <a:xfrm>
              <a:off x="652500" y="5504637"/>
              <a:ext cx="1203325" cy="430887"/>
            </a:xfrm>
            <a:prstGeom prst="rect">
              <a:avLst/>
            </a:prstGeom>
            <a:noFill/>
          </p:spPr>
          <p:txBody>
            <a:bodyPr wrap="square" lIns="0" tIns="0" rIns="0" bIns="0" rtlCol="0">
              <a:spAutoFit/>
            </a:bodyPr>
            <a:lstStyle/>
            <a:p>
              <a:pPr algn="ctr"/>
              <a:r>
                <a:rPr lang="en-US" sz="2800" dirty="0" smtClean="0">
                  <a:gradFill>
                    <a:gsLst>
                      <a:gs pos="0">
                        <a:schemeClr val="tx1"/>
                      </a:gs>
                      <a:gs pos="86000">
                        <a:schemeClr val="tx1"/>
                      </a:gs>
                    </a:gsLst>
                    <a:lin ang="5400000" scaled="0"/>
                  </a:gradFill>
                </a:rPr>
                <a:t>Learn</a:t>
              </a:r>
            </a:p>
          </p:txBody>
        </p:sp>
      </p:grpSp>
      <p:sp>
        <p:nvSpPr>
          <p:cNvPr id="5" name="Rectangle 4"/>
          <p:cNvSpPr/>
          <p:nvPr/>
        </p:nvSpPr>
        <p:spPr>
          <a:xfrm>
            <a:off x="3941987" y="1944296"/>
            <a:ext cx="7721599" cy="276999"/>
          </a:xfrm>
          <a:prstGeom prst="rect">
            <a:avLst/>
          </a:prstGeom>
        </p:spPr>
        <p:txBody>
          <a:bodyPr wrap="square" lIns="0" tIns="0" rIns="0" bIns="0">
            <a:spAutoFit/>
          </a:bodyPr>
          <a:lstStyle/>
          <a:p>
            <a:r>
              <a:rPr lang="en-US" dirty="0">
                <a:gradFill>
                  <a:gsLst>
                    <a:gs pos="0">
                      <a:schemeClr val="tx1"/>
                    </a:gs>
                    <a:gs pos="100000">
                      <a:schemeClr val="tx1"/>
                    </a:gs>
                  </a:gsLst>
                  <a:lin ang="5400000" scaled="0"/>
                </a:gradFill>
              </a:rPr>
              <a:t>complete the evaluation form &lt;here&gt;</a:t>
            </a:r>
            <a:endParaRPr lang="en-US" dirty="0"/>
          </a:p>
        </p:txBody>
      </p:sp>
      <p:sp>
        <p:nvSpPr>
          <p:cNvPr id="16" name="Rectangle 15"/>
          <p:cNvSpPr/>
          <p:nvPr/>
        </p:nvSpPr>
        <p:spPr>
          <a:xfrm>
            <a:off x="2205263" y="1944296"/>
            <a:ext cx="1582057" cy="512961"/>
          </a:xfrm>
          <a:prstGeom prst="rect">
            <a:avLst/>
          </a:prstGeom>
        </p:spPr>
        <p:txBody>
          <a:bodyPr wrap="square" lIns="0" tIns="0" rIns="0" bIns="0">
            <a:spAutoFit/>
          </a:bodyPr>
          <a:lstStyle/>
          <a:p>
            <a:pPr>
              <a:lnSpc>
                <a:spcPts val="2000"/>
              </a:lnSpc>
              <a:spcAft>
                <a:spcPts val="600"/>
              </a:spcAft>
            </a:pPr>
            <a:r>
              <a:rPr lang="en-US" b="1" dirty="0">
                <a:gradFill>
                  <a:gsLst>
                    <a:gs pos="0">
                      <a:schemeClr val="tx1"/>
                    </a:gs>
                    <a:gs pos="100000">
                      <a:schemeClr val="tx1"/>
                    </a:gs>
                  </a:gsLst>
                  <a:lin ang="5400000" scaled="0"/>
                </a:gradFill>
              </a:rPr>
              <a:t>Evaluate this </a:t>
            </a:r>
            <a:r>
              <a:rPr lang="en-US" b="1" dirty="0" smtClean="0">
                <a:gradFill>
                  <a:gsLst>
                    <a:gs pos="0">
                      <a:schemeClr val="tx1"/>
                    </a:gs>
                    <a:gs pos="100000">
                      <a:schemeClr val="tx1"/>
                    </a:gs>
                  </a:gsLst>
                  <a:lin ang="5400000" scaled="0"/>
                </a:gradFill>
              </a:rPr>
              <a:t/>
            </a:r>
            <a:br>
              <a:rPr lang="en-US" b="1" dirty="0" smtClean="0">
                <a:gradFill>
                  <a:gsLst>
                    <a:gs pos="0">
                      <a:schemeClr val="tx1"/>
                    </a:gs>
                    <a:gs pos="100000">
                      <a:schemeClr val="tx1"/>
                    </a:gs>
                  </a:gsLst>
                  <a:lin ang="5400000" scaled="0"/>
                </a:gradFill>
              </a:rPr>
            </a:br>
            <a:r>
              <a:rPr lang="en-US" b="1" dirty="0" smtClean="0">
                <a:gradFill>
                  <a:gsLst>
                    <a:gs pos="0">
                      <a:schemeClr val="tx1"/>
                    </a:gs>
                    <a:gs pos="100000">
                      <a:schemeClr val="tx1"/>
                    </a:gs>
                  </a:gsLst>
                  <a:lin ang="5400000" scaled="0"/>
                </a:gradFill>
              </a:rPr>
              <a:t>session</a:t>
            </a:r>
            <a:endParaRPr lang="en-US" dirty="0">
              <a:gradFill>
                <a:gsLst>
                  <a:gs pos="0">
                    <a:schemeClr val="tx1"/>
                  </a:gs>
                  <a:gs pos="100000">
                    <a:schemeClr val="tx1"/>
                  </a:gs>
                </a:gsLst>
                <a:lin ang="5400000" scaled="0"/>
              </a:gradFill>
            </a:endParaRPr>
          </a:p>
        </p:txBody>
      </p:sp>
      <p:sp>
        <p:nvSpPr>
          <p:cNvPr id="28" name="Rectangle 27"/>
          <p:cNvSpPr/>
          <p:nvPr/>
        </p:nvSpPr>
        <p:spPr>
          <a:xfrm>
            <a:off x="3941987" y="2655381"/>
            <a:ext cx="7721601" cy="307777"/>
          </a:xfrm>
          <a:prstGeom prst="rect">
            <a:avLst/>
          </a:prstGeom>
        </p:spPr>
        <p:txBody>
          <a:bodyPr wrap="square" lIns="0" tIns="0" rIns="0" bIns="0">
            <a:spAutoFit/>
          </a:bodyPr>
          <a:lstStyle/>
          <a:p>
            <a:pPr>
              <a:lnSpc>
                <a:spcPts val="2400"/>
              </a:lnSpc>
              <a:spcBef>
                <a:spcPts val="600"/>
              </a:spcBef>
              <a:spcAft>
                <a:spcPts val="600"/>
              </a:spcAft>
            </a:pPr>
            <a:r>
              <a:rPr lang="en-US" dirty="0">
                <a:gradFill>
                  <a:gsLst>
                    <a:gs pos="0">
                      <a:schemeClr val="tx1"/>
                    </a:gs>
                    <a:gs pos="100000">
                      <a:schemeClr val="tx1"/>
                    </a:gs>
                  </a:gsLst>
                  <a:lin ang="5400000" scaled="0"/>
                </a:gradFill>
              </a:rPr>
              <a:t>most partners grant you 1 action, focus your ask</a:t>
            </a:r>
          </a:p>
        </p:txBody>
      </p:sp>
      <p:sp>
        <p:nvSpPr>
          <p:cNvPr id="29" name="Rectangle 28"/>
          <p:cNvSpPr/>
          <p:nvPr/>
        </p:nvSpPr>
        <p:spPr>
          <a:xfrm>
            <a:off x="2205263" y="2655381"/>
            <a:ext cx="1582057" cy="256480"/>
          </a:xfrm>
          <a:prstGeom prst="rect">
            <a:avLst/>
          </a:prstGeom>
        </p:spPr>
        <p:txBody>
          <a:bodyPr wrap="square" lIns="0" tIns="0" rIns="0" bIns="0">
            <a:spAutoFit/>
          </a:bodyPr>
          <a:lstStyle/>
          <a:p>
            <a:pPr>
              <a:lnSpc>
                <a:spcPts val="2000"/>
              </a:lnSpc>
              <a:spcAft>
                <a:spcPts val="600"/>
              </a:spcAft>
            </a:pPr>
            <a:r>
              <a:rPr lang="en-US" b="1" dirty="0">
                <a:gradFill>
                  <a:gsLst>
                    <a:gs pos="0">
                      <a:schemeClr val="tx1"/>
                    </a:gs>
                    <a:gs pos="100000">
                      <a:schemeClr val="tx1"/>
                    </a:gs>
                  </a:gsLst>
                  <a:lin ang="5400000" scaled="0"/>
                </a:gradFill>
              </a:rPr>
              <a:t>Placeholder</a:t>
            </a:r>
            <a:endParaRPr lang="en-US" dirty="0">
              <a:gradFill>
                <a:gsLst>
                  <a:gs pos="0">
                    <a:schemeClr val="tx1"/>
                  </a:gs>
                  <a:gs pos="100000">
                    <a:schemeClr val="tx1"/>
                  </a:gs>
                </a:gsLst>
                <a:lin ang="5400000" scaled="0"/>
              </a:gradFill>
            </a:endParaRPr>
          </a:p>
        </p:txBody>
      </p:sp>
      <p:sp>
        <p:nvSpPr>
          <p:cNvPr id="30" name="Rectangle 29"/>
          <p:cNvSpPr/>
          <p:nvPr/>
        </p:nvSpPr>
        <p:spPr>
          <a:xfrm>
            <a:off x="3941987" y="3603820"/>
            <a:ext cx="8244569" cy="276999"/>
          </a:xfrm>
          <a:prstGeom prst="rect">
            <a:avLst/>
          </a:prstGeom>
        </p:spPr>
        <p:txBody>
          <a:bodyPr wrap="square" lIns="0" tIns="0" rIns="0" bIns="0">
            <a:spAutoFit/>
          </a:bodyPr>
          <a:lstStyle/>
          <a:p>
            <a:r>
              <a:rPr lang="en-US" dirty="0" smtClean="0">
                <a:gradFill>
                  <a:gsLst>
                    <a:gs pos="0">
                      <a:schemeClr val="tx1"/>
                    </a:gs>
                    <a:gs pos="100000">
                      <a:schemeClr val="tx1"/>
                    </a:gs>
                  </a:gsLst>
                  <a:lin ang="5400000" scaled="0"/>
                </a:gradFill>
              </a:rPr>
              <a:t>invite partners to your other breakout sessions, panels and interactive </a:t>
            </a:r>
            <a:r>
              <a:rPr lang="en-US" dirty="0">
                <a:gradFill>
                  <a:gsLst>
                    <a:gs pos="0">
                      <a:schemeClr val="tx1"/>
                    </a:gs>
                    <a:gs pos="100000">
                      <a:schemeClr val="tx1"/>
                    </a:gs>
                  </a:gsLst>
                  <a:lin ang="5400000" scaled="0"/>
                </a:gradFill>
              </a:rPr>
              <a:t>sessions</a:t>
            </a:r>
            <a:endParaRPr lang="en-US" dirty="0"/>
          </a:p>
        </p:txBody>
      </p:sp>
      <p:sp>
        <p:nvSpPr>
          <p:cNvPr id="31" name="Rectangle 30"/>
          <p:cNvSpPr/>
          <p:nvPr/>
        </p:nvSpPr>
        <p:spPr>
          <a:xfrm>
            <a:off x="2205263" y="3603820"/>
            <a:ext cx="1582057" cy="256480"/>
          </a:xfrm>
          <a:prstGeom prst="rect">
            <a:avLst/>
          </a:prstGeom>
        </p:spPr>
        <p:txBody>
          <a:bodyPr wrap="square" lIns="0" tIns="0" rIns="0" bIns="0">
            <a:spAutoFit/>
          </a:bodyPr>
          <a:lstStyle/>
          <a:p>
            <a:pPr>
              <a:lnSpc>
                <a:spcPts val="2000"/>
              </a:lnSpc>
              <a:spcAft>
                <a:spcPts val="600"/>
              </a:spcAft>
            </a:pPr>
            <a:r>
              <a:rPr lang="en-US" b="1" dirty="0">
                <a:gradFill>
                  <a:gsLst>
                    <a:gs pos="0">
                      <a:schemeClr val="tx1"/>
                    </a:gs>
                    <a:gs pos="100000">
                      <a:schemeClr val="tx1"/>
                    </a:gs>
                  </a:gsLst>
                  <a:lin ang="5400000" scaled="0"/>
                </a:gradFill>
              </a:rPr>
              <a:t>Placeholder</a:t>
            </a:r>
            <a:endParaRPr lang="en-US" dirty="0">
              <a:gradFill>
                <a:gsLst>
                  <a:gs pos="0">
                    <a:schemeClr val="tx1"/>
                  </a:gs>
                  <a:gs pos="100000">
                    <a:schemeClr val="tx1"/>
                  </a:gs>
                </a:gsLst>
                <a:lin ang="5400000" scaled="0"/>
              </a:gradFill>
            </a:endParaRPr>
          </a:p>
        </p:txBody>
      </p:sp>
      <p:sp>
        <p:nvSpPr>
          <p:cNvPr id="32" name="Rectangle 31"/>
          <p:cNvSpPr/>
          <p:nvPr/>
        </p:nvSpPr>
        <p:spPr>
          <a:xfrm>
            <a:off x="3941987" y="4050981"/>
            <a:ext cx="7721601" cy="590867"/>
          </a:xfrm>
          <a:prstGeom prst="rect">
            <a:avLst/>
          </a:prstGeom>
        </p:spPr>
        <p:txBody>
          <a:bodyPr wrap="square" lIns="0" tIns="0" rIns="0" bIns="0">
            <a:spAutoFit/>
          </a:bodyPr>
          <a:lstStyle/>
          <a:p>
            <a:pPr>
              <a:lnSpc>
                <a:spcPts val="2400"/>
              </a:lnSpc>
              <a:spcBef>
                <a:spcPts val="600"/>
              </a:spcBef>
              <a:spcAft>
                <a:spcPts val="600"/>
              </a:spcAft>
            </a:pPr>
            <a:r>
              <a:rPr lang="en-US" dirty="0">
                <a:gradFill>
                  <a:gsLst>
                    <a:gs pos="0">
                      <a:schemeClr val="tx1"/>
                    </a:gs>
                    <a:gs pos="100000">
                      <a:schemeClr val="tx1"/>
                    </a:gs>
                  </a:gsLst>
                  <a:lin ang="5400000" scaled="0"/>
                </a:gradFill>
              </a:rPr>
              <a:t>invite partners to your other activities: </a:t>
            </a:r>
            <a:r>
              <a:rPr lang="en-US" i="1" dirty="0">
                <a:gradFill>
                  <a:gsLst>
                    <a:gs pos="0">
                      <a:schemeClr val="tx1"/>
                    </a:gs>
                    <a:gs pos="100000">
                      <a:schemeClr val="tx1"/>
                    </a:gs>
                  </a:gsLst>
                  <a:lin ang="5400000" scaled="0"/>
                </a:gradFill>
              </a:rPr>
              <a:t>Expo, executive meetings, </a:t>
            </a:r>
            <a:br>
              <a:rPr lang="en-US" i="1" dirty="0">
                <a:gradFill>
                  <a:gsLst>
                    <a:gs pos="0">
                      <a:schemeClr val="tx1"/>
                    </a:gs>
                    <a:gs pos="100000">
                      <a:schemeClr val="tx1"/>
                    </a:gs>
                  </a:gsLst>
                  <a:lin ang="5400000" scaled="0"/>
                </a:gradFill>
              </a:rPr>
            </a:br>
            <a:r>
              <a:rPr lang="en-US" i="1" dirty="0">
                <a:gradFill>
                  <a:gsLst>
                    <a:gs pos="0">
                      <a:schemeClr val="tx1"/>
                    </a:gs>
                    <a:gs pos="100000">
                      <a:schemeClr val="tx1"/>
                    </a:gs>
                  </a:gsLst>
                  <a:lin ang="5400000" scaled="0"/>
                </a:gradFill>
              </a:rPr>
              <a:t>group meetings, parties and other</a:t>
            </a:r>
            <a:endParaRPr lang="en-US" dirty="0">
              <a:gradFill>
                <a:gsLst>
                  <a:gs pos="0">
                    <a:schemeClr val="tx1"/>
                  </a:gs>
                  <a:gs pos="100000">
                    <a:schemeClr val="tx1"/>
                  </a:gs>
                </a:gsLst>
                <a:lin ang="5400000" scaled="0"/>
              </a:gradFill>
            </a:endParaRPr>
          </a:p>
        </p:txBody>
      </p:sp>
      <p:sp>
        <p:nvSpPr>
          <p:cNvPr id="33" name="Rectangle 32"/>
          <p:cNvSpPr/>
          <p:nvPr/>
        </p:nvSpPr>
        <p:spPr>
          <a:xfrm>
            <a:off x="2205263" y="4050981"/>
            <a:ext cx="1582057" cy="256480"/>
          </a:xfrm>
          <a:prstGeom prst="rect">
            <a:avLst/>
          </a:prstGeom>
        </p:spPr>
        <p:txBody>
          <a:bodyPr wrap="square" lIns="0" tIns="0" rIns="0" bIns="0">
            <a:spAutoFit/>
          </a:bodyPr>
          <a:lstStyle/>
          <a:p>
            <a:pPr>
              <a:lnSpc>
                <a:spcPts val="2000"/>
              </a:lnSpc>
              <a:spcAft>
                <a:spcPts val="600"/>
              </a:spcAft>
            </a:pPr>
            <a:r>
              <a:rPr lang="en-US" b="1" dirty="0">
                <a:gradFill>
                  <a:gsLst>
                    <a:gs pos="0">
                      <a:schemeClr val="tx1"/>
                    </a:gs>
                    <a:gs pos="100000">
                      <a:schemeClr val="tx1"/>
                    </a:gs>
                  </a:gsLst>
                  <a:lin ang="5400000" scaled="0"/>
                </a:gradFill>
              </a:rPr>
              <a:t>Placeholder</a:t>
            </a:r>
            <a:endParaRPr lang="en-US" dirty="0">
              <a:gradFill>
                <a:gsLst>
                  <a:gs pos="0">
                    <a:schemeClr val="tx1"/>
                  </a:gs>
                  <a:gs pos="100000">
                    <a:schemeClr val="tx1"/>
                  </a:gs>
                </a:gsLst>
                <a:lin ang="5400000" scaled="0"/>
              </a:gradFill>
            </a:endParaRPr>
          </a:p>
        </p:txBody>
      </p:sp>
      <p:sp>
        <p:nvSpPr>
          <p:cNvPr id="34" name="Rectangle 33"/>
          <p:cNvSpPr/>
          <p:nvPr/>
        </p:nvSpPr>
        <p:spPr>
          <a:xfrm>
            <a:off x="3941987" y="5327422"/>
            <a:ext cx="8244569" cy="276999"/>
          </a:xfrm>
          <a:prstGeom prst="rect">
            <a:avLst/>
          </a:prstGeom>
        </p:spPr>
        <p:txBody>
          <a:bodyPr wrap="square" lIns="0" tIns="0" rIns="0" bIns="0">
            <a:spAutoFit/>
          </a:bodyPr>
          <a:lstStyle/>
          <a:p>
            <a:r>
              <a:rPr lang="en-US" dirty="0">
                <a:gradFill>
                  <a:gsLst>
                    <a:gs pos="0">
                      <a:schemeClr val="tx1"/>
                    </a:gs>
                    <a:gs pos="100000">
                      <a:schemeClr val="tx1"/>
                    </a:gs>
                  </a:gsLst>
                  <a:lin ang="5400000" scaled="0"/>
                </a:gradFill>
              </a:rPr>
              <a:t>share your latest content: </a:t>
            </a:r>
            <a:r>
              <a:rPr lang="en-US" i="1" dirty="0">
                <a:gradFill>
                  <a:gsLst>
                    <a:gs pos="0">
                      <a:schemeClr val="tx1"/>
                    </a:gs>
                    <a:gs pos="100000">
                      <a:schemeClr val="tx1"/>
                    </a:gs>
                  </a:gsLst>
                  <a:lin ang="5400000" scaled="0"/>
                </a:gradFill>
              </a:rPr>
              <a:t>links, documents, other digital</a:t>
            </a:r>
            <a:endParaRPr lang="en-US" dirty="0"/>
          </a:p>
        </p:txBody>
      </p:sp>
      <p:sp>
        <p:nvSpPr>
          <p:cNvPr id="35" name="Rectangle 34"/>
          <p:cNvSpPr/>
          <p:nvPr/>
        </p:nvSpPr>
        <p:spPr>
          <a:xfrm>
            <a:off x="2205263" y="5327422"/>
            <a:ext cx="1582057" cy="256480"/>
          </a:xfrm>
          <a:prstGeom prst="rect">
            <a:avLst/>
          </a:prstGeom>
        </p:spPr>
        <p:txBody>
          <a:bodyPr wrap="square" lIns="0" tIns="0" rIns="0" bIns="0">
            <a:spAutoFit/>
          </a:bodyPr>
          <a:lstStyle/>
          <a:p>
            <a:pPr>
              <a:lnSpc>
                <a:spcPts val="2000"/>
              </a:lnSpc>
              <a:spcAft>
                <a:spcPts val="600"/>
              </a:spcAft>
            </a:pPr>
            <a:r>
              <a:rPr lang="en-US" b="1" dirty="0">
                <a:gradFill>
                  <a:gsLst>
                    <a:gs pos="0">
                      <a:schemeClr val="tx1"/>
                    </a:gs>
                    <a:gs pos="100000">
                      <a:schemeClr val="tx1"/>
                    </a:gs>
                  </a:gsLst>
                  <a:lin ang="5400000" scaled="0"/>
                </a:gradFill>
              </a:rPr>
              <a:t>Placeholder</a:t>
            </a:r>
            <a:endParaRPr lang="en-US" dirty="0">
              <a:gradFill>
                <a:gsLst>
                  <a:gs pos="0">
                    <a:schemeClr val="tx1"/>
                  </a:gs>
                  <a:gs pos="100000">
                    <a:schemeClr val="tx1"/>
                  </a:gs>
                </a:gsLst>
                <a:lin ang="5400000" scaled="0"/>
              </a:gradFill>
            </a:endParaRPr>
          </a:p>
        </p:txBody>
      </p:sp>
      <p:sp>
        <p:nvSpPr>
          <p:cNvPr id="36" name="Rectangle 35"/>
          <p:cNvSpPr/>
          <p:nvPr/>
        </p:nvSpPr>
        <p:spPr>
          <a:xfrm>
            <a:off x="3941987" y="5888416"/>
            <a:ext cx="7721601" cy="283091"/>
          </a:xfrm>
          <a:prstGeom prst="rect">
            <a:avLst/>
          </a:prstGeom>
        </p:spPr>
        <p:txBody>
          <a:bodyPr wrap="square" lIns="0" tIns="0" rIns="0" bIns="0">
            <a:spAutoFit/>
          </a:bodyPr>
          <a:lstStyle/>
          <a:p>
            <a:pPr>
              <a:lnSpc>
                <a:spcPts val="2400"/>
              </a:lnSpc>
              <a:spcAft>
                <a:spcPts val="600"/>
              </a:spcAft>
            </a:pPr>
            <a:r>
              <a:rPr lang="en-US" dirty="0">
                <a:gradFill>
                  <a:gsLst>
                    <a:gs pos="0">
                      <a:schemeClr val="tx1"/>
                    </a:gs>
                    <a:gs pos="100000">
                      <a:schemeClr val="tx1"/>
                    </a:gs>
                  </a:gsLst>
                  <a:lin ang="5400000" scaled="0"/>
                </a:gradFill>
              </a:rPr>
              <a:t>ask partners to participate online: </a:t>
            </a:r>
            <a:r>
              <a:rPr lang="en-US" i="1" dirty="0">
                <a:gradFill>
                  <a:gsLst>
                    <a:gs pos="0">
                      <a:schemeClr val="tx1"/>
                    </a:gs>
                    <a:gs pos="100000">
                      <a:schemeClr val="tx1"/>
                    </a:gs>
                  </a:gsLst>
                  <a:lin ang="5400000" scaled="0"/>
                </a:gradFill>
              </a:rPr>
              <a:t>forums, social (Facebook, Twitter)</a:t>
            </a:r>
          </a:p>
        </p:txBody>
      </p:sp>
      <p:sp>
        <p:nvSpPr>
          <p:cNvPr id="37" name="Rectangle 36"/>
          <p:cNvSpPr/>
          <p:nvPr/>
        </p:nvSpPr>
        <p:spPr>
          <a:xfrm>
            <a:off x="2205263" y="5888416"/>
            <a:ext cx="1582057" cy="256480"/>
          </a:xfrm>
          <a:prstGeom prst="rect">
            <a:avLst/>
          </a:prstGeom>
        </p:spPr>
        <p:txBody>
          <a:bodyPr wrap="square" lIns="0" tIns="0" rIns="0" bIns="0">
            <a:spAutoFit/>
          </a:bodyPr>
          <a:lstStyle/>
          <a:p>
            <a:pPr>
              <a:lnSpc>
                <a:spcPts val="2000"/>
              </a:lnSpc>
              <a:spcAft>
                <a:spcPts val="600"/>
              </a:spcAft>
            </a:pPr>
            <a:r>
              <a:rPr lang="en-US" b="1" dirty="0">
                <a:gradFill>
                  <a:gsLst>
                    <a:gs pos="0">
                      <a:schemeClr val="tx1"/>
                    </a:gs>
                    <a:gs pos="100000">
                      <a:schemeClr val="tx1"/>
                    </a:gs>
                  </a:gsLst>
                  <a:lin ang="5400000" scaled="0"/>
                </a:gradFill>
              </a:rPr>
              <a:t>Placeholder</a:t>
            </a:r>
            <a:endParaRPr lang="en-US"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405048591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txBox="1">
            <a:spLocks/>
          </p:cNvSpPr>
          <p:nvPr/>
        </p:nvSpPr>
        <p:spPr>
          <a:xfrm>
            <a:off x="6094416" y="3090003"/>
            <a:ext cx="5580508" cy="272843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3000" dirty="0"/>
              <a:t>Complete a WPC evaluation and  you’re </a:t>
            </a:r>
            <a:r>
              <a:rPr lang="en-US" sz="3000" dirty="0" smtClean="0"/>
              <a:t>automatically entered </a:t>
            </a:r>
            <a:r>
              <a:rPr lang="en-US" sz="3000" dirty="0"/>
              <a:t>to </a:t>
            </a:r>
            <a:r>
              <a:rPr lang="en-US" sz="3000" dirty="0" smtClean="0"/>
              <a:t/>
            </a:r>
            <a:br>
              <a:rPr lang="en-US" sz="3000" dirty="0" smtClean="0"/>
            </a:br>
            <a:r>
              <a:rPr lang="en-US" sz="3000" dirty="0" smtClean="0"/>
              <a:t>win </a:t>
            </a:r>
            <a:r>
              <a:rPr lang="en-US" sz="3000" dirty="0"/>
              <a:t>the daily drawing for a luxury vacation AND a chance to win instant prizes</a:t>
            </a:r>
            <a:r>
              <a:rPr lang="en-US" sz="3000" dirty="0" smtClean="0"/>
              <a:t>!</a:t>
            </a:r>
            <a:br>
              <a:rPr lang="en-US" sz="3000" dirty="0" smtClean="0"/>
            </a:br>
            <a:endParaRPr lang="en-US" sz="3000" spc="-58" dirty="0">
              <a:solidFill>
                <a:schemeClr val="tx1"/>
              </a:solidFill>
            </a:endParaRPr>
          </a:p>
          <a:p>
            <a:r>
              <a:rPr lang="en-US" sz="1700" spc="-25" dirty="0">
                <a:gradFill>
                  <a:gsLst>
                    <a:gs pos="0">
                      <a:schemeClr val="tx1"/>
                    </a:gs>
                    <a:gs pos="86000">
                      <a:schemeClr val="tx1"/>
                    </a:gs>
                  </a:gsLst>
                  <a:lin ang="5400000" scaled="0"/>
                </a:gradFill>
              </a:rPr>
              <a:t>Learn more in the Microsoft Partner Network Booth </a:t>
            </a:r>
          </a:p>
        </p:txBody>
      </p:sp>
      <p:pic>
        <p:nvPicPr>
          <p:cNvPr id="1032" name="Picture 8" descr="http://ts3.mm.bing.net/images/thumbnail.aspx?q=894198226522&amp;id=ffc04563b570dd3860292bd4a3320200&amp;url=http%3a%2f%2fwww.desktop-wallpaper.org%2fwp-content%2fuploads%2f2009%2f06%2fblue-lagoon-resort-be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56922">
            <a:off x="1242784" y="3682613"/>
            <a:ext cx="4015265" cy="2503503"/>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a:extLst/>
        </p:spPr>
      </p:pic>
      <p:sp>
        <p:nvSpPr>
          <p:cNvPr id="12" name="Title 5"/>
          <p:cNvSpPr>
            <a:spLocks noGrp="1"/>
          </p:cNvSpPr>
          <p:nvPr>
            <p:ph type="title"/>
          </p:nvPr>
        </p:nvSpPr>
        <p:spPr/>
        <p:txBody>
          <a:bodyPr/>
          <a:lstStyle/>
          <a:p>
            <a:r>
              <a:rPr lang="en-US" dirty="0" smtClean="0"/>
              <a:t>Your Feedback is Very Important </a:t>
            </a:r>
            <a:r>
              <a:rPr lang="en-US" dirty="0"/>
              <a:t>t</a:t>
            </a:r>
            <a:r>
              <a:rPr lang="en-US" dirty="0" smtClean="0"/>
              <a:t>o Us</a:t>
            </a:r>
            <a:endParaRPr lang="en-US" dirty="0"/>
          </a:p>
        </p:txBody>
      </p:sp>
      <p:sp>
        <p:nvSpPr>
          <p:cNvPr id="17" name="Rectangle 16"/>
          <p:cNvSpPr/>
          <p:nvPr/>
        </p:nvSpPr>
        <p:spPr>
          <a:xfrm rot="21347474">
            <a:off x="942125" y="3243628"/>
            <a:ext cx="4388647" cy="307777"/>
          </a:xfrm>
          <a:prstGeom prst="rect">
            <a:avLst/>
          </a:prstGeom>
        </p:spPr>
        <p:txBody>
          <a:bodyPr wrap="square" lIns="0" tIns="0" rIns="0" bIns="0">
            <a:spAutoFit/>
          </a:bodyPr>
          <a:lstStyle/>
          <a:p>
            <a:pPr algn="ctr"/>
            <a:r>
              <a:rPr lang="en-US" sz="2000" b="1" spc="-25" dirty="0">
                <a:gradFill>
                  <a:gsLst>
                    <a:gs pos="0">
                      <a:schemeClr val="tx1"/>
                    </a:gs>
                    <a:gs pos="86000">
                      <a:schemeClr val="tx1"/>
                    </a:gs>
                  </a:gsLst>
                  <a:lin ang="5400000" scaled="0"/>
                </a:gradFill>
                <a:effectLst>
                  <a:outerShdw blurRad="38100" dist="38100" dir="2700000" algn="tl">
                    <a:srgbClr val="000000">
                      <a:alpha val="43137"/>
                    </a:srgbClr>
                  </a:outerShdw>
                </a:effectLst>
              </a:rPr>
              <a:t>Grand </a:t>
            </a:r>
            <a:r>
              <a:rPr lang="en-US" sz="2000" b="1" spc="-25" dirty="0" smtClean="0">
                <a:gradFill>
                  <a:gsLst>
                    <a:gs pos="0">
                      <a:schemeClr val="tx1"/>
                    </a:gs>
                    <a:gs pos="86000">
                      <a:schemeClr val="tx1"/>
                    </a:gs>
                  </a:gsLst>
                  <a:lin ang="5400000" scaled="0"/>
                </a:gradFill>
                <a:effectLst>
                  <a:outerShdw blurRad="38100" dist="38100" dir="2700000" algn="tl">
                    <a:srgbClr val="000000">
                      <a:alpha val="43137"/>
                    </a:srgbClr>
                  </a:outerShdw>
                </a:effectLst>
              </a:rPr>
              <a:t>Prize Luxury </a:t>
            </a:r>
            <a:r>
              <a:rPr lang="en-US" sz="2000" b="1" spc="-25" dirty="0">
                <a:gradFill>
                  <a:gsLst>
                    <a:gs pos="0">
                      <a:schemeClr val="tx1"/>
                    </a:gs>
                    <a:gs pos="86000">
                      <a:schemeClr val="tx1"/>
                    </a:gs>
                  </a:gsLst>
                  <a:lin ang="5400000" scaled="0"/>
                </a:gradFill>
                <a:effectLst>
                  <a:outerShdw blurRad="38100" dist="38100" dir="2700000" algn="tl">
                    <a:srgbClr val="000000">
                      <a:alpha val="43137"/>
                    </a:srgbClr>
                  </a:outerShdw>
                </a:effectLst>
              </a:rPr>
              <a:t>Vacation for 2</a:t>
            </a:r>
          </a:p>
        </p:txBody>
      </p:sp>
      <p:sp>
        <p:nvSpPr>
          <p:cNvPr id="18" name="Rectangle 17"/>
          <p:cNvSpPr/>
          <p:nvPr/>
        </p:nvSpPr>
        <p:spPr bwMode="auto">
          <a:xfrm rot="5400000">
            <a:off x="5408617" y="-3954845"/>
            <a:ext cx="1371600" cy="12188828"/>
          </a:xfrm>
          <a:prstGeom prst="rect">
            <a:avLst/>
          </a:prstGeom>
          <a:solidFill>
            <a:srgbClr val="000000">
              <a:alpha val="55000"/>
            </a:srgbClr>
          </a:solidFill>
          <a:ln w="38100" cap="flat" cmpd="sng" algn="ctr">
            <a:noFill/>
            <a:prstDash val="solid"/>
            <a:headEnd type="none" w="med" len="med"/>
            <a:tailEnd type="none" w="med" len="med"/>
          </a:ln>
          <a:effectLst/>
        </p:spPr>
        <p:txBody>
          <a:bodyPr vert="vert270" wrap="square" lIns="1097280" tIns="0" rIns="1005840" bIns="91440" numCol="1" rtlCol="0" anchor="ctr" anchorCtr="0" compatLnSpc="1">
            <a:prstTxWarp prst="textNoShape">
              <a:avLst/>
            </a:prstTxWarp>
          </a:bodyPr>
          <a:lstStyle/>
          <a:p>
            <a:pPr defTabSz="914099" fontAlgn="base">
              <a:lnSpc>
                <a:spcPct val="80000"/>
              </a:lnSpc>
              <a:spcBef>
                <a:spcPct val="0"/>
              </a:spcBef>
              <a:spcAft>
                <a:spcPct val="0"/>
              </a:spcAft>
            </a:pPr>
            <a:endParaRPr lang="en-US" sz="3200" kern="0" dirty="0">
              <a:gradFill>
                <a:gsLst>
                  <a:gs pos="0">
                    <a:srgbClr val="FFFFFF"/>
                  </a:gs>
                  <a:gs pos="100000">
                    <a:srgbClr val="FFFFFF"/>
                  </a:gs>
                </a:gsLst>
                <a:lin ang="5400000" scaled="0"/>
              </a:gradFill>
              <a:latin typeface="Segoe Light"/>
            </a:endParaRPr>
          </a:p>
        </p:txBody>
      </p:sp>
      <p:sp>
        <p:nvSpPr>
          <p:cNvPr id="19" name="Title 5"/>
          <p:cNvSpPr txBox="1">
            <a:spLocks/>
          </p:cNvSpPr>
          <p:nvPr/>
        </p:nvSpPr>
        <p:spPr>
          <a:xfrm>
            <a:off x="2283118" y="1696371"/>
            <a:ext cx="9673913" cy="8863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3200" spc="-58" dirty="0">
                <a:gradFill>
                  <a:gsLst>
                    <a:gs pos="0">
                      <a:schemeClr val="tx1"/>
                    </a:gs>
                    <a:gs pos="86000">
                      <a:schemeClr val="tx1"/>
                    </a:gs>
                  </a:gsLst>
                  <a:lin ang="5400000" scaled="0"/>
                </a:gradFill>
              </a:rPr>
              <a:t>Submit your Session Evaluation </a:t>
            </a:r>
            <a:r>
              <a:rPr lang="en-US" sz="3200" spc="-58" dirty="0" smtClean="0">
                <a:gradFill>
                  <a:gsLst>
                    <a:gs pos="0">
                      <a:schemeClr val="tx1"/>
                    </a:gs>
                    <a:gs pos="86000">
                      <a:schemeClr val="tx1"/>
                    </a:gs>
                  </a:gsLst>
                  <a:lin ang="5400000" scaled="0"/>
                </a:gradFill>
              </a:rPr>
              <a:t>for </a:t>
            </a:r>
            <a:r>
              <a:rPr lang="en-US" sz="3200" spc="-58" dirty="0">
                <a:gradFill>
                  <a:gsLst>
                    <a:gs pos="0">
                      <a:schemeClr val="tx1"/>
                    </a:gs>
                    <a:gs pos="86000">
                      <a:schemeClr val="tx1"/>
                    </a:gs>
                  </a:gsLst>
                  <a:lin ang="5400000" scaled="0"/>
                </a:gradFill>
              </a:rPr>
              <a:t>a chance to Win</a:t>
            </a:r>
            <a:r>
              <a:rPr lang="en-US" sz="3200" spc="-58" dirty="0" smtClean="0">
                <a:gradFill>
                  <a:gsLst>
                    <a:gs pos="0">
                      <a:schemeClr val="tx1"/>
                    </a:gs>
                    <a:gs pos="86000">
                      <a:schemeClr val="tx1"/>
                    </a:gs>
                  </a:gsLst>
                  <a:lin ang="5400000" scaled="0"/>
                </a:gradFill>
              </a:rPr>
              <a:t>! </a:t>
            </a:r>
            <a:r>
              <a:rPr lang="en-US" sz="3200" spc="-58" dirty="0" smtClean="0">
                <a:solidFill>
                  <a:schemeClr val="tx1"/>
                </a:solidFill>
                <a:hlinkClick r:id="rId4"/>
              </a:rPr>
              <a:t>www.digitalwpc.com/contest</a:t>
            </a:r>
            <a:endParaRPr lang="en-US" sz="3200" spc="-58" dirty="0">
              <a:solidFill>
                <a:schemeClr val="tx1"/>
              </a:solidFill>
            </a:endParaRPr>
          </a:p>
        </p:txBody>
      </p:sp>
      <p:sp>
        <p:nvSpPr>
          <p:cNvPr id="20" name="Rectangle 19"/>
          <p:cNvSpPr/>
          <p:nvPr/>
        </p:nvSpPr>
        <p:spPr bwMode="auto">
          <a:xfrm>
            <a:off x="522642" y="1408049"/>
            <a:ext cx="1463040" cy="146304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spc="-150" dirty="0">
              <a:gradFill>
                <a:gsLst>
                  <a:gs pos="0">
                    <a:srgbClr val="FFFFFF"/>
                  </a:gs>
                  <a:gs pos="100000">
                    <a:srgbClr val="FFFFFF"/>
                  </a:gs>
                </a:gsLst>
                <a:lin ang="5400000" scaled="0"/>
              </a:gradFill>
              <a:latin typeface="Segoe Light" pitchFamily="34" charset="0"/>
            </a:endParaRPr>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032" y="1819958"/>
            <a:ext cx="1338257" cy="639222"/>
          </a:xfrm>
          <a:prstGeom prst="rect">
            <a:avLst/>
          </a:prstGeom>
        </p:spPr>
      </p:pic>
    </p:spTree>
    <p:extLst>
      <p:ext uri="{BB962C8B-B14F-4D97-AF65-F5344CB8AC3E}">
        <p14:creationId xmlns:p14="http://schemas.microsoft.com/office/powerpoint/2010/main" val="418699145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rot="5400000">
            <a:off x="5408617" y="-3954845"/>
            <a:ext cx="1371600" cy="12188828"/>
          </a:xfrm>
          <a:prstGeom prst="rect">
            <a:avLst/>
          </a:prstGeom>
          <a:solidFill>
            <a:srgbClr val="000000">
              <a:alpha val="55000"/>
            </a:srgbClr>
          </a:solidFill>
          <a:ln w="38100" cap="flat" cmpd="sng" algn="ctr">
            <a:noFill/>
            <a:prstDash val="solid"/>
            <a:headEnd type="none" w="med" len="med"/>
            <a:tailEnd type="none" w="med" len="med"/>
          </a:ln>
          <a:effectLst/>
        </p:spPr>
        <p:txBody>
          <a:bodyPr vert="vert270" wrap="square" lIns="1097280" tIns="0" rIns="1005840" bIns="91440" numCol="1" rtlCol="0" anchor="ctr" anchorCtr="0" compatLnSpc="1">
            <a:prstTxWarp prst="textNoShape">
              <a:avLst/>
            </a:prstTxWarp>
          </a:bodyPr>
          <a:lstStyle/>
          <a:p>
            <a:pPr defTabSz="914099" fontAlgn="base">
              <a:lnSpc>
                <a:spcPct val="80000"/>
              </a:lnSpc>
              <a:spcBef>
                <a:spcPct val="0"/>
              </a:spcBef>
              <a:spcAft>
                <a:spcPct val="0"/>
              </a:spcAft>
            </a:pPr>
            <a:endParaRPr lang="en-US" sz="3200" kern="0" dirty="0">
              <a:gradFill>
                <a:gsLst>
                  <a:gs pos="0">
                    <a:srgbClr val="FFFFFF"/>
                  </a:gs>
                  <a:gs pos="100000">
                    <a:srgbClr val="FFFFFF"/>
                  </a:gs>
                </a:gsLst>
                <a:lin ang="5400000" scaled="0"/>
              </a:gradFill>
              <a:latin typeface="Segoe Light"/>
            </a:endParaRPr>
          </a:p>
        </p:txBody>
      </p:sp>
      <p:sp>
        <p:nvSpPr>
          <p:cNvPr id="15" name="Title 5"/>
          <p:cNvSpPr txBox="1">
            <a:spLocks/>
          </p:cNvSpPr>
          <p:nvPr/>
        </p:nvSpPr>
        <p:spPr>
          <a:xfrm>
            <a:off x="2283118" y="1696371"/>
            <a:ext cx="9673913" cy="8863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3200" spc="-58" dirty="0">
                <a:gradFill>
                  <a:gsLst>
                    <a:gs pos="0">
                      <a:schemeClr val="tx1"/>
                    </a:gs>
                    <a:gs pos="86000">
                      <a:schemeClr val="tx1"/>
                    </a:gs>
                  </a:gsLst>
                  <a:lin ang="5400000" scaled="0"/>
                </a:gradFill>
              </a:rPr>
              <a:t>Submit your Session Evaluation </a:t>
            </a:r>
            <a:r>
              <a:rPr lang="en-US" sz="3200" spc="-58" dirty="0" smtClean="0">
                <a:gradFill>
                  <a:gsLst>
                    <a:gs pos="0">
                      <a:schemeClr val="tx1"/>
                    </a:gs>
                    <a:gs pos="86000">
                      <a:schemeClr val="tx1"/>
                    </a:gs>
                  </a:gsLst>
                  <a:lin ang="5400000" scaled="0"/>
                </a:gradFill>
              </a:rPr>
              <a:t>for </a:t>
            </a:r>
            <a:r>
              <a:rPr lang="en-US" sz="3200" spc="-58" dirty="0">
                <a:gradFill>
                  <a:gsLst>
                    <a:gs pos="0">
                      <a:schemeClr val="tx1"/>
                    </a:gs>
                    <a:gs pos="86000">
                      <a:schemeClr val="tx1"/>
                    </a:gs>
                  </a:gsLst>
                  <a:lin ang="5400000" scaled="0"/>
                </a:gradFill>
              </a:rPr>
              <a:t>a chance to Win</a:t>
            </a:r>
            <a:r>
              <a:rPr lang="en-US" sz="3200" spc="-58" dirty="0" smtClean="0">
                <a:gradFill>
                  <a:gsLst>
                    <a:gs pos="0">
                      <a:schemeClr val="tx1"/>
                    </a:gs>
                    <a:gs pos="86000">
                      <a:schemeClr val="tx1"/>
                    </a:gs>
                  </a:gsLst>
                  <a:lin ang="5400000" scaled="0"/>
                </a:gradFill>
              </a:rPr>
              <a:t>! </a:t>
            </a:r>
            <a:r>
              <a:rPr lang="en-US" sz="3200" spc="-58" dirty="0" smtClean="0">
                <a:solidFill>
                  <a:schemeClr val="tx1"/>
                </a:solidFill>
                <a:hlinkClick r:id="rId3"/>
              </a:rPr>
              <a:t>www.digitalwpc.com/contest</a:t>
            </a:r>
            <a:endParaRPr lang="en-US" sz="3200" spc="-58" dirty="0">
              <a:solidFill>
                <a:schemeClr val="tx1"/>
              </a:solidFill>
            </a:endParaRPr>
          </a:p>
        </p:txBody>
      </p:sp>
      <p:pic>
        <p:nvPicPr>
          <p:cNvPr id="18" name="Picture 8" descr="http://ts3.mm.bing.net/images/thumbnail.aspx?q=894198226522&amp;id=ffc04563b570dd3860292bd4a3320200&amp;url=http%3a%2f%2fwww.desktop-wallpaper.org%2fwp-content%2fuploads%2f2009%2f06%2fblue-lagoon-resort-bea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32450">
            <a:off x="780581" y="3538648"/>
            <a:ext cx="3447880" cy="2149741"/>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a:extLst/>
        </p:spPr>
      </p:pic>
      <p:sp>
        <p:nvSpPr>
          <p:cNvPr id="19" name="Rectangle 18"/>
          <p:cNvSpPr/>
          <p:nvPr/>
        </p:nvSpPr>
        <p:spPr bwMode="auto">
          <a:xfrm>
            <a:off x="522642" y="1408049"/>
            <a:ext cx="1463040" cy="146304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spc="-150" dirty="0">
              <a:gradFill>
                <a:gsLst>
                  <a:gs pos="0">
                    <a:srgbClr val="FFFFFF"/>
                  </a:gs>
                  <a:gs pos="100000">
                    <a:srgbClr val="FFFFFF"/>
                  </a:gs>
                </a:gsLst>
                <a:lin ang="5400000" scaled="0"/>
              </a:gradFill>
              <a:latin typeface="Segoe Light" pitchFamily="34" charset="0"/>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032" y="1819958"/>
            <a:ext cx="1338257" cy="639222"/>
          </a:xfrm>
          <a:prstGeom prst="rect">
            <a:avLst/>
          </a:prstGeom>
        </p:spPr>
      </p:pic>
      <p:sp>
        <p:nvSpPr>
          <p:cNvPr id="3" name="Title 2"/>
          <p:cNvSpPr>
            <a:spLocks noGrp="1"/>
          </p:cNvSpPr>
          <p:nvPr>
            <p:ph type="title"/>
          </p:nvPr>
        </p:nvSpPr>
        <p:spPr/>
        <p:txBody>
          <a:bodyPr/>
          <a:lstStyle/>
          <a:p>
            <a:r>
              <a:rPr lang="en-US" dirty="0"/>
              <a:t>Your Feedback is Very Important to Us</a:t>
            </a:r>
          </a:p>
        </p:txBody>
      </p:sp>
      <p:pic>
        <p:nvPicPr>
          <p:cNvPr id="9" name="Picture 2" descr="\\SERVER3\InternalBin\Resource DVD\DVD_ART36\DVD_Art_08-10-2010\Artwork_Imagery\Hardware Photos\OEM HW\Windows Mobile devices (cell phone, pda)\Windows 7  - prototype\Windows Phone 7 Serie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62596">
            <a:off x="4374826" y="4004659"/>
            <a:ext cx="1170723" cy="2301906"/>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rot="156471">
            <a:off x="2834175" y="5003720"/>
            <a:ext cx="1778456" cy="996548"/>
            <a:chOff x="5060380" y="7554736"/>
            <a:chExt cx="2979802" cy="1673419"/>
          </a:xfrm>
          <a:effectLst/>
        </p:grpSpPr>
        <p:sp>
          <p:nvSpPr>
            <p:cNvPr id="13" name="Rounded Rectangle 12"/>
            <p:cNvSpPr/>
            <p:nvPr/>
          </p:nvSpPr>
          <p:spPr bwMode="auto">
            <a:xfrm>
              <a:off x="5120794" y="7554736"/>
              <a:ext cx="2919388" cy="1673419"/>
            </a:xfrm>
            <a:prstGeom prst="roundRect">
              <a:avLst>
                <a:gd name="adj" fmla="val 5471"/>
              </a:avLst>
            </a:prstGeom>
            <a:solidFill>
              <a:schemeClr val="tx1"/>
            </a:solidFill>
            <a:ln>
              <a:no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8544" t="22164" r="6062" b="18923"/>
            <a:stretch/>
          </p:blipFill>
          <p:spPr>
            <a:xfrm>
              <a:off x="5268200" y="7783102"/>
              <a:ext cx="2651760" cy="660259"/>
            </a:xfrm>
            <a:prstGeom prst="rect">
              <a:avLst/>
            </a:prstGeom>
          </p:spPr>
        </p:pic>
        <p:sp>
          <p:nvSpPr>
            <p:cNvPr id="7" name="Title 5"/>
            <p:cNvSpPr txBox="1">
              <a:spLocks/>
            </p:cNvSpPr>
            <p:nvPr/>
          </p:nvSpPr>
          <p:spPr>
            <a:xfrm>
              <a:off x="5060380" y="8662267"/>
              <a:ext cx="2971487" cy="372113"/>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1600" spc="-58" dirty="0" smtClean="0">
                  <a:gradFill flip="none" rotWithShape="1">
                    <a:gsLst>
                      <a:gs pos="0">
                        <a:srgbClr val="000000"/>
                      </a:gs>
                      <a:gs pos="86000">
                        <a:srgbClr val="000000"/>
                      </a:gs>
                    </a:gsLst>
                    <a:lin ang="5400000" scaled="0"/>
                    <a:tileRect/>
                  </a:gradFill>
                </a:rPr>
                <a:t>Online </a:t>
              </a:r>
              <a:r>
                <a:rPr lang="en-US" sz="1600" spc="-58" dirty="0" err="1" smtClean="0">
                  <a:gradFill flip="none" rotWithShape="1">
                    <a:gsLst>
                      <a:gs pos="0">
                        <a:srgbClr val="000000"/>
                      </a:gs>
                      <a:gs pos="86000">
                        <a:srgbClr val="000000"/>
                      </a:gs>
                    </a:gsLst>
                    <a:lin ang="5400000" scaled="0"/>
                    <a:tileRect/>
                  </a:gradFill>
                </a:rPr>
                <a:t>Giftcards</a:t>
              </a:r>
              <a:endParaRPr lang="en-US" sz="1600" spc="-25" dirty="0">
                <a:gradFill flip="none" rotWithShape="1">
                  <a:gsLst>
                    <a:gs pos="0">
                      <a:srgbClr val="000000"/>
                    </a:gs>
                    <a:gs pos="86000">
                      <a:srgbClr val="000000"/>
                    </a:gs>
                  </a:gsLst>
                  <a:lin ang="5400000" scaled="0"/>
                  <a:tileRect/>
                </a:gradFill>
              </a:endParaRPr>
            </a:p>
          </p:txBody>
        </p:sp>
      </p:grpSp>
      <p:sp>
        <p:nvSpPr>
          <p:cNvPr id="8" name="Title 5"/>
          <p:cNvSpPr txBox="1">
            <a:spLocks/>
          </p:cNvSpPr>
          <p:nvPr/>
        </p:nvSpPr>
        <p:spPr>
          <a:xfrm rot="223807">
            <a:off x="3876203" y="3536832"/>
            <a:ext cx="2425500"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1600" b="1" spc="-25" dirty="0">
                <a:gradFill>
                  <a:gsLst>
                    <a:gs pos="0">
                      <a:schemeClr val="tx1"/>
                    </a:gs>
                    <a:gs pos="86000">
                      <a:schemeClr val="tx1"/>
                    </a:gs>
                  </a:gsLst>
                  <a:lin ang="5400000" scaled="0"/>
                </a:gradFill>
                <a:effectLst>
                  <a:outerShdw blurRad="38100" dist="38100" dir="2700000" algn="tl">
                    <a:srgbClr val="000000">
                      <a:alpha val="43137"/>
                    </a:srgbClr>
                  </a:outerShdw>
                </a:effectLst>
              </a:rPr>
              <a:t>Windows </a:t>
            </a:r>
            <a:r>
              <a:rPr lang="en-US" sz="1600" b="1" spc="-25" dirty="0" smtClean="0">
                <a:gradFill>
                  <a:gsLst>
                    <a:gs pos="0">
                      <a:schemeClr val="tx1"/>
                    </a:gs>
                    <a:gs pos="86000">
                      <a:schemeClr val="tx1"/>
                    </a:gs>
                  </a:gsLst>
                  <a:lin ang="5400000" scaled="0"/>
                </a:gradFill>
                <a:effectLst>
                  <a:outerShdw blurRad="38100" dist="38100" dir="2700000" algn="tl">
                    <a:srgbClr val="000000">
                      <a:alpha val="43137"/>
                    </a:srgbClr>
                  </a:outerShdw>
                </a:effectLst>
              </a:rPr>
              <a:t>7</a:t>
            </a:r>
            <a:br>
              <a:rPr lang="en-US" sz="1600" b="1" spc="-25" dirty="0" smtClean="0">
                <a:gradFill>
                  <a:gsLst>
                    <a:gs pos="0">
                      <a:schemeClr val="tx1"/>
                    </a:gs>
                    <a:gs pos="86000">
                      <a:schemeClr val="tx1"/>
                    </a:gs>
                  </a:gsLst>
                  <a:lin ang="5400000" scaled="0"/>
                </a:gradFill>
                <a:effectLst>
                  <a:outerShdw blurRad="38100" dist="38100" dir="2700000" algn="tl">
                    <a:srgbClr val="000000">
                      <a:alpha val="43137"/>
                    </a:srgbClr>
                  </a:outerShdw>
                </a:effectLst>
              </a:rPr>
            </a:br>
            <a:r>
              <a:rPr lang="en-US" sz="1600" b="1" spc="-25" dirty="0" smtClean="0">
                <a:gradFill>
                  <a:gsLst>
                    <a:gs pos="0">
                      <a:schemeClr val="tx1"/>
                    </a:gs>
                    <a:gs pos="86000">
                      <a:schemeClr val="tx1"/>
                    </a:gs>
                  </a:gsLst>
                  <a:lin ang="5400000" scaled="0"/>
                </a:gradFill>
                <a:effectLst>
                  <a:outerShdw blurRad="38100" dist="38100" dir="2700000" algn="tl">
                    <a:srgbClr val="000000">
                      <a:alpha val="43137"/>
                    </a:srgbClr>
                  </a:outerShdw>
                </a:effectLst>
              </a:rPr>
              <a:t>Phone</a:t>
            </a:r>
            <a:endParaRPr lang="en-US" sz="1600" b="1" spc="-25" dirty="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22" name="Rectangle 21"/>
          <p:cNvSpPr/>
          <p:nvPr/>
        </p:nvSpPr>
        <p:spPr>
          <a:xfrm rot="21251940">
            <a:off x="517875" y="3188944"/>
            <a:ext cx="3704652" cy="276999"/>
          </a:xfrm>
          <a:prstGeom prst="rect">
            <a:avLst/>
          </a:prstGeom>
        </p:spPr>
        <p:txBody>
          <a:bodyPr wrap="square" lIns="0" tIns="0" rIns="0" bIns="0">
            <a:spAutoFit/>
          </a:bodyPr>
          <a:lstStyle/>
          <a:p>
            <a:pPr algn="ctr"/>
            <a:r>
              <a:rPr lang="en-US" sz="1800" b="1" spc="-25" dirty="0" smtClean="0">
                <a:gradFill>
                  <a:gsLst>
                    <a:gs pos="0">
                      <a:schemeClr val="tx1"/>
                    </a:gs>
                    <a:gs pos="86000">
                      <a:schemeClr val="tx1"/>
                    </a:gs>
                  </a:gsLst>
                  <a:lin ang="5400000" scaled="0"/>
                </a:gradFill>
                <a:effectLst>
                  <a:outerShdw blurRad="38100" dist="38100" dir="2700000" algn="tl">
                    <a:srgbClr val="000000">
                      <a:alpha val="43137"/>
                    </a:srgbClr>
                  </a:outerShdw>
                </a:effectLst>
              </a:rPr>
              <a:t>Luxury </a:t>
            </a:r>
            <a:r>
              <a:rPr lang="en-US" sz="1800" b="1" spc="-25" dirty="0">
                <a:gradFill>
                  <a:gsLst>
                    <a:gs pos="0">
                      <a:schemeClr val="tx1"/>
                    </a:gs>
                    <a:gs pos="86000">
                      <a:schemeClr val="tx1"/>
                    </a:gs>
                  </a:gsLst>
                  <a:lin ang="5400000" scaled="0"/>
                </a:gradFill>
                <a:effectLst>
                  <a:outerShdw blurRad="38100" dist="38100" dir="2700000" algn="tl">
                    <a:srgbClr val="000000">
                      <a:alpha val="43137"/>
                    </a:srgbClr>
                  </a:outerShdw>
                </a:effectLst>
              </a:rPr>
              <a:t>Vacation for 2</a:t>
            </a:r>
          </a:p>
        </p:txBody>
      </p:sp>
      <p:sp>
        <p:nvSpPr>
          <p:cNvPr id="26" name="Title 5"/>
          <p:cNvSpPr txBox="1">
            <a:spLocks/>
          </p:cNvSpPr>
          <p:nvPr/>
        </p:nvSpPr>
        <p:spPr>
          <a:xfrm>
            <a:off x="6094416" y="3090003"/>
            <a:ext cx="5580508" cy="272843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3000" dirty="0"/>
              <a:t>Complete a WPC evaluation and  you’re </a:t>
            </a:r>
            <a:r>
              <a:rPr lang="en-US" sz="3000" dirty="0" smtClean="0"/>
              <a:t>automatically entered </a:t>
            </a:r>
            <a:r>
              <a:rPr lang="en-US" sz="3000" dirty="0"/>
              <a:t>to </a:t>
            </a:r>
            <a:r>
              <a:rPr lang="en-US" sz="3000" dirty="0" smtClean="0"/>
              <a:t/>
            </a:r>
            <a:br>
              <a:rPr lang="en-US" sz="3000" dirty="0" smtClean="0"/>
            </a:br>
            <a:r>
              <a:rPr lang="en-US" sz="3000" dirty="0" smtClean="0"/>
              <a:t>win </a:t>
            </a:r>
            <a:r>
              <a:rPr lang="en-US" sz="3000" dirty="0"/>
              <a:t>the daily drawing for a luxury vacation AND a chance to win instant prizes</a:t>
            </a:r>
            <a:r>
              <a:rPr lang="en-US" sz="3000" dirty="0" smtClean="0"/>
              <a:t>!</a:t>
            </a:r>
            <a:br>
              <a:rPr lang="en-US" sz="3000" dirty="0" smtClean="0"/>
            </a:br>
            <a:endParaRPr lang="en-US" sz="3000" spc="-58" dirty="0">
              <a:solidFill>
                <a:schemeClr val="tx1"/>
              </a:solidFill>
            </a:endParaRPr>
          </a:p>
          <a:p>
            <a:r>
              <a:rPr lang="en-US" sz="1700" spc="-25" dirty="0">
                <a:gradFill>
                  <a:gsLst>
                    <a:gs pos="0">
                      <a:schemeClr val="tx1"/>
                    </a:gs>
                    <a:gs pos="86000">
                      <a:schemeClr val="tx1"/>
                    </a:gs>
                  </a:gsLst>
                  <a:lin ang="5400000" scaled="0"/>
                </a:gradFill>
              </a:rPr>
              <a:t>Learn more in the Microsoft Partner Network Booth </a:t>
            </a:r>
          </a:p>
        </p:txBody>
      </p:sp>
    </p:spTree>
    <p:extLst>
      <p:ext uri="{BB962C8B-B14F-4D97-AF65-F5344CB8AC3E}">
        <p14:creationId xmlns:p14="http://schemas.microsoft.com/office/powerpoint/2010/main" val="3469489650"/>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4"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bwMode="auto">
          <a:xfrm>
            <a:off x="9172084" y="460135"/>
            <a:ext cx="2230596" cy="423061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sv-SE" sz="2200" dirty="0" smtClean="0">
              <a:gradFill>
                <a:gsLst>
                  <a:gs pos="0">
                    <a:srgbClr val="FFFFFF"/>
                  </a:gs>
                  <a:gs pos="100000">
                    <a:srgbClr val="FFFFFF"/>
                  </a:gs>
                </a:gsLst>
                <a:lin ang="5400000" scaled="0"/>
              </a:gradFill>
            </a:endParaRPr>
          </a:p>
        </p:txBody>
      </p:sp>
      <p:sp>
        <p:nvSpPr>
          <p:cNvPr id="2" name="Rubrik 1"/>
          <p:cNvSpPr>
            <a:spLocks noGrp="1"/>
          </p:cNvSpPr>
          <p:nvPr>
            <p:ph type="title"/>
          </p:nvPr>
        </p:nvSpPr>
        <p:spPr/>
        <p:txBody>
          <a:bodyPr/>
          <a:lstStyle/>
          <a:p>
            <a:r>
              <a:rPr lang="sv-SE" dirty="0" smtClean="0"/>
              <a:t>Anders Kingstedt</a:t>
            </a:r>
            <a:endParaRPr lang="sv-SE" dirty="0"/>
          </a:p>
        </p:txBody>
      </p:sp>
      <p:sp>
        <p:nvSpPr>
          <p:cNvPr id="3" name="Platshållare för innehåll 2"/>
          <p:cNvSpPr>
            <a:spLocks noGrp="1"/>
          </p:cNvSpPr>
          <p:nvPr>
            <p:ph idx="1"/>
          </p:nvPr>
        </p:nvSpPr>
        <p:spPr>
          <a:xfrm>
            <a:off x="519113" y="1447799"/>
            <a:ext cx="7116722" cy="3391698"/>
          </a:xfrm>
        </p:spPr>
        <p:txBody>
          <a:bodyPr/>
          <a:lstStyle/>
          <a:p>
            <a:r>
              <a:rPr lang="sv-SE" dirty="0" smtClean="0"/>
              <a:t>CEO </a:t>
            </a:r>
            <a:r>
              <a:rPr lang="sv-SE" dirty="0" err="1" smtClean="0"/>
              <a:t>of</a:t>
            </a:r>
            <a:r>
              <a:rPr lang="sv-SE" dirty="0" smtClean="0"/>
              <a:t> Ecru Consulting</a:t>
            </a:r>
          </a:p>
          <a:p>
            <a:r>
              <a:rPr lang="sv-SE" dirty="0" err="1" smtClean="0"/>
              <a:t>Chairman</a:t>
            </a:r>
            <a:r>
              <a:rPr lang="sv-SE" dirty="0" smtClean="0"/>
              <a:t> </a:t>
            </a:r>
            <a:r>
              <a:rPr lang="sv-SE" dirty="0" err="1" smtClean="0"/>
              <a:t>of</a:t>
            </a:r>
            <a:r>
              <a:rPr lang="sv-SE" dirty="0" smtClean="0"/>
              <a:t> </a:t>
            </a:r>
            <a:r>
              <a:rPr lang="sv-SE" dirty="0" err="1" smtClean="0"/>
              <a:t>Sweden’s</a:t>
            </a:r>
            <a:r>
              <a:rPr lang="sv-SE" dirty="0" smtClean="0"/>
              <a:t> NB as part </a:t>
            </a:r>
            <a:r>
              <a:rPr lang="sv-SE" dirty="0" err="1" smtClean="0"/>
              <a:t>of</a:t>
            </a:r>
            <a:r>
              <a:rPr lang="sv-SE" dirty="0" smtClean="0"/>
              <a:t> ISO JTC1 / SC38 / SGCC</a:t>
            </a:r>
          </a:p>
          <a:p>
            <a:r>
              <a:rPr lang="sv-SE" dirty="0" err="1" smtClean="0"/>
              <a:t>Advisor</a:t>
            </a:r>
            <a:r>
              <a:rPr lang="sv-SE" dirty="0" smtClean="0"/>
              <a:t> and </a:t>
            </a:r>
            <a:r>
              <a:rPr lang="sv-SE" dirty="0" err="1" smtClean="0"/>
              <a:t>consultant</a:t>
            </a:r>
            <a:r>
              <a:rPr lang="sv-SE" dirty="0" smtClean="0"/>
              <a:t> </a:t>
            </a:r>
            <a:r>
              <a:rPr lang="sv-SE" dirty="0" err="1" smtClean="0"/>
              <a:t>with</a:t>
            </a:r>
            <a:r>
              <a:rPr lang="sv-SE" dirty="0" smtClean="0"/>
              <a:t> focus on</a:t>
            </a:r>
          </a:p>
          <a:p>
            <a:pPr lvl="1"/>
            <a:r>
              <a:rPr lang="sv-SE" dirty="0" smtClean="0"/>
              <a:t>Cloud </a:t>
            </a:r>
            <a:r>
              <a:rPr lang="sv-SE" dirty="0" err="1" smtClean="0"/>
              <a:t>Computing</a:t>
            </a:r>
            <a:endParaRPr lang="sv-SE" dirty="0" smtClean="0"/>
          </a:p>
          <a:p>
            <a:pPr lvl="1"/>
            <a:r>
              <a:rPr lang="sv-SE" dirty="0" smtClean="0"/>
              <a:t>Life </a:t>
            </a:r>
            <a:r>
              <a:rPr lang="sv-SE" dirty="0" err="1" smtClean="0"/>
              <a:t>Cycle</a:t>
            </a:r>
            <a:r>
              <a:rPr lang="sv-SE" dirty="0" smtClean="0"/>
              <a:t> </a:t>
            </a:r>
            <a:r>
              <a:rPr lang="sv-SE" dirty="0" err="1" smtClean="0"/>
              <a:t>mgmt</a:t>
            </a:r>
            <a:r>
              <a:rPr lang="sv-SE" dirty="0" smtClean="0"/>
              <a:t>. &amp; </a:t>
            </a:r>
            <a:r>
              <a:rPr lang="sv-SE" dirty="0" err="1" smtClean="0"/>
              <a:t>Governance</a:t>
            </a:r>
            <a:endParaRPr lang="sv-SE" dirty="0" smtClean="0"/>
          </a:p>
          <a:p>
            <a:pPr lvl="1"/>
            <a:r>
              <a:rPr lang="sv-SE" dirty="0" smtClean="0"/>
              <a:t>Integration</a:t>
            </a:r>
            <a:endParaRPr lang="sv-SE" dirty="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2529" y="3231191"/>
            <a:ext cx="2109705" cy="1404712"/>
          </a:xfrm>
          <a:prstGeom prst="rect">
            <a:avLst/>
          </a:prstGeom>
          <a:ln>
            <a:noFill/>
          </a:ln>
          <a:effectLst>
            <a:outerShdw blurRad="292100" dist="139700" dir="2700000" algn="tl" rotWithShape="0">
              <a:srgbClr val="333333">
                <a:alpha val="65000"/>
              </a:srgbClr>
            </a:outerShdw>
          </a:effectLst>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2975" y="567011"/>
            <a:ext cx="724481" cy="1049049"/>
          </a:xfrm>
          <a:prstGeom prst="rect">
            <a:avLst/>
          </a:prstGeom>
          <a:ln>
            <a:noFill/>
          </a:ln>
          <a:effectLst>
            <a:outerShdw blurRad="292100" dist="139700" dir="2700000" algn="tl" rotWithShape="0">
              <a:srgbClr val="333333">
                <a:alpha val="65000"/>
              </a:srgbClr>
            </a:outerShdw>
          </a:effectLst>
        </p:spPr>
      </p:pic>
      <p:pic>
        <p:nvPicPr>
          <p:cNvPr id="8" name="Picture 2" descr="ISO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25356" y="1695820"/>
            <a:ext cx="1924050" cy="552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0" descr="SISlogga2"/>
          <p:cNvPicPr>
            <a:picLocks noChangeAspect="1" noChangeArrowheads="1"/>
          </p:cNvPicPr>
          <p:nvPr/>
        </p:nvPicPr>
        <p:blipFill>
          <a:blip r:embed="rId6" cstate="print"/>
          <a:srcRect/>
          <a:stretch>
            <a:fillRect/>
          </a:stretch>
        </p:blipFill>
        <p:spPr bwMode="auto">
          <a:xfrm>
            <a:off x="10463403" y="604310"/>
            <a:ext cx="773113" cy="904875"/>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50350" y="2409770"/>
            <a:ext cx="2070306" cy="5646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263853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519113" y="3006725"/>
            <a:ext cx="11149012" cy="1218795"/>
          </a:xfrm>
        </p:spPr>
        <p:txBody>
          <a:bodyPr/>
          <a:lstStyle/>
          <a:p>
            <a:r>
              <a:rPr lang="sv-SE" dirty="0" err="1" smtClean="0"/>
              <a:t>Standardizing</a:t>
            </a:r>
            <a:r>
              <a:rPr lang="sv-SE" dirty="0" smtClean="0"/>
              <a:t> the Cloud</a:t>
            </a:r>
            <a:br>
              <a:rPr lang="sv-SE" dirty="0" smtClean="0"/>
            </a:br>
            <a:r>
              <a:rPr lang="sv-SE" dirty="0"/>
              <a:t> </a:t>
            </a:r>
            <a:r>
              <a:rPr lang="sv-SE" sz="4000" i="1" dirty="0" smtClean="0"/>
              <a:t>- The </a:t>
            </a:r>
            <a:r>
              <a:rPr lang="sv-SE" sz="4000" i="1" dirty="0" err="1" smtClean="0"/>
              <a:t>way</a:t>
            </a:r>
            <a:r>
              <a:rPr lang="sv-SE" sz="4000" i="1" dirty="0" smtClean="0"/>
              <a:t> forward</a:t>
            </a:r>
            <a:endParaRPr lang="sv-SE" i="1" dirty="0"/>
          </a:p>
        </p:txBody>
      </p:sp>
      <p:pic>
        <p:nvPicPr>
          <p:cNvPr id="1026" name="Picture 2" descr="http://inuseful.se/wp-content/old/uncategorized/2008/05/05/iso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4558" y="3469100"/>
            <a:ext cx="2124075" cy="1952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t2.gstatic.com/images?q=tbn:ANd9GcS4vP5VO2lKzEJ1u4rwMKp4HipQsjs5d2Sx4C1FUXCkS7EEEqGidw&amp;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0583" y="1194503"/>
            <a:ext cx="2257425" cy="20288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84960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The </a:t>
            </a:r>
            <a:r>
              <a:rPr lang="sv-SE" dirty="0" err="1" smtClean="0"/>
              <a:t>rational</a:t>
            </a:r>
            <a:r>
              <a:rPr lang="sv-SE" dirty="0" smtClean="0"/>
              <a:t> for Standards</a:t>
            </a:r>
            <a:endParaRPr lang="sv-S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707" y="1308389"/>
            <a:ext cx="2428875" cy="15811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5688" y="3472937"/>
            <a:ext cx="6743700" cy="2714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2278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The </a:t>
            </a:r>
            <a:r>
              <a:rPr lang="sv-SE" dirty="0" err="1" smtClean="0"/>
              <a:t>rational</a:t>
            </a:r>
            <a:r>
              <a:rPr lang="sv-SE" dirty="0" smtClean="0"/>
              <a:t> for Cloud </a:t>
            </a:r>
            <a:r>
              <a:rPr lang="sv-SE" dirty="0" err="1" smtClean="0"/>
              <a:t>Computing</a:t>
            </a:r>
            <a:r>
              <a:rPr lang="sv-SE" dirty="0" smtClean="0"/>
              <a:t> Standards</a:t>
            </a:r>
            <a:endParaRPr lang="sv-SE" dirty="0"/>
          </a:p>
        </p:txBody>
      </p:sp>
      <p:sp>
        <p:nvSpPr>
          <p:cNvPr id="4" name="Rektangulär 3"/>
          <p:cNvSpPr/>
          <p:nvPr/>
        </p:nvSpPr>
        <p:spPr bwMode="auto">
          <a:xfrm>
            <a:off x="522523" y="902532"/>
            <a:ext cx="11257807" cy="3289458"/>
          </a:xfrm>
          <a:prstGeom prst="wedgeRectCallou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r>
              <a:rPr lang="en-US" sz="2000" b="1" cap="all" dirty="0"/>
              <a:t>JANUARY 08, 2010</a:t>
            </a:r>
          </a:p>
          <a:p>
            <a:r>
              <a:rPr lang="en-US" sz="2000" b="1" dirty="0"/>
              <a:t>Cerf urges standards for cloud </a:t>
            </a:r>
            <a:r>
              <a:rPr lang="en-US" sz="2000" b="1" dirty="0" smtClean="0"/>
              <a:t>computing Management </a:t>
            </a:r>
            <a:r>
              <a:rPr lang="en-US" sz="2000" b="1" dirty="0"/>
              <a:t>of cloud assets requires protocols, standards, and research, Internet protocol designer says</a:t>
            </a:r>
          </a:p>
          <a:p>
            <a:r>
              <a:rPr lang="en-US" sz="2000" dirty="0" err="1" smtClean="0"/>
              <a:t>Vint</a:t>
            </a:r>
            <a:r>
              <a:rPr lang="en-US" sz="2000" dirty="0" smtClean="0"/>
              <a:t> </a:t>
            </a:r>
            <a:r>
              <a:rPr lang="en-US" sz="2000" dirty="0"/>
              <a:t>Cerf, a co-designer of the Internet's TCP/IP protocols and considered a father of the Internet itself, emphasized the need for data portability standards for cloud computing during an appearance on Thursday evening.</a:t>
            </a:r>
          </a:p>
          <a:p>
            <a:r>
              <a:rPr lang="en-US" sz="2000" dirty="0"/>
              <a:t>There are different clouds from companies such as Microsoft, Amazon, IBM and Google, but a lack of interoperability between them, </a:t>
            </a:r>
            <a:r>
              <a:rPr lang="en-US" sz="2000" b="1" dirty="0">
                <a:hlinkClick r:id="rId3"/>
              </a:rPr>
              <a:t>Cerf</a:t>
            </a:r>
            <a:r>
              <a:rPr lang="en-US" sz="2000" dirty="0"/>
              <a:t> explained at a session of the Churchill Club business and technology organization in Menlo Park, Calif</a:t>
            </a:r>
            <a:r>
              <a:rPr lang="en-US" sz="2000" dirty="0" smtClean="0"/>
              <a:t>. – </a:t>
            </a:r>
            <a:r>
              <a:rPr lang="en-US" sz="2000" dirty="0" err="1" smtClean="0"/>
              <a:t>Infoworld</a:t>
            </a:r>
            <a:r>
              <a:rPr lang="en-US" sz="2000" dirty="0" smtClean="0"/>
              <a:t>, 2010</a:t>
            </a:r>
            <a:endParaRPr lang="en-US" sz="2000" dirty="0"/>
          </a:p>
        </p:txBody>
      </p:sp>
      <p:sp>
        <p:nvSpPr>
          <p:cNvPr id="5" name="Rektangel 4"/>
          <p:cNvSpPr/>
          <p:nvPr/>
        </p:nvSpPr>
        <p:spPr>
          <a:xfrm>
            <a:off x="661060" y="4827753"/>
            <a:ext cx="6092825" cy="646331"/>
          </a:xfrm>
          <a:prstGeom prst="rect">
            <a:avLst/>
          </a:prstGeom>
        </p:spPr>
        <p:txBody>
          <a:bodyPr>
            <a:spAutoFit/>
          </a:bodyPr>
          <a:lstStyle/>
          <a:p>
            <a:r>
              <a:rPr lang="en-US" b="1" dirty="0" smtClean="0"/>
              <a:t>“Has </a:t>
            </a:r>
            <a:r>
              <a:rPr lang="en-US" b="1" dirty="0"/>
              <a:t>the lack of standards hampered cloud computing adoption and development</a:t>
            </a:r>
            <a:r>
              <a:rPr lang="en-US" b="1" dirty="0" smtClean="0"/>
              <a:t>?</a:t>
            </a:r>
            <a:r>
              <a:rPr lang="en-US" dirty="0" smtClean="0"/>
              <a:t>”</a:t>
            </a:r>
            <a:endParaRPr lang="sv-SE" dirty="0"/>
          </a:p>
        </p:txBody>
      </p:sp>
      <p:sp>
        <p:nvSpPr>
          <p:cNvPr id="6" name="Rektangel 5"/>
          <p:cNvSpPr/>
          <p:nvPr/>
        </p:nvSpPr>
        <p:spPr>
          <a:xfrm>
            <a:off x="5889380" y="5552143"/>
            <a:ext cx="6092825" cy="646331"/>
          </a:xfrm>
          <a:prstGeom prst="rect">
            <a:avLst/>
          </a:prstGeom>
        </p:spPr>
        <p:txBody>
          <a:bodyPr>
            <a:spAutoFit/>
          </a:bodyPr>
          <a:lstStyle/>
          <a:p>
            <a:pPr fontAlgn="base"/>
            <a:r>
              <a:rPr lang="en-US" b="1" dirty="0" smtClean="0">
                <a:hlinkClick r:id="rId4" tooltip="Can IEEE Help With Lack of Cloud Computing Standards?"/>
              </a:rPr>
              <a:t>“Can </a:t>
            </a:r>
            <a:r>
              <a:rPr lang="en-US" b="1" dirty="0">
                <a:hlinkClick r:id="rId4" tooltip="Can IEEE Help With Lack of Cloud Computing Standards?"/>
              </a:rPr>
              <a:t>IEEE Help With Lack of Cloud Computing Standards</a:t>
            </a:r>
            <a:r>
              <a:rPr lang="en-US" b="1" dirty="0" smtClean="0">
                <a:hlinkClick r:id="rId4" tooltip="Can IEEE Help With Lack of Cloud Computing Standards?"/>
              </a:rPr>
              <a:t>?</a:t>
            </a:r>
            <a:r>
              <a:rPr lang="en-US" b="1" dirty="0" smtClean="0"/>
              <a:t>”</a:t>
            </a:r>
            <a:endParaRPr lang="en-US" b="1" dirty="0"/>
          </a:p>
        </p:txBody>
      </p:sp>
      <p:sp>
        <p:nvSpPr>
          <p:cNvPr id="7" name="Rektangel 6"/>
          <p:cNvSpPr/>
          <p:nvPr/>
        </p:nvSpPr>
        <p:spPr>
          <a:xfrm>
            <a:off x="5411420" y="4352742"/>
            <a:ext cx="6416410" cy="369332"/>
          </a:xfrm>
          <a:prstGeom prst="rect">
            <a:avLst/>
          </a:prstGeom>
        </p:spPr>
        <p:txBody>
          <a:bodyPr wrap="square">
            <a:spAutoFit/>
          </a:bodyPr>
          <a:lstStyle/>
          <a:p>
            <a:pPr fontAlgn="t"/>
            <a:r>
              <a:rPr lang="en-US" b="1" dirty="0" smtClean="0"/>
              <a:t>“As </a:t>
            </a:r>
            <a:r>
              <a:rPr lang="en-US" b="1" dirty="0"/>
              <a:t>Cloud Computing Grows, Where Are The Standards</a:t>
            </a:r>
            <a:r>
              <a:rPr lang="en-US" b="1" dirty="0" smtClean="0"/>
              <a:t>?”</a:t>
            </a:r>
            <a:endParaRPr lang="en-US" b="1" dirty="0"/>
          </a:p>
        </p:txBody>
      </p:sp>
      <p:sp>
        <p:nvSpPr>
          <p:cNvPr id="8" name="Rektangel 7"/>
          <p:cNvSpPr/>
          <p:nvPr/>
        </p:nvSpPr>
        <p:spPr>
          <a:xfrm>
            <a:off x="222237" y="5619403"/>
            <a:ext cx="4967898" cy="369332"/>
          </a:xfrm>
          <a:prstGeom prst="rect">
            <a:avLst/>
          </a:prstGeom>
        </p:spPr>
        <p:txBody>
          <a:bodyPr wrap="none">
            <a:spAutoFit/>
          </a:bodyPr>
          <a:lstStyle/>
          <a:p>
            <a:r>
              <a:rPr lang="en-US" dirty="0" smtClean="0"/>
              <a:t>“Cloud </a:t>
            </a:r>
            <a:r>
              <a:rPr lang="en-US" dirty="0"/>
              <a:t>computing standards: the great </a:t>
            </a:r>
            <a:r>
              <a:rPr lang="en-US" dirty="0" smtClean="0"/>
              <a:t>debate”</a:t>
            </a:r>
            <a:endParaRPr lang="en-US" dirty="0"/>
          </a:p>
        </p:txBody>
      </p:sp>
    </p:spTree>
    <p:extLst>
      <p:ext uri="{BB962C8B-B14F-4D97-AF65-F5344CB8AC3E}">
        <p14:creationId xmlns:p14="http://schemas.microsoft.com/office/powerpoint/2010/main" val="96805027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9112" y="228600"/>
            <a:ext cx="11149013" cy="609398"/>
          </a:xfrm>
        </p:spPr>
        <p:txBody>
          <a:bodyPr/>
          <a:lstStyle/>
          <a:p>
            <a:r>
              <a:rPr lang="sv-SE" dirty="0" smtClean="0"/>
              <a:t>The </a:t>
            </a:r>
            <a:r>
              <a:rPr lang="sv-SE" dirty="0" err="1" smtClean="0"/>
              <a:t>rational</a:t>
            </a:r>
            <a:r>
              <a:rPr lang="sv-SE" dirty="0" smtClean="0"/>
              <a:t> for Cloud </a:t>
            </a:r>
            <a:r>
              <a:rPr lang="sv-SE" dirty="0" err="1" smtClean="0"/>
              <a:t>Computing</a:t>
            </a:r>
            <a:r>
              <a:rPr lang="sv-SE" dirty="0" smtClean="0"/>
              <a:t> Standards </a:t>
            </a:r>
            <a:r>
              <a:rPr lang="sv-SE" sz="1800" dirty="0" smtClean="0"/>
              <a:t>(</a:t>
            </a:r>
            <a:r>
              <a:rPr lang="sv-SE" sz="1800" dirty="0" err="1" smtClean="0"/>
              <a:t>cont’d</a:t>
            </a:r>
            <a:r>
              <a:rPr lang="sv-SE" sz="1800" dirty="0" smtClean="0"/>
              <a:t>)</a:t>
            </a:r>
            <a:endParaRPr lang="sv-SE" dirty="0"/>
          </a:p>
        </p:txBody>
      </p:sp>
      <p:pic>
        <p:nvPicPr>
          <p:cNvPr id="3" name="Picture 4" descr="Cloud Computing mod.jpeg"/>
          <p:cNvPicPr>
            <a:picLocks noChangeAspect="1"/>
          </p:cNvPicPr>
          <p:nvPr/>
        </p:nvPicPr>
        <p:blipFill>
          <a:blip r:embed="rId3" cstate="print"/>
          <a:stretch>
            <a:fillRect/>
          </a:stretch>
        </p:blipFill>
        <p:spPr>
          <a:xfrm>
            <a:off x="2624447" y="817539"/>
            <a:ext cx="6699553" cy="5773266"/>
          </a:xfrm>
          <a:prstGeom prst="rect">
            <a:avLst/>
          </a:prstGeom>
          <a:ln>
            <a:noFill/>
          </a:ln>
          <a:effectLst>
            <a:softEdge rad="112500"/>
          </a:effectLst>
        </p:spPr>
      </p:pic>
    </p:spTree>
    <p:extLst>
      <p:ext uri="{BB962C8B-B14F-4D97-AF65-F5344CB8AC3E}">
        <p14:creationId xmlns:p14="http://schemas.microsoft.com/office/powerpoint/2010/main" val="1411524702"/>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3GFp919uZkepnr.n5TxRX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3GFp919uZkepnr.n5TxRXg"/>
</p:tagLst>
</file>

<file path=ppt/theme/theme1.xml><?xml version="1.0" encoding="utf-8"?>
<a:theme xmlns:a="http://schemas.openxmlformats.org/drawingml/2006/main" name="BL13_Gibbons_1">
  <a:themeElements>
    <a:clrScheme name="WPC Breakout">
      <a:dk1>
        <a:srgbClr val="000000"/>
      </a:dk1>
      <a:lt1>
        <a:srgbClr val="FFFFFF"/>
      </a:lt1>
      <a:dk2>
        <a:srgbClr val="631324"/>
      </a:dk2>
      <a:lt2>
        <a:srgbClr val="F39639"/>
      </a:lt2>
      <a:accent1>
        <a:srgbClr val="017660"/>
      </a:accent1>
      <a:accent2>
        <a:srgbClr val="01B391"/>
      </a:accent2>
      <a:accent3>
        <a:srgbClr val="F9CE27"/>
      </a:accent3>
      <a:accent4>
        <a:srgbClr val="F7921E"/>
      </a:accent4>
      <a:accent5>
        <a:srgbClr val="1E489E"/>
      </a:accent5>
      <a:accent6>
        <a:srgbClr val="681888"/>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WPC Breakout">
      <a:dk1>
        <a:srgbClr val="000000"/>
      </a:dk1>
      <a:lt1>
        <a:srgbClr val="FFFFFF"/>
      </a:lt1>
      <a:dk2>
        <a:srgbClr val="1A522B"/>
      </a:dk2>
      <a:lt2>
        <a:srgbClr val="B4E785"/>
      </a:lt2>
      <a:accent1>
        <a:srgbClr val="37A848"/>
      </a:accent1>
      <a:accent2>
        <a:srgbClr val="1A522B"/>
      </a:accent2>
      <a:accent3>
        <a:srgbClr val="EED93C"/>
      </a:accent3>
      <a:accent4>
        <a:srgbClr val="F7921E"/>
      </a:accent4>
      <a:accent5>
        <a:srgbClr val="1E489E"/>
      </a:accent5>
      <a:accent6>
        <a:srgbClr val="AD1F23"/>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2011-07-14T08:00:00+01:00</Event_x0020_End_x0020_Date>
    <Event_x0020_Start_x0020_Date xmlns="2295e2e7-0eeb-498e-8716-217bb2ee6ee3">2011-07-11T07:00:00+00:00</Event_x0020_Start_x0020_Date>
    <MS_x0020_Speaker xmlns="2295e2e7-0eeb-498e-8716-217bb2ee6ee3">
      <UserInfo>
        <DisplayName/>
        <AccountId xsi:nil="true"/>
        <AccountType/>
      </UserInfo>
    </MS_x0020_Speaker>
    <External_x0020_Speaker xmlns="2295e2e7-0eeb-498e-8716-217bb2ee6ee3">Anders Kingstedt, Nigel Gibbons</External_x0020_Speaker>
    <Session_x0020_Code xmlns="2295e2e7-0eeb-498e-8716-217bb2ee6ee3">BL15</Session_x0020_Code>
    <ProductTaxHTField0 xmlns="2295e2e7-0eeb-498e-8716-217bb2ee6ee3">
      <Terms xmlns="http://schemas.microsoft.com/office/infopath/2007/PartnerControls"/>
    </ProductTaxHTField0>
    <Presentation_x0020_Date xmlns="2295e2e7-0eeb-498e-8716-217bb2ee6ee3">2011-07-14T00:00:00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Los Angeles</TermName>
          <TermId xmlns="http://schemas.microsoft.com/office/infopath/2007/PartnerControls">857772c2-c195-442c-b1a7-f917213a51a2</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WPC</TermName>
          <TermId xmlns="http://schemas.microsoft.com/office/infopath/2007/PartnerControls">cd92bbd9-45ba-4f5f-82ea-15b0830057fb</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73</Value>
      <Value>72</Value>
      <Value>90</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Los Angeles CC Los Angeles, CA</TermName>
          <TermId xmlns="http://schemas.microsoft.com/office/infopath/2007/PartnerControls">5c6cd863-3d1d-4aff-b4ed-b3230bc2434d</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3DD141-D56E-4C15-8DCB-940781A2FADB}">
  <ds:schemaRefs>
    <ds:schemaRef ds:uri="http://schemas.microsoft.com/office/2006/metadata/properties"/>
    <ds:schemaRef ds:uri="http://purl.org/dc/elements/1.1/"/>
    <ds:schemaRef ds:uri="http://www.w3.org/XML/1998/namespace"/>
    <ds:schemaRef ds:uri="8b529f77-48ab-4581-b468-93f09345b8aa"/>
    <ds:schemaRef ds:uri="2295e2e7-0eeb-498e-8716-217bb2ee6ee3"/>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5D2A1E07-4D10-4003-BC56-95C59B33BB1C}">
  <ds:schemaRefs>
    <ds:schemaRef ds:uri="http://schemas.microsoft.com/sharepoint/v3/contenttype/forms"/>
  </ds:schemaRefs>
</ds:datastoreItem>
</file>

<file path=customXml/itemProps3.xml><?xml version="1.0" encoding="utf-8"?>
<ds:datastoreItem xmlns:ds="http://schemas.openxmlformats.org/officeDocument/2006/customXml" ds:itemID="{75E9BBC0-55E3-4674-9E4E-8B63768373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BL13_Gibbons_1</Template>
  <TotalTime>1509</TotalTime>
  <Words>4905</Words>
  <Application>Microsoft Office PowerPoint</Application>
  <PresentationFormat>Custom</PresentationFormat>
  <Paragraphs>447</Paragraphs>
  <Slides>48</Slides>
  <Notes>40</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BL13_Gibbons_1</vt:lpstr>
      <vt:lpstr>White with Consolas font for code slides</vt:lpstr>
      <vt:lpstr>PowerPoint Presentation</vt:lpstr>
      <vt:lpstr>National, European &amp; Global Standards drive adoption of Cloud Computing </vt:lpstr>
      <vt:lpstr>PowerPoint Presentation</vt:lpstr>
      <vt:lpstr>PowerPoint Presentation</vt:lpstr>
      <vt:lpstr>Anders Kingstedt</vt:lpstr>
      <vt:lpstr>Standardizing the Cloud  - The way forward</vt:lpstr>
      <vt:lpstr>The rational for Standards</vt:lpstr>
      <vt:lpstr>The rational for Cloud Computing Standards</vt:lpstr>
      <vt:lpstr>The rational for Cloud Computing Standards (cont’d)</vt:lpstr>
      <vt:lpstr>Developing Standards – Work in progress…</vt:lpstr>
      <vt:lpstr>Moving Forward – the Standards Development Blueprint</vt:lpstr>
      <vt:lpstr>The Starting Point</vt:lpstr>
      <vt:lpstr>Threats &amp; Pitfalls</vt:lpstr>
      <vt:lpstr>Showstopper?</vt:lpstr>
      <vt:lpstr>An European perspective</vt:lpstr>
      <vt:lpstr>Concerns</vt:lpstr>
      <vt:lpstr>Showstopper?</vt:lpstr>
      <vt:lpstr>Building Trust in the Cloud</vt:lpstr>
      <vt:lpstr>PowerPoint Presentation</vt:lpstr>
      <vt:lpstr>The Challenge</vt:lpstr>
      <vt:lpstr>PowerPoint Presentation</vt:lpstr>
      <vt:lpstr>Cloud All in!</vt:lpstr>
      <vt:lpstr>Temptation / Ignorance</vt:lpstr>
      <vt:lpstr>Ignorance</vt:lpstr>
      <vt:lpstr>PowerPoint Presentation</vt:lpstr>
      <vt:lpstr>Trust is King</vt:lpstr>
      <vt:lpstr>PowerPoint Presentation</vt:lpstr>
      <vt:lpstr>PowerPoint Presentation</vt:lpstr>
      <vt:lpstr>PowerPoint Presentation</vt:lpstr>
      <vt:lpstr>Eurocloud</vt:lpstr>
      <vt:lpstr>Value Cycle</vt:lpstr>
      <vt:lpstr>Benefaction Summary</vt:lpstr>
      <vt:lpstr>Getting the Balance Right</vt:lpstr>
      <vt:lpstr>PowerPoint Presentation</vt:lpstr>
      <vt:lpstr>PowerPoint Presentation</vt:lpstr>
      <vt:lpstr>PowerPoint Presentation</vt:lpstr>
      <vt:lpstr>New Standards Required in Sales!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Partner Calls to Action Key Actions, Resources and WPC Related Sessions/Activities</vt:lpstr>
      <vt:lpstr>Your Feedback is Very Important to Us</vt:lpstr>
      <vt:lpstr>Your Feedback is Very Important to Us</vt:lpstr>
      <vt:lpstr>PowerPoint Presentation</vt:lpstr>
    </vt:vector>
  </TitlesOfParts>
  <Manager>&lt;Content Manager Name Here&gt;</Manager>
  <Company>UniTech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European and Global Standards drive adoption of Cloud Computing</dc:title>
  <dc:subject>WPC 2011</dc:subject>
  <dc:creator>Nigel</dc:creator>
  <cp:keywords>WPC 2011</cp:keywords>
  <dc:description>Template: Sam Moore, Silver Fox Productions, Inc.
Formatting:
Event Date: July 10-14, 2011
Event Location: Los Angeles, CA
Audience Type: External/Internal</dc:description>
  <cp:lastModifiedBy>Nigel Gibbons</cp:lastModifiedBy>
  <cp:revision>58</cp:revision>
  <cp:lastPrinted>2010-05-11T05:02:34Z</cp:lastPrinted>
  <dcterms:created xsi:type="dcterms:W3CDTF">2011-07-01T08:54:57Z</dcterms:created>
  <dcterms:modified xsi:type="dcterms:W3CDTF">2011-07-15T00:12:36Z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73;#Los Angeles CC Los Angeles, CA|5c6cd863-3d1d-4aff-b4ed-b3230bc2434d</vt:lpwstr>
  </property>
  <property fmtid="{D5CDD505-2E9C-101B-9397-08002B2CF9AE}" pid="5" name="Event Location">
    <vt:lpwstr>72;#Los Angeles|857772c2-c195-442c-b1a7-f917213a51a2</vt:lpwstr>
  </property>
  <property fmtid="{D5CDD505-2E9C-101B-9397-08002B2CF9AE}" pid="6" name="Event1">
    <vt:lpwstr>90;#WPC|cd92bbd9-45ba-4f5f-82ea-15b0830057fb</vt:lpwstr>
  </property>
  <property fmtid="{D5CDD505-2E9C-101B-9397-08002B2CF9AE}" pid="7" name="Audience">
    <vt:lpwstr/>
  </property>
</Properties>
</file>