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71"/>
  </p:notesMasterIdLst>
  <p:handoutMasterIdLst>
    <p:handoutMasterId r:id="rId72"/>
  </p:handoutMasterIdLst>
  <p:sldIdLst>
    <p:sldId id="256" r:id="rId6"/>
    <p:sldId id="257" r:id="rId7"/>
    <p:sldId id="380" r:id="rId8"/>
    <p:sldId id="379" r:id="rId9"/>
    <p:sldId id="349" r:id="rId10"/>
    <p:sldId id="307" r:id="rId11"/>
    <p:sldId id="309" r:id="rId12"/>
    <p:sldId id="382" r:id="rId13"/>
    <p:sldId id="383" r:id="rId14"/>
    <p:sldId id="378"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54" r:id="rId29"/>
    <p:sldId id="353" r:id="rId30"/>
    <p:sldId id="355" r:id="rId31"/>
    <p:sldId id="327" r:id="rId32"/>
    <p:sldId id="329" r:id="rId33"/>
    <p:sldId id="328" r:id="rId34"/>
    <p:sldId id="357" r:id="rId35"/>
    <p:sldId id="359" r:id="rId36"/>
    <p:sldId id="358" r:id="rId37"/>
    <p:sldId id="369" r:id="rId38"/>
    <p:sldId id="368" r:id="rId39"/>
    <p:sldId id="370" r:id="rId40"/>
    <p:sldId id="371" r:id="rId41"/>
    <p:sldId id="377" r:id="rId42"/>
    <p:sldId id="373" r:id="rId43"/>
    <p:sldId id="374" r:id="rId44"/>
    <p:sldId id="372" r:id="rId45"/>
    <p:sldId id="375" r:id="rId46"/>
    <p:sldId id="333" r:id="rId47"/>
    <p:sldId id="334" r:id="rId48"/>
    <p:sldId id="335" r:id="rId49"/>
    <p:sldId id="360" r:id="rId50"/>
    <p:sldId id="337" r:id="rId51"/>
    <p:sldId id="338" r:id="rId52"/>
    <p:sldId id="339" r:id="rId53"/>
    <p:sldId id="364" r:id="rId54"/>
    <p:sldId id="341" r:id="rId55"/>
    <p:sldId id="342" r:id="rId56"/>
    <p:sldId id="376" r:id="rId57"/>
    <p:sldId id="350" r:id="rId58"/>
    <p:sldId id="351" r:id="rId59"/>
    <p:sldId id="367" r:id="rId60"/>
    <p:sldId id="343" r:id="rId61"/>
    <p:sldId id="344" r:id="rId62"/>
    <p:sldId id="365" r:id="rId63"/>
    <p:sldId id="345" r:id="rId64"/>
    <p:sldId id="352" r:id="rId65"/>
    <p:sldId id="361" r:id="rId66"/>
    <p:sldId id="362" r:id="rId67"/>
    <p:sldId id="363" r:id="rId68"/>
    <p:sldId id="381" r:id="rId69"/>
    <p:sldId id="271" r:id="rId7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70B3B0-76CE-4A6C-894D-41A78031FA4D}">
          <p14:sldIdLst>
            <p14:sldId id="256"/>
            <p14:sldId id="257"/>
          </p14:sldIdLst>
        </p14:section>
        <p14:section name="Introduction" id="{EC13A46D-903E-4E55-BD02-D0611E494997}">
          <p14:sldIdLst>
            <p14:sldId id="380"/>
            <p14:sldId id="379"/>
            <p14:sldId id="349"/>
            <p14:sldId id="307"/>
            <p14:sldId id="309"/>
          </p14:sldIdLst>
        </p14:section>
        <p14:section name="Customers" id="{C0716218-5EB8-415E-A693-6A40760648EB}">
          <p14:sldIdLst>
            <p14:sldId id="382"/>
            <p14:sldId id="383"/>
          </p14:sldIdLst>
        </p14:section>
        <p14:section name="What do we mean when we say Security" id="{4DEF42F3-6E35-47AF-8FBB-B95A93D71F7B}">
          <p14:sldIdLst>
            <p14:sldId id="378"/>
            <p14:sldId id="310"/>
            <p14:sldId id="311"/>
            <p14:sldId id="312"/>
            <p14:sldId id="313"/>
            <p14:sldId id="314"/>
            <p14:sldId id="315"/>
            <p14:sldId id="316"/>
            <p14:sldId id="317"/>
            <p14:sldId id="318"/>
            <p14:sldId id="319"/>
            <p14:sldId id="320"/>
            <p14:sldId id="321"/>
          </p14:sldIdLst>
        </p14:section>
        <p14:section name="The Landscape" id="{23D3ADB5-F0FE-48E0-8692-B38AB64342DD}">
          <p14:sldIdLst>
            <p14:sldId id="322"/>
            <p14:sldId id="354"/>
            <p14:sldId id="353"/>
            <p14:sldId id="355"/>
          </p14:sldIdLst>
        </p14:section>
        <p14:section name="Partner Challange" id="{0A023560-EEB6-44B1-A230-23063DAE59DF}">
          <p14:sldIdLst>
            <p14:sldId id="327"/>
            <p14:sldId id="329"/>
            <p14:sldId id="328"/>
            <p14:sldId id="357"/>
            <p14:sldId id="359"/>
            <p14:sldId id="358"/>
          </p14:sldIdLst>
        </p14:section>
        <p14:section name="Office 365" id="{139B80A6-51E0-4662-8947-DCCF17D2FE31}">
          <p14:sldIdLst>
            <p14:sldId id="369"/>
            <p14:sldId id="368"/>
            <p14:sldId id="370"/>
            <p14:sldId id="371"/>
            <p14:sldId id="377"/>
            <p14:sldId id="373"/>
            <p14:sldId id="374"/>
            <p14:sldId id="372"/>
            <p14:sldId id="375"/>
          </p14:sldIdLst>
        </p14:section>
        <p14:section name="Risk / Compliance done properly" id="{ABCF4427-7E34-421B-8BDB-0A20064E50DF}">
          <p14:sldIdLst>
            <p14:sldId id="333"/>
            <p14:sldId id="334"/>
            <p14:sldId id="335"/>
            <p14:sldId id="360"/>
            <p14:sldId id="337"/>
            <p14:sldId id="338"/>
            <p14:sldId id="339"/>
          </p14:sldIdLst>
        </p14:section>
        <p14:section name="Partner Solution" id="{8E11B09F-78D4-4898-8789-B57079C0916E}">
          <p14:sldIdLst>
            <p14:sldId id="364"/>
            <p14:sldId id="341"/>
            <p14:sldId id="342"/>
            <p14:sldId id="376"/>
          </p14:sldIdLst>
        </p14:section>
        <p14:section name="Partnering is the key = IAMCP" id="{C88463B6-D9CD-4DD1-B62C-339C2E678663}">
          <p14:sldIdLst>
            <p14:sldId id="350"/>
            <p14:sldId id="351"/>
          </p14:sldIdLst>
        </p14:section>
        <p14:section name="Dissolve ignorance - Read" id="{91B0CE86-B55C-4D3E-B9B2-EC26873369D5}">
          <p14:sldIdLst>
            <p14:sldId id="367"/>
            <p14:sldId id="343"/>
            <p14:sldId id="344"/>
            <p14:sldId id="365"/>
          </p14:sldIdLst>
        </p14:section>
        <p14:section name="Sanity check, keep it in perspective!" id="{3F92E678-66C9-4D30-ADF3-067AEA0C5F1F}">
          <p14:sldIdLst>
            <p14:sldId id="345"/>
          </p14:sldIdLst>
        </p14:section>
        <p14:section name="It's a Wrap" id="{6D4E48EA-92FA-4CF9-9A9C-FA0408A0BE7A}">
          <p14:sldIdLst>
            <p14:sldId id="352"/>
            <p14:sldId id="361"/>
            <p14:sldId id="362"/>
            <p14:sldId id="363"/>
            <p14:sldId id="381"/>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8AF"/>
    <a:srgbClr val="ACE58F"/>
    <a:srgbClr val="019579"/>
    <a:srgbClr val="F6AE1E"/>
    <a:srgbClr val="FFFFFF"/>
    <a:srgbClr val="000000"/>
    <a:srgbClr val="429A16"/>
    <a:srgbClr val="F8F57B"/>
    <a:srgbClr val="59D01E"/>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81322" autoAdjust="0"/>
  </p:normalViewPr>
  <p:slideViewPr>
    <p:cSldViewPr snapToGrid="0" snapToObjects="1">
      <p:cViewPr>
        <p:scale>
          <a:sx n="60" d="100"/>
          <a:sy n="60" d="100"/>
        </p:scale>
        <p:origin x="-936" y="-17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20244"/>
    </p:cViewPr>
  </p:sorterViewPr>
  <p:notesViewPr>
    <p:cSldViewPr snapToGrid="0" snapToObjects="1" showGuides="1">
      <p:cViewPr varScale="1">
        <p:scale>
          <a:sx n="95" d="100"/>
          <a:sy n="95" d="100"/>
        </p:scale>
        <p:origin x="-363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1FD322-618F-4FBF-8985-3B8CE4ADE537}" type="doc">
      <dgm:prSet loTypeId="urn:microsoft.com/office/officeart/2005/8/layout/vList5" loCatId="list" qsTypeId="urn:microsoft.com/office/officeart/2005/8/quickstyle/simple5" qsCatId="simple" csTypeId="urn:microsoft.com/office/officeart/2005/8/colors/accent2_2" csCatId="accent2" phldr="1"/>
      <dgm:spPr/>
      <dgm:t>
        <a:bodyPr/>
        <a:lstStyle/>
        <a:p>
          <a:endParaRPr lang="en-GB"/>
        </a:p>
      </dgm:t>
    </dgm:pt>
    <dgm:pt modelId="{9064005F-04E1-46A3-A804-5A776E6AC9BA}">
      <dgm:prSet/>
      <dgm:spPr/>
      <dgm:t>
        <a:bodyPr/>
        <a:lstStyle/>
        <a:p>
          <a:pPr rtl="0"/>
          <a:r>
            <a:rPr lang="en-GB" dirty="0" smtClean="0"/>
            <a:t>Cloud Security</a:t>
          </a:r>
          <a:endParaRPr lang="en-GB" dirty="0"/>
        </a:p>
      </dgm:t>
    </dgm:pt>
    <dgm:pt modelId="{ECF124AF-2525-4B5D-BC73-1ED8BF531876}" type="parTrans" cxnId="{F2CBDE25-6AC4-458E-98E6-4763D9D3E57A}">
      <dgm:prSet/>
      <dgm:spPr/>
      <dgm:t>
        <a:bodyPr/>
        <a:lstStyle/>
        <a:p>
          <a:endParaRPr lang="en-GB"/>
        </a:p>
      </dgm:t>
    </dgm:pt>
    <dgm:pt modelId="{0A57D739-0C6F-433F-9A98-B3DFA3AE078C}" type="sibTrans" cxnId="{F2CBDE25-6AC4-458E-98E6-4763D9D3E57A}">
      <dgm:prSet/>
      <dgm:spPr/>
      <dgm:t>
        <a:bodyPr/>
        <a:lstStyle/>
        <a:p>
          <a:endParaRPr lang="en-GB"/>
        </a:p>
      </dgm:t>
    </dgm:pt>
    <dgm:pt modelId="{F0DF870D-10E4-42BC-852C-41F9442903AB}">
      <dgm:prSet/>
      <dgm:spPr/>
      <dgm:t>
        <a:bodyPr/>
        <a:lstStyle/>
        <a:p>
          <a:pPr rtl="0"/>
          <a:r>
            <a:rPr lang="en-GB" dirty="0" smtClean="0"/>
            <a:t>Customers</a:t>
          </a:r>
          <a:endParaRPr lang="en-GB" dirty="0"/>
        </a:p>
      </dgm:t>
    </dgm:pt>
    <dgm:pt modelId="{13BEC04E-1B07-45EE-B9F2-B98D9D5C4327}" type="parTrans" cxnId="{E612B2E5-C62D-4C2E-A3EF-9ADDC7BC431A}">
      <dgm:prSet/>
      <dgm:spPr/>
      <dgm:t>
        <a:bodyPr/>
        <a:lstStyle/>
        <a:p>
          <a:endParaRPr lang="en-GB"/>
        </a:p>
      </dgm:t>
    </dgm:pt>
    <dgm:pt modelId="{381342A7-E8FA-454E-B7D4-72EAE11C7C45}" type="sibTrans" cxnId="{E612B2E5-C62D-4C2E-A3EF-9ADDC7BC431A}">
      <dgm:prSet/>
      <dgm:spPr/>
      <dgm:t>
        <a:bodyPr/>
        <a:lstStyle/>
        <a:p>
          <a:endParaRPr lang="en-GB"/>
        </a:p>
      </dgm:t>
    </dgm:pt>
    <dgm:pt modelId="{EF0E48C3-0FB6-44FE-9953-3B98FC2F6A33}">
      <dgm:prSet/>
      <dgm:spPr/>
      <dgm:t>
        <a:bodyPr/>
        <a:lstStyle/>
        <a:p>
          <a:pPr rtl="0"/>
          <a:r>
            <a:rPr lang="en-GB" dirty="0" smtClean="0"/>
            <a:t>Microsoft &amp; Office 365 / Azure</a:t>
          </a:r>
          <a:endParaRPr lang="en-GB" dirty="0"/>
        </a:p>
      </dgm:t>
    </dgm:pt>
    <dgm:pt modelId="{1A0049C9-DA91-4502-B8F0-A64C407C5A08}" type="parTrans" cxnId="{AA5703BE-8D30-4507-B68C-6F55745A2905}">
      <dgm:prSet/>
      <dgm:spPr/>
      <dgm:t>
        <a:bodyPr/>
        <a:lstStyle/>
        <a:p>
          <a:endParaRPr lang="en-GB"/>
        </a:p>
      </dgm:t>
    </dgm:pt>
    <dgm:pt modelId="{A11EBAFE-DBEB-484C-8793-FA5AED0CCB18}" type="sibTrans" cxnId="{AA5703BE-8D30-4507-B68C-6F55745A2905}">
      <dgm:prSet/>
      <dgm:spPr/>
      <dgm:t>
        <a:bodyPr/>
        <a:lstStyle/>
        <a:p>
          <a:endParaRPr lang="en-GB"/>
        </a:p>
      </dgm:t>
    </dgm:pt>
    <dgm:pt modelId="{B4633338-E41A-45E1-ABC4-2646EC4E5A80}">
      <dgm:prSet/>
      <dgm:spPr/>
      <dgm:t>
        <a:bodyPr/>
        <a:lstStyle/>
        <a:p>
          <a:pPr rtl="0"/>
          <a:r>
            <a:rPr lang="en-GB" dirty="0" smtClean="0"/>
            <a:t>Frameworks</a:t>
          </a:r>
          <a:endParaRPr lang="en-GB" dirty="0"/>
        </a:p>
      </dgm:t>
    </dgm:pt>
    <dgm:pt modelId="{6AF09202-BF9E-4421-AAB1-B3133F5A7BFF}" type="parTrans" cxnId="{E66B2232-72D8-4C04-9BEF-74502712FA73}">
      <dgm:prSet/>
      <dgm:spPr/>
      <dgm:t>
        <a:bodyPr/>
        <a:lstStyle/>
        <a:p>
          <a:endParaRPr lang="en-GB"/>
        </a:p>
      </dgm:t>
    </dgm:pt>
    <dgm:pt modelId="{9C0BA506-1C24-44C5-8BF6-58806D3013C3}" type="sibTrans" cxnId="{E66B2232-72D8-4C04-9BEF-74502712FA73}">
      <dgm:prSet/>
      <dgm:spPr/>
      <dgm:t>
        <a:bodyPr/>
        <a:lstStyle/>
        <a:p>
          <a:endParaRPr lang="en-GB"/>
        </a:p>
      </dgm:t>
    </dgm:pt>
    <dgm:pt modelId="{88E3EBB4-8F2D-49F0-B21B-A7FA5CE11B54}">
      <dgm:prSet/>
      <dgm:spPr/>
      <dgm:t>
        <a:bodyPr/>
        <a:lstStyle/>
        <a:p>
          <a:pPr rtl="0"/>
          <a:r>
            <a:rPr lang="en-GB" smtClean="0"/>
            <a:t>Engagement Framework &amp; References</a:t>
          </a:r>
          <a:endParaRPr lang="en-GB"/>
        </a:p>
      </dgm:t>
    </dgm:pt>
    <dgm:pt modelId="{5F565242-8258-4897-AF5B-6F61ABC14629}" type="parTrans" cxnId="{A16165A4-1C47-4086-A174-439562B66849}">
      <dgm:prSet/>
      <dgm:spPr/>
      <dgm:t>
        <a:bodyPr/>
        <a:lstStyle/>
        <a:p>
          <a:endParaRPr lang="en-GB"/>
        </a:p>
      </dgm:t>
    </dgm:pt>
    <dgm:pt modelId="{47B40E82-488A-44BD-90EF-9627AC4A528F}" type="sibTrans" cxnId="{A16165A4-1C47-4086-A174-439562B66849}">
      <dgm:prSet/>
      <dgm:spPr/>
      <dgm:t>
        <a:bodyPr/>
        <a:lstStyle/>
        <a:p>
          <a:endParaRPr lang="en-GB"/>
        </a:p>
      </dgm:t>
    </dgm:pt>
    <dgm:pt modelId="{C6882091-A51F-46AB-A3A5-3A04DB7418CB}">
      <dgm:prSet/>
      <dgm:spPr/>
      <dgm:t>
        <a:bodyPr/>
        <a:lstStyle/>
        <a:p>
          <a:pPr rtl="0"/>
          <a:r>
            <a:rPr lang="en-GB" dirty="0" smtClean="0"/>
            <a:t>Real World application</a:t>
          </a:r>
          <a:endParaRPr lang="en-GB" dirty="0"/>
        </a:p>
      </dgm:t>
    </dgm:pt>
    <dgm:pt modelId="{C5532398-D87E-4D0B-8FE8-892F2A442314}" type="parTrans" cxnId="{7A7127B4-25DE-4B3B-A31B-D84040DB7342}">
      <dgm:prSet/>
      <dgm:spPr/>
      <dgm:t>
        <a:bodyPr/>
        <a:lstStyle/>
        <a:p>
          <a:endParaRPr lang="en-GB"/>
        </a:p>
      </dgm:t>
    </dgm:pt>
    <dgm:pt modelId="{2CE282CE-BC66-432F-9772-682705FA8312}" type="sibTrans" cxnId="{7A7127B4-25DE-4B3B-A31B-D84040DB7342}">
      <dgm:prSet/>
      <dgm:spPr/>
      <dgm:t>
        <a:bodyPr/>
        <a:lstStyle/>
        <a:p>
          <a:endParaRPr lang="en-GB"/>
        </a:p>
      </dgm:t>
    </dgm:pt>
    <dgm:pt modelId="{247B9CC0-06FE-4330-9B6B-60A3D601E7FD}">
      <dgm:prSet/>
      <dgm:spPr/>
      <dgm:t>
        <a:bodyPr/>
        <a:lstStyle/>
        <a:p>
          <a:pPr rtl="0"/>
          <a:r>
            <a:rPr lang="en-GB" dirty="0" smtClean="0"/>
            <a:t>Security in Context</a:t>
          </a:r>
          <a:endParaRPr lang="en-GB" dirty="0"/>
        </a:p>
      </dgm:t>
    </dgm:pt>
    <dgm:pt modelId="{1958298A-1201-4EC0-BEBC-489FB9683040}" type="parTrans" cxnId="{D259AA47-CA61-40C2-849E-01C59A3C48BC}">
      <dgm:prSet/>
      <dgm:spPr/>
      <dgm:t>
        <a:bodyPr/>
        <a:lstStyle/>
        <a:p>
          <a:endParaRPr lang="en-GB"/>
        </a:p>
      </dgm:t>
    </dgm:pt>
    <dgm:pt modelId="{7259A413-E771-4302-97DE-F81F3426BCAF}" type="sibTrans" cxnId="{D259AA47-CA61-40C2-849E-01C59A3C48BC}">
      <dgm:prSet/>
      <dgm:spPr/>
      <dgm:t>
        <a:bodyPr/>
        <a:lstStyle/>
        <a:p>
          <a:endParaRPr lang="en-GB"/>
        </a:p>
      </dgm:t>
    </dgm:pt>
    <dgm:pt modelId="{69103323-A031-4DB2-8AAA-8A002C36F9F0}" type="pres">
      <dgm:prSet presAssocID="{0D1FD322-618F-4FBF-8985-3B8CE4ADE537}" presName="Name0" presStyleCnt="0">
        <dgm:presLayoutVars>
          <dgm:dir/>
          <dgm:animLvl val="lvl"/>
          <dgm:resizeHandles val="exact"/>
        </dgm:presLayoutVars>
      </dgm:prSet>
      <dgm:spPr/>
      <dgm:t>
        <a:bodyPr/>
        <a:lstStyle/>
        <a:p>
          <a:endParaRPr lang="en-GB"/>
        </a:p>
      </dgm:t>
    </dgm:pt>
    <dgm:pt modelId="{A8D4005B-94F3-4F87-BE04-7BC9BEFD6869}" type="pres">
      <dgm:prSet presAssocID="{9064005F-04E1-46A3-A804-5A776E6AC9BA}" presName="linNode" presStyleCnt="0"/>
      <dgm:spPr/>
    </dgm:pt>
    <dgm:pt modelId="{7E81838A-0BD8-4361-95FE-31F0E3C17CC2}" type="pres">
      <dgm:prSet presAssocID="{9064005F-04E1-46A3-A804-5A776E6AC9BA}" presName="parentText" presStyleLbl="node1" presStyleIdx="0" presStyleCnt="2">
        <dgm:presLayoutVars>
          <dgm:chMax val="1"/>
          <dgm:bulletEnabled val="1"/>
        </dgm:presLayoutVars>
      </dgm:prSet>
      <dgm:spPr/>
      <dgm:t>
        <a:bodyPr/>
        <a:lstStyle/>
        <a:p>
          <a:endParaRPr lang="en-GB"/>
        </a:p>
      </dgm:t>
    </dgm:pt>
    <dgm:pt modelId="{86BDDF8B-F478-48EE-AEAC-4715F907A468}" type="pres">
      <dgm:prSet presAssocID="{9064005F-04E1-46A3-A804-5A776E6AC9BA}" presName="descendantText" presStyleLbl="alignAccFollowNode1" presStyleIdx="0" presStyleCnt="2">
        <dgm:presLayoutVars>
          <dgm:bulletEnabled val="1"/>
        </dgm:presLayoutVars>
      </dgm:prSet>
      <dgm:spPr/>
      <dgm:t>
        <a:bodyPr/>
        <a:lstStyle/>
        <a:p>
          <a:endParaRPr lang="en-GB"/>
        </a:p>
      </dgm:t>
    </dgm:pt>
    <dgm:pt modelId="{AEBBB56F-7BDA-4BD5-A272-5A5C67498489}" type="pres">
      <dgm:prSet presAssocID="{0A57D739-0C6F-433F-9A98-B3DFA3AE078C}" presName="sp" presStyleCnt="0"/>
      <dgm:spPr/>
    </dgm:pt>
    <dgm:pt modelId="{93DD1826-B8E8-4A6F-8E34-E41F790771EC}" type="pres">
      <dgm:prSet presAssocID="{B4633338-E41A-45E1-ABC4-2646EC4E5A80}" presName="linNode" presStyleCnt="0"/>
      <dgm:spPr/>
    </dgm:pt>
    <dgm:pt modelId="{6347CA87-68AF-4B7E-A5E5-B9C3E41B5417}" type="pres">
      <dgm:prSet presAssocID="{B4633338-E41A-45E1-ABC4-2646EC4E5A80}" presName="parentText" presStyleLbl="node1" presStyleIdx="1" presStyleCnt="2">
        <dgm:presLayoutVars>
          <dgm:chMax val="1"/>
          <dgm:bulletEnabled val="1"/>
        </dgm:presLayoutVars>
      </dgm:prSet>
      <dgm:spPr/>
      <dgm:t>
        <a:bodyPr/>
        <a:lstStyle/>
        <a:p>
          <a:endParaRPr lang="en-GB"/>
        </a:p>
      </dgm:t>
    </dgm:pt>
    <dgm:pt modelId="{071F765D-EF71-4D10-8A6E-979E8E17DF5F}" type="pres">
      <dgm:prSet presAssocID="{B4633338-E41A-45E1-ABC4-2646EC4E5A80}" presName="descendantText" presStyleLbl="alignAccFollowNode1" presStyleIdx="1" presStyleCnt="2">
        <dgm:presLayoutVars>
          <dgm:bulletEnabled val="1"/>
        </dgm:presLayoutVars>
      </dgm:prSet>
      <dgm:spPr/>
      <dgm:t>
        <a:bodyPr/>
        <a:lstStyle/>
        <a:p>
          <a:endParaRPr lang="en-GB"/>
        </a:p>
      </dgm:t>
    </dgm:pt>
  </dgm:ptLst>
  <dgm:cxnLst>
    <dgm:cxn modelId="{CE6360B2-6FC0-4BFE-B750-D29100452263}" type="presOf" srcId="{88E3EBB4-8F2D-49F0-B21B-A7FA5CE11B54}" destId="{071F765D-EF71-4D10-8A6E-979E8E17DF5F}" srcOrd="0" destOrd="0" presId="urn:microsoft.com/office/officeart/2005/8/layout/vList5"/>
    <dgm:cxn modelId="{6A32440F-DE90-455C-9586-4F56920715CF}" type="presOf" srcId="{EF0E48C3-0FB6-44FE-9953-3B98FC2F6A33}" destId="{86BDDF8B-F478-48EE-AEAC-4715F907A468}" srcOrd="0" destOrd="2" presId="urn:microsoft.com/office/officeart/2005/8/layout/vList5"/>
    <dgm:cxn modelId="{7A7127B4-25DE-4B3B-A31B-D84040DB7342}" srcId="{B4633338-E41A-45E1-ABC4-2646EC4E5A80}" destId="{C6882091-A51F-46AB-A3A5-3A04DB7418CB}" srcOrd="1" destOrd="0" parTransId="{C5532398-D87E-4D0B-8FE8-892F2A442314}" sibTransId="{2CE282CE-BC66-432F-9772-682705FA8312}"/>
    <dgm:cxn modelId="{35DA29FE-0AFF-41E2-9440-C9F43AD75E59}" type="presOf" srcId="{B4633338-E41A-45E1-ABC4-2646EC4E5A80}" destId="{6347CA87-68AF-4B7E-A5E5-B9C3E41B5417}" srcOrd="0" destOrd="0" presId="urn:microsoft.com/office/officeart/2005/8/layout/vList5"/>
    <dgm:cxn modelId="{859A284E-0486-45A2-8E78-B122DCF71D8A}" type="presOf" srcId="{0D1FD322-618F-4FBF-8985-3B8CE4ADE537}" destId="{69103323-A031-4DB2-8AAA-8A002C36F9F0}" srcOrd="0" destOrd="0" presId="urn:microsoft.com/office/officeart/2005/8/layout/vList5"/>
    <dgm:cxn modelId="{AA5703BE-8D30-4507-B68C-6F55745A2905}" srcId="{9064005F-04E1-46A3-A804-5A776E6AC9BA}" destId="{EF0E48C3-0FB6-44FE-9953-3B98FC2F6A33}" srcOrd="2" destOrd="0" parTransId="{1A0049C9-DA91-4502-B8F0-A64C407C5A08}" sibTransId="{A11EBAFE-DBEB-484C-8793-FA5AED0CCB18}"/>
    <dgm:cxn modelId="{E612B2E5-C62D-4C2E-A3EF-9ADDC7BC431A}" srcId="{9064005F-04E1-46A3-A804-5A776E6AC9BA}" destId="{F0DF870D-10E4-42BC-852C-41F9442903AB}" srcOrd="0" destOrd="0" parTransId="{13BEC04E-1B07-45EE-B9F2-B98D9D5C4327}" sibTransId="{381342A7-E8FA-454E-B7D4-72EAE11C7C45}"/>
    <dgm:cxn modelId="{F0A75C35-4C96-45A8-9721-6694BEE07CFD}" type="presOf" srcId="{9064005F-04E1-46A3-A804-5A776E6AC9BA}" destId="{7E81838A-0BD8-4361-95FE-31F0E3C17CC2}" srcOrd="0" destOrd="0" presId="urn:microsoft.com/office/officeart/2005/8/layout/vList5"/>
    <dgm:cxn modelId="{93971583-F606-4378-A3D8-FA06D9ECF925}" type="presOf" srcId="{247B9CC0-06FE-4330-9B6B-60A3D601E7FD}" destId="{86BDDF8B-F478-48EE-AEAC-4715F907A468}" srcOrd="0" destOrd="1" presId="urn:microsoft.com/office/officeart/2005/8/layout/vList5"/>
    <dgm:cxn modelId="{34D3C4C1-ED54-4C50-A3C7-BE49070D5144}" type="presOf" srcId="{C6882091-A51F-46AB-A3A5-3A04DB7418CB}" destId="{071F765D-EF71-4D10-8A6E-979E8E17DF5F}" srcOrd="0" destOrd="1" presId="urn:microsoft.com/office/officeart/2005/8/layout/vList5"/>
    <dgm:cxn modelId="{00609BA3-DB47-44A8-BDA8-3C107A50ACF3}" type="presOf" srcId="{F0DF870D-10E4-42BC-852C-41F9442903AB}" destId="{86BDDF8B-F478-48EE-AEAC-4715F907A468}" srcOrd="0" destOrd="0" presId="urn:microsoft.com/office/officeart/2005/8/layout/vList5"/>
    <dgm:cxn modelId="{D259AA47-CA61-40C2-849E-01C59A3C48BC}" srcId="{9064005F-04E1-46A3-A804-5A776E6AC9BA}" destId="{247B9CC0-06FE-4330-9B6B-60A3D601E7FD}" srcOrd="1" destOrd="0" parTransId="{1958298A-1201-4EC0-BEBC-489FB9683040}" sibTransId="{7259A413-E771-4302-97DE-F81F3426BCAF}"/>
    <dgm:cxn modelId="{E66B2232-72D8-4C04-9BEF-74502712FA73}" srcId="{0D1FD322-618F-4FBF-8985-3B8CE4ADE537}" destId="{B4633338-E41A-45E1-ABC4-2646EC4E5A80}" srcOrd="1" destOrd="0" parTransId="{6AF09202-BF9E-4421-AAB1-B3133F5A7BFF}" sibTransId="{9C0BA506-1C24-44C5-8BF6-58806D3013C3}"/>
    <dgm:cxn modelId="{F2CBDE25-6AC4-458E-98E6-4763D9D3E57A}" srcId="{0D1FD322-618F-4FBF-8985-3B8CE4ADE537}" destId="{9064005F-04E1-46A3-A804-5A776E6AC9BA}" srcOrd="0" destOrd="0" parTransId="{ECF124AF-2525-4B5D-BC73-1ED8BF531876}" sibTransId="{0A57D739-0C6F-433F-9A98-B3DFA3AE078C}"/>
    <dgm:cxn modelId="{A16165A4-1C47-4086-A174-439562B66849}" srcId="{B4633338-E41A-45E1-ABC4-2646EC4E5A80}" destId="{88E3EBB4-8F2D-49F0-B21B-A7FA5CE11B54}" srcOrd="0" destOrd="0" parTransId="{5F565242-8258-4897-AF5B-6F61ABC14629}" sibTransId="{47B40E82-488A-44BD-90EF-9627AC4A528F}"/>
    <dgm:cxn modelId="{649AEDEF-B40A-4183-9ED7-5EB8E8D49853}" type="presParOf" srcId="{69103323-A031-4DB2-8AAA-8A002C36F9F0}" destId="{A8D4005B-94F3-4F87-BE04-7BC9BEFD6869}" srcOrd="0" destOrd="0" presId="urn:microsoft.com/office/officeart/2005/8/layout/vList5"/>
    <dgm:cxn modelId="{17AA0A5D-1824-4312-B10B-9686C7AFB12C}" type="presParOf" srcId="{A8D4005B-94F3-4F87-BE04-7BC9BEFD6869}" destId="{7E81838A-0BD8-4361-95FE-31F0E3C17CC2}" srcOrd="0" destOrd="0" presId="urn:microsoft.com/office/officeart/2005/8/layout/vList5"/>
    <dgm:cxn modelId="{86E3EAC8-91A8-43F2-A7C8-707107F53D2C}" type="presParOf" srcId="{A8D4005B-94F3-4F87-BE04-7BC9BEFD6869}" destId="{86BDDF8B-F478-48EE-AEAC-4715F907A468}" srcOrd="1" destOrd="0" presId="urn:microsoft.com/office/officeart/2005/8/layout/vList5"/>
    <dgm:cxn modelId="{0734A752-1E9D-4333-9A1D-B6E9025B863E}" type="presParOf" srcId="{69103323-A031-4DB2-8AAA-8A002C36F9F0}" destId="{AEBBB56F-7BDA-4BD5-A272-5A5C67498489}" srcOrd="1" destOrd="0" presId="urn:microsoft.com/office/officeart/2005/8/layout/vList5"/>
    <dgm:cxn modelId="{5B534D5C-9F31-4A27-935A-2085487FFF2A}" type="presParOf" srcId="{69103323-A031-4DB2-8AAA-8A002C36F9F0}" destId="{93DD1826-B8E8-4A6F-8E34-E41F790771EC}" srcOrd="2" destOrd="0" presId="urn:microsoft.com/office/officeart/2005/8/layout/vList5"/>
    <dgm:cxn modelId="{2E57B48D-68D3-4CA9-9A74-55C9F922CD2E}" type="presParOf" srcId="{93DD1826-B8E8-4A6F-8E34-E41F790771EC}" destId="{6347CA87-68AF-4B7E-A5E5-B9C3E41B5417}" srcOrd="0" destOrd="0" presId="urn:microsoft.com/office/officeart/2005/8/layout/vList5"/>
    <dgm:cxn modelId="{EE07594D-EEC7-43D1-AD15-B95FE35A32F1}" type="presParOf" srcId="{93DD1826-B8E8-4A6F-8E34-E41F790771EC}" destId="{071F765D-EF71-4D10-8A6E-979E8E17DF5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424CC7-C1C6-49A1-BBA0-78337BA40F62}" type="doc">
      <dgm:prSet loTypeId="urn:microsoft.com/office/officeart/2005/8/layout/hierarchy4" loCatId="relationship" qsTypeId="urn:microsoft.com/office/officeart/2005/8/quickstyle/3d2" qsCatId="3D" csTypeId="urn:microsoft.com/office/officeart/2005/8/colors/accent1_5" csCatId="accent1"/>
      <dgm:spPr/>
      <dgm:t>
        <a:bodyPr/>
        <a:lstStyle/>
        <a:p>
          <a:endParaRPr lang="en-GB"/>
        </a:p>
      </dgm:t>
    </dgm:pt>
    <dgm:pt modelId="{4AFDE343-2D78-4925-AFBC-2E8AE9AC6B2D}">
      <dgm:prSet/>
      <dgm:spPr/>
      <dgm:t>
        <a:bodyPr/>
        <a:lstStyle/>
        <a:p>
          <a:pPr rtl="0"/>
          <a:r>
            <a:rPr lang="en-US" dirty="0" smtClean="0"/>
            <a:t>Microsoft believes customers should control their own information</a:t>
          </a:r>
          <a:endParaRPr lang="en-GB" dirty="0"/>
        </a:p>
      </dgm:t>
    </dgm:pt>
    <dgm:pt modelId="{59599442-6293-405A-A28F-C80116C51A36}" type="parTrans" cxnId="{B08D60D7-CB92-4E77-BC9B-2514AE93329F}">
      <dgm:prSet/>
      <dgm:spPr/>
      <dgm:t>
        <a:bodyPr/>
        <a:lstStyle/>
        <a:p>
          <a:endParaRPr lang="en-GB"/>
        </a:p>
      </dgm:t>
    </dgm:pt>
    <dgm:pt modelId="{3D041F66-EE99-4D29-AEDD-5B654F75D0C7}" type="sibTrans" cxnId="{B08D60D7-CB92-4E77-BC9B-2514AE93329F}">
      <dgm:prSet/>
      <dgm:spPr/>
      <dgm:t>
        <a:bodyPr/>
        <a:lstStyle/>
        <a:p>
          <a:endParaRPr lang="en-GB"/>
        </a:p>
      </dgm:t>
    </dgm:pt>
    <dgm:pt modelId="{79F66D21-380F-4354-848E-55C4141312B4}">
      <dgm:prSet/>
      <dgm:spPr/>
      <dgm:t>
        <a:bodyPr/>
        <a:lstStyle/>
        <a:p>
          <a:pPr rtl="0"/>
          <a:r>
            <a:rPr lang="en-US" dirty="0" smtClean="0"/>
            <a:t>When compelled by U.S. law enforcement to produce customer records, Microsoft will first </a:t>
          </a:r>
          <a:r>
            <a:rPr lang="en-US" i="1" dirty="0" smtClean="0"/>
            <a:t>attempt</a:t>
          </a:r>
          <a:r>
            <a:rPr lang="en-US" dirty="0" smtClean="0"/>
            <a:t> to redirect these demands to the customer</a:t>
          </a:r>
          <a:endParaRPr lang="en-GB" dirty="0"/>
        </a:p>
      </dgm:t>
    </dgm:pt>
    <dgm:pt modelId="{FC4DFC0F-EFAE-4C60-BB6D-4B678669346B}" type="parTrans" cxnId="{23B7D54E-95A9-4173-9F5A-7FE724C1F531}">
      <dgm:prSet/>
      <dgm:spPr/>
      <dgm:t>
        <a:bodyPr/>
        <a:lstStyle/>
        <a:p>
          <a:endParaRPr lang="en-GB"/>
        </a:p>
      </dgm:t>
    </dgm:pt>
    <dgm:pt modelId="{DF8B1F6F-720B-459B-A9C4-9474F803ED74}" type="sibTrans" cxnId="{23B7D54E-95A9-4173-9F5A-7FE724C1F531}">
      <dgm:prSet/>
      <dgm:spPr/>
      <dgm:t>
        <a:bodyPr/>
        <a:lstStyle/>
        <a:p>
          <a:endParaRPr lang="en-GB"/>
        </a:p>
      </dgm:t>
    </dgm:pt>
    <dgm:pt modelId="{F0F4B00D-363A-4155-8C7A-17A533880545}">
      <dgm:prSet/>
      <dgm:spPr/>
      <dgm:t>
        <a:bodyPr/>
        <a:lstStyle/>
        <a:p>
          <a:pPr rtl="0"/>
          <a:r>
            <a:rPr lang="en-US" dirty="0" smtClean="0"/>
            <a:t>Microsoft will notify the customer unless it cannot, either because Microsoft is unable to reach the customer or is legally prohibited from doing so!</a:t>
          </a:r>
          <a:endParaRPr lang="en-GB" dirty="0"/>
        </a:p>
      </dgm:t>
    </dgm:pt>
    <dgm:pt modelId="{1607255A-1125-4BA7-9DFC-68D802AF6705}" type="parTrans" cxnId="{13CF3E78-AA13-4C8D-99DD-6D1083546F90}">
      <dgm:prSet/>
      <dgm:spPr/>
      <dgm:t>
        <a:bodyPr/>
        <a:lstStyle/>
        <a:p>
          <a:endParaRPr lang="en-GB"/>
        </a:p>
      </dgm:t>
    </dgm:pt>
    <dgm:pt modelId="{B52B42D0-3ED9-49C7-9D33-E30EDA125C78}" type="sibTrans" cxnId="{13CF3E78-AA13-4C8D-99DD-6D1083546F90}">
      <dgm:prSet/>
      <dgm:spPr/>
      <dgm:t>
        <a:bodyPr/>
        <a:lstStyle/>
        <a:p>
          <a:endParaRPr lang="en-GB"/>
        </a:p>
      </dgm:t>
    </dgm:pt>
    <dgm:pt modelId="{6116DA6C-4CC8-4EAC-9648-F1DF8B692764}">
      <dgm:prSet/>
      <dgm:spPr/>
      <dgm:t>
        <a:bodyPr/>
        <a:lstStyle/>
        <a:p>
          <a:pPr rtl="0"/>
          <a:r>
            <a:rPr lang="en-US" dirty="0" smtClean="0"/>
            <a:t>Microsoft will only produce the specific records ordered by law enforcement and nothing else</a:t>
          </a:r>
          <a:endParaRPr lang="en-GB" dirty="0"/>
        </a:p>
      </dgm:t>
    </dgm:pt>
    <dgm:pt modelId="{D0F015DF-9FE1-4FED-BB0A-D144A4EF5FB4}" type="parTrans" cxnId="{B6758208-13A1-4218-A384-9F02C5C2BA97}">
      <dgm:prSet/>
      <dgm:spPr/>
      <dgm:t>
        <a:bodyPr/>
        <a:lstStyle/>
        <a:p>
          <a:endParaRPr lang="en-GB"/>
        </a:p>
      </dgm:t>
    </dgm:pt>
    <dgm:pt modelId="{36E5EBCD-1E56-4C51-BBA8-21CC2E6DB8F0}" type="sibTrans" cxnId="{B6758208-13A1-4218-A384-9F02C5C2BA97}">
      <dgm:prSet/>
      <dgm:spPr/>
      <dgm:t>
        <a:bodyPr/>
        <a:lstStyle/>
        <a:p>
          <a:endParaRPr lang="en-GB"/>
        </a:p>
      </dgm:t>
    </dgm:pt>
    <dgm:pt modelId="{0A5716F4-7505-4572-8002-3ED30B501EE6}" type="pres">
      <dgm:prSet presAssocID="{6F424CC7-C1C6-49A1-BBA0-78337BA40F62}" presName="Name0" presStyleCnt="0">
        <dgm:presLayoutVars>
          <dgm:chPref val="1"/>
          <dgm:dir/>
          <dgm:animOne val="branch"/>
          <dgm:animLvl val="lvl"/>
          <dgm:resizeHandles/>
        </dgm:presLayoutVars>
      </dgm:prSet>
      <dgm:spPr/>
      <dgm:t>
        <a:bodyPr/>
        <a:lstStyle/>
        <a:p>
          <a:endParaRPr lang="en-GB"/>
        </a:p>
      </dgm:t>
    </dgm:pt>
    <dgm:pt modelId="{85D6D2E4-3C36-40B8-8AFB-05353282D818}" type="pres">
      <dgm:prSet presAssocID="{4AFDE343-2D78-4925-AFBC-2E8AE9AC6B2D}" presName="vertOne" presStyleCnt="0"/>
      <dgm:spPr/>
      <dgm:t>
        <a:bodyPr/>
        <a:lstStyle/>
        <a:p>
          <a:endParaRPr lang="en-GB"/>
        </a:p>
      </dgm:t>
    </dgm:pt>
    <dgm:pt modelId="{0655C039-F172-4542-8D65-773EA2EA2673}" type="pres">
      <dgm:prSet presAssocID="{4AFDE343-2D78-4925-AFBC-2E8AE9AC6B2D}" presName="txOne" presStyleLbl="node0" presStyleIdx="0" presStyleCnt="4">
        <dgm:presLayoutVars>
          <dgm:chPref val="3"/>
        </dgm:presLayoutVars>
      </dgm:prSet>
      <dgm:spPr/>
      <dgm:t>
        <a:bodyPr/>
        <a:lstStyle/>
        <a:p>
          <a:endParaRPr lang="en-GB"/>
        </a:p>
      </dgm:t>
    </dgm:pt>
    <dgm:pt modelId="{1BAB22D0-0766-4479-A195-D9FF964AB65A}" type="pres">
      <dgm:prSet presAssocID="{4AFDE343-2D78-4925-AFBC-2E8AE9AC6B2D}" presName="horzOne" presStyleCnt="0"/>
      <dgm:spPr/>
      <dgm:t>
        <a:bodyPr/>
        <a:lstStyle/>
        <a:p>
          <a:endParaRPr lang="en-GB"/>
        </a:p>
      </dgm:t>
    </dgm:pt>
    <dgm:pt modelId="{2E260580-9A3D-4EB4-90B7-8797F9E2CC85}" type="pres">
      <dgm:prSet presAssocID="{3D041F66-EE99-4D29-AEDD-5B654F75D0C7}" presName="sibSpaceOne" presStyleCnt="0"/>
      <dgm:spPr/>
      <dgm:t>
        <a:bodyPr/>
        <a:lstStyle/>
        <a:p>
          <a:endParaRPr lang="en-GB"/>
        </a:p>
      </dgm:t>
    </dgm:pt>
    <dgm:pt modelId="{C81BD270-C2A4-4B50-97BC-4AD28BA8E0EC}" type="pres">
      <dgm:prSet presAssocID="{79F66D21-380F-4354-848E-55C4141312B4}" presName="vertOne" presStyleCnt="0"/>
      <dgm:spPr/>
      <dgm:t>
        <a:bodyPr/>
        <a:lstStyle/>
        <a:p>
          <a:endParaRPr lang="en-GB"/>
        </a:p>
      </dgm:t>
    </dgm:pt>
    <dgm:pt modelId="{B355737C-8F7C-40D3-A8D8-1F852E3D352D}" type="pres">
      <dgm:prSet presAssocID="{79F66D21-380F-4354-848E-55C4141312B4}" presName="txOne" presStyleLbl="node0" presStyleIdx="1" presStyleCnt="4">
        <dgm:presLayoutVars>
          <dgm:chPref val="3"/>
        </dgm:presLayoutVars>
      </dgm:prSet>
      <dgm:spPr/>
      <dgm:t>
        <a:bodyPr/>
        <a:lstStyle/>
        <a:p>
          <a:endParaRPr lang="en-GB"/>
        </a:p>
      </dgm:t>
    </dgm:pt>
    <dgm:pt modelId="{6C645AC1-5354-4E06-83AF-ECC956C31DBF}" type="pres">
      <dgm:prSet presAssocID="{79F66D21-380F-4354-848E-55C4141312B4}" presName="horzOne" presStyleCnt="0"/>
      <dgm:spPr/>
      <dgm:t>
        <a:bodyPr/>
        <a:lstStyle/>
        <a:p>
          <a:endParaRPr lang="en-GB"/>
        </a:p>
      </dgm:t>
    </dgm:pt>
    <dgm:pt modelId="{B743EC08-A93C-4B5D-B90F-3677EB00C98A}" type="pres">
      <dgm:prSet presAssocID="{DF8B1F6F-720B-459B-A9C4-9474F803ED74}" presName="sibSpaceOne" presStyleCnt="0"/>
      <dgm:spPr/>
      <dgm:t>
        <a:bodyPr/>
        <a:lstStyle/>
        <a:p>
          <a:endParaRPr lang="en-GB"/>
        </a:p>
      </dgm:t>
    </dgm:pt>
    <dgm:pt modelId="{659876A7-8203-4990-8391-3271A90263E1}" type="pres">
      <dgm:prSet presAssocID="{F0F4B00D-363A-4155-8C7A-17A533880545}" presName="vertOne" presStyleCnt="0"/>
      <dgm:spPr/>
      <dgm:t>
        <a:bodyPr/>
        <a:lstStyle/>
        <a:p>
          <a:endParaRPr lang="en-GB"/>
        </a:p>
      </dgm:t>
    </dgm:pt>
    <dgm:pt modelId="{EAE654FC-AD8A-46A5-93A5-7D981F16970D}" type="pres">
      <dgm:prSet presAssocID="{F0F4B00D-363A-4155-8C7A-17A533880545}" presName="txOne" presStyleLbl="node0" presStyleIdx="2" presStyleCnt="4">
        <dgm:presLayoutVars>
          <dgm:chPref val="3"/>
        </dgm:presLayoutVars>
      </dgm:prSet>
      <dgm:spPr/>
      <dgm:t>
        <a:bodyPr/>
        <a:lstStyle/>
        <a:p>
          <a:endParaRPr lang="en-GB"/>
        </a:p>
      </dgm:t>
    </dgm:pt>
    <dgm:pt modelId="{A53838D4-E23D-42F1-A7C3-CBE9AAC30082}" type="pres">
      <dgm:prSet presAssocID="{F0F4B00D-363A-4155-8C7A-17A533880545}" presName="horzOne" presStyleCnt="0"/>
      <dgm:spPr/>
      <dgm:t>
        <a:bodyPr/>
        <a:lstStyle/>
        <a:p>
          <a:endParaRPr lang="en-GB"/>
        </a:p>
      </dgm:t>
    </dgm:pt>
    <dgm:pt modelId="{0A06677C-E40C-4A9A-A3D7-E64A8B9AF057}" type="pres">
      <dgm:prSet presAssocID="{B52B42D0-3ED9-49C7-9D33-E30EDA125C78}" presName="sibSpaceOne" presStyleCnt="0"/>
      <dgm:spPr/>
      <dgm:t>
        <a:bodyPr/>
        <a:lstStyle/>
        <a:p>
          <a:endParaRPr lang="en-GB"/>
        </a:p>
      </dgm:t>
    </dgm:pt>
    <dgm:pt modelId="{07E39F37-8AB7-49C0-84BF-8E38B3680802}" type="pres">
      <dgm:prSet presAssocID="{6116DA6C-4CC8-4EAC-9648-F1DF8B692764}" presName="vertOne" presStyleCnt="0"/>
      <dgm:spPr/>
      <dgm:t>
        <a:bodyPr/>
        <a:lstStyle/>
        <a:p>
          <a:endParaRPr lang="en-GB"/>
        </a:p>
      </dgm:t>
    </dgm:pt>
    <dgm:pt modelId="{5B474A9D-FA3B-4CD2-B7EC-713FD62CF9B3}" type="pres">
      <dgm:prSet presAssocID="{6116DA6C-4CC8-4EAC-9648-F1DF8B692764}" presName="txOne" presStyleLbl="node0" presStyleIdx="3" presStyleCnt="4">
        <dgm:presLayoutVars>
          <dgm:chPref val="3"/>
        </dgm:presLayoutVars>
      </dgm:prSet>
      <dgm:spPr/>
      <dgm:t>
        <a:bodyPr/>
        <a:lstStyle/>
        <a:p>
          <a:endParaRPr lang="en-GB"/>
        </a:p>
      </dgm:t>
    </dgm:pt>
    <dgm:pt modelId="{051E9783-DE3C-4AC8-9017-8DB89FC7FE35}" type="pres">
      <dgm:prSet presAssocID="{6116DA6C-4CC8-4EAC-9648-F1DF8B692764}" presName="horzOne" presStyleCnt="0"/>
      <dgm:spPr/>
      <dgm:t>
        <a:bodyPr/>
        <a:lstStyle/>
        <a:p>
          <a:endParaRPr lang="en-GB"/>
        </a:p>
      </dgm:t>
    </dgm:pt>
  </dgm:ptLst>
  <dgm:cxnLst>
    <dgm:cxn modelId="{B6758208-13A1-4218-A384-9F02C5C2BA97}" srcId="{6F424CC7-C1C6-49A1-BBA0-78337BA40F62}" destId="{6116DA6C-4CC8-4EAC-9648-F1DF8B692764}" srcOrd="3" destOrd="0" parTransId="{D0F015DF-9FE1-4FED-BB0A-D144A4EF5FB4}" sibTransId="{36E5EBCD-1E56-4C51-BBA8-21CC2E6DB8F0}"/>
    <dgm:cxn modelId="{9B5209FF-D4B7-4F76-9A5A-201EC91A05AB}" type="presOf" srcId="{F0F4B00D-363A-4155-8C7A-17A533880545}" destId="{EAE654FC-AD8A-46A5-93A5-7D981F16970D}" srcOrd="0" destOrd="0" presId="urn:microsoft.com/office/officeart/2005/8/layout/hierarchy4"/>
    <dgm:cxn modelId="{AD17347A-71C8-4E73-9629-1AFE8BA42EF1}" type="presOf" srcId="{79F66D21-380F-4354-848E-55C4141312B4}" destId="{B355737C-8F7C-40D3-A8D8-1F852E3D352D}" srcOrd="0" destOrd="0" presId="urn:microsoft.com/office/officeart/2005/8/layout/hierarchy4"/>
    <dgm:cxn modelId="{D6C49EB9-5E1C-493B-AA01-DAC3838287F2}" type="presOf" srcId="{4AFDE343-2D78-4925-AFBC-2E8AE9AC6B2D}" destId="{0655C039-F172-4542-8D65-773EA2EA2673}" srcOrd="0" destOrd="0" presId="urn:microsoft.com/office/officeart/2005/8/layout/hierarchy4"/>
    <dgm:cxn modelId="{23B7D54E-95A9-4173-9F5A-7FE724C1F531}" srcId="{6F424CC7-C1C6-49A1-BBA0-78337BA40F62}" destId="{79F66D21-380F-4354-848E-55C4141312B4}" srcOrd="1" destOrd="0" parTransId="{FC4DFC0F-EFAE-4C60-BB6D-4B678669346B}" sibTransId="{DF8B1F6F-720B-459B-A9C4-9474F803ED74}"/>
    <dgm:cxn modelId="{21D9474D-7C63-4846-8E14-46B24764DF27}" type="presOf" srcId="{6F424CC7-C1C6-49A1-BBA0-78337BA40F62}" destId="{0A5716F4-7505-4572-8002-3ED30B501EE6}" srcOrd="0" destOrd="0" presId="urn:microsoft.com/office/officeart/2005/8/layout/hierarchy4"/>
    <dgm:cxn modelId="{13CF3E78-AA13-4C8D-99DD-6D1083546F90}" srcId="{6F424CC7-C1C6-49A1-BBA0-78337BA40F62}" destId="{F0F4B00D-363A-4155-8C7A-17A533880545}" srcOrd="2" destOrd="0" parTransId="{1607255A-1125-4BA7-9DFC-68D802AF6705}" sibTransId="{B52B42D0-3ED9-49C7-9D33-E30EDA125C78}"/>
    <dgm:cxn modelId="{917A0576-5461-49BB-B7D1-84B0B68EFC95}" type="presOf" srcId="{6116DA6C-4CC8-4EAC-9648-F1DF8B692764}" destId="{5B474A9D-FA3B-4CD2-B7EC-713FD62CF9B3}" srcOrd="0" destOrd="0" presId="urn:microsoft.com/office/officeart/2005/8/layout/hierarchy4"/>
    <dgm:cxn modelId="{B08D60D7-CB92-4E77-BC9B-2514AE93329F}" srcId="{6F424CC7-C1C6-49A1-BBA0-78337BA40F62}" destId="{4AFDE343-2D78-4925-AFBC-2E8AE9AC6B2D}" srcOrd="0" destOrd="0" parTransId="{59599442-6293-405A-A28F-C80116C51A36}" sibTransId="{3D041F66-EE99-4D29-AEDD-5B654F75D0C7}"/>
    <dgm:cxn modelId="{FB519C12-5D14-418A-A4FA-C29D960A9434}" type="presParOf" srcId="{0A5716F4-7505-4572-8002-3ED30B501EE6}" destId="{85D6D2E4-3C36-40B8-8AFB-05353282D818}" srcOrd="0" destOrd="0" presId="urn:microsoft.com/office/officeart/2005/8/layout/hierarchy4"/>
    <dgm:cxn modelId="{DF0AFCFA-FEF3-4302-888A-3AD2D6307BD9}" type="presParOf" srcId="{85D6D2E4-3C36-40B8-8AFB-05353282D818}" destId="{0655C039-F172-4542-8D65-773EA2EA2673}" srcOrd="0" destOrd="0" presId="urn:microsoft.com/office/officeart/2005/8/layout/hierarchy4"/>
    <dgm:cxn modelId="{FC126637-4916-4944-B10F-561E5F534886}" type="presParOf" srcId="{85D6D2E4-3C36-40B8-8AFB-05353282D818}" destId="{1BAB22D0-0766-4479-A195-D9FF964AB65A}" srcOrd="1" destOrd="0" presId="urn:microsoft.com/office/officeart/2005/8/layout/hierarchy4"/>
    <dgm:cxn modelId="{7EAB8CF3-7666-4722-BA36-01718B805805}" type="presParOf" srcId="{0A5716F4-7505-4572-8002-3ED30B501EE6}" destId="{2E260580-9A3D-4EB4-90B7-8797F9E2CC85}" srcOrd="1" destOrd="0" presId="urn:microsoft.com/office/officeart/2005/8/layout/hierarchy4"/>
    <dgm:cxn modelId="{FD5F7644-9918-47D2-ACD9-2985A197C92F}" type="presParOf" srcId="{0A5716F4-7505-4572-8002-3ED30B501EE6}" destId="{C81BD270-C2A4-4B50-97BC-4AD28BA8E0EC}" srcOrd="2" destOrd="0" presId="urn:microsoft.com/office/officeart/2005/8/layout/hierarchy4"/>
    <dgm:cxn modelId="{98B4E32E-D10E-41CB-BDD8-4CDDE3CF4EDB}" type="presParOf" srcId="{C81BD270-C2A4-4B50-97BC-4AD28BA8E0EC}" destId="{B355737C-8F7C-40D3-A8D8-1F852E3D352D}" srcOrd="0" destOrd="0" presId="urn:microsoft.com/office/officeart/2005/8/layout/hierarchy4"/>
    <dgm:cxn modelId="{83243E36-4BEA-4CE2-A159-ED898C36DC82}" type="presParOf" srcId="{C81BD270-C2A4-4B50-97BC-4AD28BA8E0EC}" destId="{6C645AC1-5354-4E06-83AF-ECC956C31DBF}" srcOrd="1" destOrd="0" presId="urn:microsoft.com/office/officeart/2005/8/layout/hierarchy4"/>
    <dgm:cxn modelId="{AF9A9951-93A7-4D21-9815-45C546BAB91B}" type="presParOf" srcId="{0A5716F4-7505-4572-8002-3ED30B501EE6}" destId="{B743EC08-A93C-4B5D-B90F-3677EB00C98A}" srcOrd="3" destOrd="0" presId="urn:microsoft.com/office/officeart/2005/8/layout/hierarchy4"/>
    <dgm:cxn modelId="{F901E4CB-45FC-4EA3-AD69-F7EA58C8377E}" type="presParOf" srcId="{0A5716F4-7505-4572-8002-3ED30B501EE6}" destId="{659876A7-8203-4990-8391-3271A90263E1}" srcOrd="4" destOrd="0" presId="urn:microsoft.com/office/officeart/2005/8/layout/hierarchy4"/>
    <dgm:cxn modelId="{3BC26FEA-BDFD-4BD9-8F61-A7153573E0D7}" type="presParOf" srcId="{659876A7-8203-4990-8391-3271A90263E1}" destId="{EAE654FC-AD8A-46A5-93A5-7D981F16970D}" srcOrd="0" destOrd="0" presId="urn:microsoft.com/office/officeart/2005/8/layout/hierarchy4"/>
    <dgm:cxn modelId="{A1452B08-F2E2-4642-ADED-49DA549504A8}" type="presParOf" srcId="{659876A7-8203-4990-8391-3271A90263E1}" destId="{A53838D4-E23D-42F1-A7C3-CBE9AAC30082}" srcOrd="1" destOrd="0" presId="urn:microsoft.com/office/officeart/2005/8/layout/hierarchy4"/>
    <dgm:cxn modelId="{46ECECF7-240C-4862-AEB3-EBEF40B501B1}" type="presParOf" srcId="{0A5716F4-7505-4572-8002-3ED30B501EE6}" destId="{0A06677C-E40C-4A9A-A3D7-E64A8B9AF057}" srcOrd="5" destOrd="0" presId="urn:microsoft.com/office/officeart/2005/8/layout/hierarchy4"/>
    <dgm:cxn modelId="{AAEC9BBD-543F-446F-ACC1-3A9025CF6AFC}" type="presParOf" srcId="{0A5716F4-7505-4572-8002-3ED30B501EE6}" destId="{07E39F37-8AB7-49C0-84BF-8E38B3680802}" srcOrd="6" destOrd="0" presId="urn:microsoft.com/office/officeart/2005/8/layout/hierarchy4"/>
    <dgm:cxn modelId="{9395FD89-A818-4A94-97CB-7FC00E85FD16}" type="presParOf" srcId="{07E39F37-8AB7-49C0-84BF-8E38B3680802}" destId="{5B474A9D-FA3B-4CD2-B7EC-713FD62CF9B3}" srcOrd="0" destOrd="0" presId="urn:microsoft.com/office/officeart/2005/8/layout/hierarchy4"/>
    <dgm:cxn modelId="{C923FEEB-1656-4F09-BD15-FCDAF0463108}" type="presParOf" srcId="{07E39F37-8AB7-49C0-84BF-8E38B3680802}" destId="{051E9783-DE3C-4AC8-9017-8DB89FC7FE3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1D99B27-7560-45FC-9AB1-317B98DE7C0A}" type="doc">
      <dgm:prSet loTypeId="urn:microsoft.com/office/officeart/2005/8/layout/vList5" loCatId="list" qsTypeId="urn:microsoft.com/office/officeart/2005/8/quickstyle/3d3" qsCatId="3D" csTypeId="urn:microsoft.com/office/officeart/2005/8/colors/accent2_5" csCatId="accent2"/>
      <dgm:spPr/>
      <dgm:t>
        <a:bodyPr/>
        <a:lstStyle/>
        <a:p>
          <a:endParaRPr lang="en-GB"/>
        </a:p>
      </dgm:t>
    </dgm:pt>
    <dgm:pt modelId="{453A27E5-6084-4FEC-BD1E-0BB0FEEAAB47}">
      <dgm:prSet/>
      <dgm:spPr/>
      <dgm:t>
        <a:bodyPr/>
        <a:lstStyle/>
        <a:p>
          <a:pPr rtl="0"/>
          <a:r>
            <a:rPr lang="en-US" smtClean="0"/>
            <a:t>Does Microsoft have a formalized continuity program in place?</a:t>
          </a:r>
          <a:endParaRPr lang="en-GB"/>
        </a:p>
      </dgm:t>
    </dgm:pt>
    <dgm:pt modelId="{FB3955B3-C854-4F7A-8817-0B3789D86B1B}" type="parTrans" cxnId="{9497794A-6BA5-4669-A1A4-3CC782461C44}">
      <dgm:prSet/>
      <dgm:spPr/>
      <dgm:t>
        <a:bodyPr/>
        <a:lstStyle/>
        <a:p>
          <a:endParaRPr lang="en-GB"/>
        </a:p>
      </dgm:t>
    </dgm:pt>
    <dgm:pt modelId="{12D18AD8-A260-4C9E-9600-81A1C7346E47}" type="sibTrans" cxnId="{9497794A-6BA5-4669-A1A4-3CC782461C44}">
      <dgm:prSet/>
      <dgm:spPr/>
      <dgm:t>
        <a:bodyPr/>
        <a:lstStyle/>
        <a:p>
          <a:endParaRPr lang="en-GB"/>
        </a:p>
      </dgm:t>
    </dgm:pt>
    <dgm:pt modelId="{53B10EA6-6D77-4156-B2D6-2C9A644DE494}">
      <dgm:prSet/>
      <dgm:spPr/>
      <dgm:t>
        <a:bodyPr/>
        <a:lstStyle/>
        <a:p>
          <a:pPr rtl="0"/>
          <a:r>
            <a:rPr lang="en-US" dirty="0" smtClean="0">
              <a:solidFill>
                <a:srgbClr val="002060"/>
              </a:solidFill>
            </a:rPr>
            <a:t>Yes, a robust service continuity program is in place based on industry best practices and provides the ability to recover subscribed services in a timely manner</a:t>
          </a:r>
          <a:endParaRPr lang="en-GB" dirty="0">
            <a:solidFill>
              <a:srgbClr val="002060"/>
            </a:solidFill>
          </a:endParaRPr>
        </a:p>
      </dgm:t>
    </dgm:pt>
    <dgm:pt modelId="{6C19D046-70AD-4689-BB70-D474AD24A567}" type="parTrans" cxnId="{18289784-91C6-4AF3-994A-56012C1F85D7}">
      <dgm:prSet/>
      <dgm:spPr/>
      <dgm:t>
        <a:bodyPr/>
        <a:lstStyle/>
        <a:p>
          <a:endParaRPr lang="en-GB"/>
        </a:p>
      </dgm:t>
    </dgm:pt>
    <dgm:pt modelId="{985244DD-0D16-4821-8AEE-5534C4C6E4DA}" type="sibTrans" cxnId="{18289784-91C6-4AF3-994A-56012C1F85D7}">
      <dgm:prSet/>
      <dgm:spPr/>
      <dgm:t>
        <a:bodyPr/>
        <a:lstStyle/>
        <a:p>
          <a:endParaRPr lang="en-GB"/>
        </a:p>
      </dgm:t>
    </dgm:pt>
    <dgm:pt modelId="{F31B9D7F-3037-4CDF-816A-0755C09F95C9}">
      <dgm:prSet/>
      <dgm:spPr/>
      <dgm:t>
        <a:bodyPr/>
        <a:lstStyle/>
        <a:p>
          <a:pPr rtl="0"/>
          <a:r>
            <a:rPr lang="en-US" smtClean="0"/>
            <a:t>Does each service have the ability to recover from a disastrous event?</a:t>
          </a:r>
          <a:endParaRPr lang="en-GB"/>
        </a:p>
      </dgm:t>
    </dgm:pt>
    <dgm:pt modelId="{A2702BA7-5DA4-471B-A6EF-B5C04834B807}" type="parTrans" cxnId="{268E6F3A-A890-4EE7-9552-81BDA4B958E2}">
      <dgm:prSet/>
      <dgm:spPr/>
      <dgm:t>
        <a:bodyPr/>
        <a:lstStyle/>
        <a:p>
          <a:endParaRPr lang="en-GB"/>
        </a:p>
      </dgm:t>
    </dgm:pt>
    <dgm:pt modelId="{6843E268-25AC-4330-AFD1-EB6F19D86862}" type="sibTrans" cxnId="{268E6F3A-A890-4EE7-9552-81BDA4B958E2}">
      <dgm:prSet/>
      <dgm:spPr/>
      <dgm:t>
        <a:bodyPr/>
        <a:lstStyle/>
        <a:p>
          <a:endParaRPr lang="en-GB"/>
        </a:p>
      </dgm:t>
    </dgm:pt>
    <dgm:pt modelId="{96F5F90E-C028-4ABF-B028-69D6988E7B35}">
      <dgm:prSet/>
      <dgm:spPr/>
      <dgm:t>
        <a:bodyPr/>
        <a:lstStyle/>
        <a:p>
          <a:pPr rtl="0"/>
          <a:r>
            <a:rPr lang="en-US" dirty="0" smtClean="0">
              <a:solidFill>
                <a:srgbClr val="002060"/>
              </a:solidFill>
            </a:rPr>
            <a:t>Yes, all offerings have redundancy and resiliency to ensure that any major outage is minimized</a:t>
          </a:r>
          <a:endParaRPr lang="en-GB" dirty="0">
            <a:solidFill>
              <a:srgbClr val="002060"/>
            </a:solidFill>
          </a:endParaRPr>
        </a:p>
      </dgm:t>
    </dgm:pt>
    <dgm:pt modelId="{13803FCB-2D0F-45E2-917B-E936B792AB9E}" type="parTrans" cxnId="{F07BA45A-CBA8-42F4-8E13-073C80B4333A}">
      <dgm:prSet/>
      <dgm:spPr/>
      <dgm:t>
        <a:bodyPr/>
        <a:lstStyle/>
        <a:p>
          <a:endParaRPr lang="en-GB"/>
        </a:p>
      </dgm:t>
    </dgm:pt>
    <dgm:pt modelId="{48EFDCA4-941F-4FBE-822A-8884FF77E23D}" type="sibTrans" cxnId="{F07BA45A-CBA8-42F4-8E13-073C80B4333A}">
      <dgm:prSet/>
      <dgm:spPr/>
      <dgm:t>
        <a:bodyPr/>
        <a:lstStyle/>
        <a:p>
          <a:endParaRPr lang="en-GB"/>
        </a:p>
      </dgm:t>
    </dgm:pt>
    <dgm:pt modelId="{B64B7F03-60A7-4276-95AF-7C23F4ED0731}">
      <dgm:prSet/>
      <dgm:spPr/>
      <dgm:t>
        <a:bodyPr/>
        <a:lstStyle/>
        <a:p>
          <a:pPr rtl="0"/>
          <a:r>
            <a:rPr lang="en-US" smtClean="0"/>
            <a:t>Is the plan exercised (tested) on a regular basis?</a:t>
          </a:r>
          <a:endParaRPr lang="en-GB"/>
        </a:p>
      </dgm:t>
    </dgm:pt>
    <dgm:pt modelId="{AAC934BF-690E-4DE1-8CB0-C8FD036162BF}" type="parTrans" cxnId="{E173F346-7350-4871-9692-0B548FB10B5D}">
      <dgm:prSet/>
      <dgm:spPr/>
      <dgm:t>
        <a:bodyPr/>
        <a:lstStyle/>
        <a:p>
          <a:endParaRPr lang="en-GB"/>
        </a:p>
      </dgm:t>
    </dgm:pt>
    <dgm:pt modelId="{9BD47D55-C9BD-4FF9-90DD-935F4039A831}" type="sibTrans" cxnId="{E173F346-7350-4871-9692-0B548FB10B5D}">
      <dgm:prSet/>
      <dgm:spPr/>
      <dgm:t>
        <a:bodyPr/>
        <a:lstStyle/>
        <a:p>
          <a:endParaRPr lang="en-GB"/>
        </a:p>
      </dgm:t>
    </dgm:pt>
    <dgm:pt modelId="{B2F1F9B3-245C-4D78-B1E6-B85A5857D52D}">
      <dgm:prSet/>
      <dgm:spPr/>
      <dgm:t>
        <a:bodyPr/>
        <a:lstStyle/>
        <a:p>
          <a:pPr rtl="0"/>
          <a:r>
            <a:rPr lang="en-US" dirty="0" smtClean="0">
              <a:solidFill>
                <a:srgbClr val="002060"/>
              </a:solidFill>
            </a:rPr>
            <a:t>The plan and solution are validated at least on an annual basis</a:t>
          </a:r>
          <a:endParaRPr lang="en-GB" dirty="0">
            <a:solidFill>
              <a:srgbClr val="002060"/>
            </a:solidFill>
          </a:endParaRPr>
        </a:p>
      </dgm:t>
    </dgm:pt>
    <dgm:pt modelId="{09D2F69C-F38A-4BBA-8D25-9CEDDC163A76}" type="parTrans" cxnId="{025B56CE-F8B2-4125-BAAC-F9D259A51B64}">
      <dgm:prSet/>
      <dgm:spPr/>
      <dgm:t>
        <a:bodyPr/>
        <a:lstStyle/>
        <a:p>
          <a:endParaRPr lang="en-GB"/>
        </a:p>
      </dgm:t>
    </dgm:pt>
    <dgm:pt modelId="{3B5CBE1C-6422-484F-947E-4452B71F276E}" type="sibTrans" cxnId="{025B56CE-F8B2-4125-BAAC-F9D259A51B64}">
      <dgm:prSet/>
      <dgm:spPr/>
      <dgm:t>
        <a:bodyPr/>
        <a:lstStyle/>
        <a:p>
          <a:endParaRPr lang="en-GB"/>
        </a:p>
      </dgm:t>
    </dgm:pt>
    <dgm:pt modelId="{761E2584-D843-4217-8E4A-DF55244BE683}" type="pres">
      <dgm:prSet presAssocID="{11D99B27-7560-45FC-9AB1-317B98DE7C0A}" presName="Name0" presStyleCnt="0">
        <dgm:presLayoutVars>
          <dgm:dir/>
          <dgm:animLvl val="lvl"/>
          <dgm:resizeHandles val="exact"/>
        </dgm:presLayoutVars>
      </dgm:prSet>
      <dgm:spPr/>
      <dgm:t>
        <a:bodyPr/>
        <a:lstStyle/>
        <a:p>
          <a:endParaRPr lang="en-GB"/>
        </a:p>
      </dgm:t>
    </dgm:pt>
    <dgm:pt modelId="{70AC7AEA-64BB-49B5-B1F2-E5052E66F236}" type="pres">
      <dgm:prSet presAssocID="{453A27E5-6084-4FEC-BD1E-0BB0FEEAAB47}" presName="linNode" presStyleCnt="0"/>
      <dgm:spPr/>
      <dgm:t>
        <a:bodyPr/>
        <a:lstStyle/>
        <a:p>
          <a:endParaRPr lang="en-GB"/>
        </a:p>
      </dgm:t>
    </dgm:pt>
    <dgm:pt modelId="{6EFE37C0-8F82-4549-9437-2F1B1326A6C0}" type="pres">
      <dgm:prSet presAssocID="{453A27E5-6084-4FEC-BD1E-0BB0FEEAAB47}" presName="parentText" presStyleLbl="node1" presStyleIdx="0" presStyleCnt="3">
        <dgm:presLayoutVars>
          <dgm:chMax val="1"/>
          <dgm:bulletEnabled val="1"/>
        </dgm:presLayoutVars>
      </dgm:prSet>
      <dgm:spPr/>
      <dgm:t>
        <a:bodyPr/>
        <a:lstStyle/>
        <a:p>
          <a:endParaRPr lang="en-GB"/>
        </a:p>
      </dgm:t>
    </dgm:pt>
    <dgm:pt modelId="{AF311367-C102-4F0A-8986-D3A3C3CB7F62}" type="pres">
      <dgm:prSet presAssocID="{453A27E5-6084-4FEC-BD1E-0BB0FEEAAB47}" presName="descendantText" presStyleLbl="alignAccFollowNode1" presStyleIdx="0" presStyleCnt="3">
        <dgm:presLayoutVars>
          <dgm:bulletEnabled val="1"/>
        </dgm:presLayoutVars>
      </dgm:prSet>
      <dgm:spPr/>
      <dgm:t>
        <a:bodyPr/>
        <a:lstStyle/>
        <a:p>
          <a:endParaRPr lang="en-GB"/>
        </a:p>
      </dgm:t>
    </dgm:pt>
    <dgm:pt modelId="{DB9BFAC2-425A-4CAA-914D-422E0E66CFDC}" type="pres">
      <dgm:prSet presAssocID="{12D18AD8-A260-4C9E-9600-81A1C7346E47}" presName="sp" presStyleCnt="0"/>
      <dgm:spPr/>
      <dgm:t>
        <a:bodyPr/>
        <a:lstStyle/>
        <a:p>
          <a:endParaRPr lang="en-GB"/>
        </a:p>
      </dgm:t>
    </dgm:pt>
    <dgm:pt modelId="{1E3A2691-5F93-416D-8FD4-66A460094960}" type="pres">
      <dgm:prSet presAssocID="{F31B9D7F-3037-4CDF-816A-0755C09F95C9}" presName="linNode" presStyleCnt="0"/>
      <dgm:spPr/>
      <dgm:t>
        <a:bodyPr/>
        <a:lstStyle/>
        <a:p>
          <a:endParaRPr lang="en-GB"/>
        </a:p>
      </dgm:t>
    </dgm:pt>
    <dgm:pt modelId="{5FF01580-593C-4549-9D0E-A95D171A4FC4}" type="pres">
      <dgm:prSet presAssocID="{F31B9D7F-3037-4CDF-816A-0755C09F95C9}" presName="parentText" presStyleLbl="node1" presStyleIdx="1" presStyleCnt="3">
        <dgm:presLayoutVars>
          <dgm:chMax val="1"/>
          <dgm:bulletEnabled val="1"/>
        </dgm:presLayoutVars>
      </dgm:prSet>
      <dgm:spPr/>
      <dgm:t>
        <a:bodyPr/>
        <a:lstStyle/>
        <a:p>
          <a:endParaRPr lang="en-GB"/>
        </a:p>
      </dgm:t>
    </dgm:pt>
    <dgm:pt modelId="{3B84F338-5666-463D-B981-1893A61F0BF3}" type="pres">
      <dgm:prSet presAssocID="{F31B9D7F-3037-4CDF-816A-0755C09F95C9}" presName="descendantText" presStyleLbl="alignAccFollowNode1" presStyleIdx="1" presStyleCnt="3">
        <dgm:presLayoutVars>
          <dgm:bulletEnabled val="1"/>
        </dgm:presLayoutVars>
      </dgm:prSet>
      <dgm:spPr/>
      <dgm:t>
        <a:bodyPr/>
        <a:lstStyle/>
        <a:p>
          <a:endParaRPr lang="en-GB"/>
        </a:p>
      </dgm:t>
    </dgm:pt>
    <dgm:pt modelId="{74B1E906-B659-48E3-A506-FFE7A010956F}" type="pres">
      <dgm:prSet presAssocID="{6843E268-25AC-4330-AFD1-EB6F19D86862}" presName="sp" presStyleCnt="0"/>
      <dgm:spPr/>
      <dgm:t>
        <a:bodyPr/>
        <a:lstStyle/>
        <a:p>
          <a:endParaRPr lang="en-GB"/>
        </a:p>
      </dgm:t>
    </dgm:pt>
    <dgm:pt modelId="{6067731A-903C-48F2-84D3-F91FDDB5820C}" type="pres">
      <dgm:prSet presAssocID="{B64B7F03-60A7-4276-95AF-7C23F4ED0731}" presName="linNode" presStyleCnt="0"/>
      <dgm:spPr/>
      <dgm:t>
        <a:bodyPr/>
        <a:lstStyle/>
        <a:p>
          <a:endParaRPr lang="en-GB"/>
        </a:p>
      </dgm:t>
    </dgm:pt>
    <dgm:pt modelId="{8FEDF609-DEBC-48F7-95A5-9C6A5D2E97C9}" type="pres">
      <dgm:prSet presAssocID="{B64B7F03-60A7-4276-95AF-7C23F4ED0731}" presName="parentText" presStyleLbl="node1" presStyleIdx="2" presStyleCnt="3">
        <dgm:presLayoutVars>
          <dgm:chMax val="1"/>
          <dgm:bulletEnabled val="1"/>
        </dgm:presLayoutVars>
      </dgm:prSet>
      <dgm:spPr/>
      <dgm:t>
        <a:bodyPr/>
        <a:lstStyle/>
        <a:p>
          <a:endParaRPr lang="en-GB"/>
        </a:p>
      </dgm:t>
    </dgm:pt>
    <dgm:pt modelId="{2CB28863-7AED-4F20-A154-C1F81A5F02C8}" type="pres">
      <dgm:prSet presAssocID="{B64B7F03-60A7-4276-95AF-7C23F4ED0731}" presName="descendantText" presStyleLbl="alignAccFollowNode1" presStyleIdx="2" presStyleCnt="3">
        <dgm:presLayoutVars>
          <dgm:bulletEnabled val="1"/>
        </dgm:presLayoutVars>
      </dgm:prSet>
      <dgm:spPr/>
      <dgm:t>
        <a:bodyPr/>
        <a:lstStyle/>
        <a:p>
          <a:endParaRPr lang="en-GB"/>
        </a:p>
      </dgm:t>
    </dgm:pt>
  </dgm:ptLst>
  <dgm:cxnLst>
    <dgm:cxn modelId="{B229EA09-03B5-4D1C-8C9A-C3260053D138}" type="presOf" srcId="{F31B9D7F-3037-4CDF-816A-0755C09F95C9}" destId="{5FF01580-593C-4549-9D0E-A95D171A4FC4}" srcOrd="0" destOrd="0" presId="urn:microsoft.com/office/officeart/2005/8/layout/vList5"/>
    <dgm:cxn modelId="{54215167-47EE-4DC1-97AC-2D8BEC40250B}" type="presOf" srcId="{53B10EA6-6D77-4156-B2D6-2C9A644DE494}" destId="{AF311367-C102-4F0A-8986-D3A3C3CB7F62}" srcOrd="0" destOrd="0" presId="urn:microsoft.com/office/officeart/2005/8/layout/vList5"/>
    <dgm:cxn modelId="{E173F346-7350-4871-9692-0B548FB10B5D}" srcId="{11D99B27-7560-45FC-9AB1-317B98DE7C0A}" destId="{B64B7F03-60A7-4276-95AF-7C23F4ED0731}" srcOrd="2" destOrd="0" parTransId="{AAC934BF-690E-4DE1-8CB0-C8FD036162BF}" sibTransId="{9BD47D55-C9BD-4FF9-90DD-935F4039A831}"/>
    <dgm:cxn modelId="{F07BA45A-CBA8-42F4-8E13-073C80B4333A}" srcId="{F31B9D7F-3037-4CDF-816A-0755C09F95C9}" destId="{96F5F90E-C028-4ABF-B028-69D6988E7B35}" srcOrd="0" destOrd="0" parTransId="{13803FCB-2D0F-45E2-917B-E936B792AB9E}" sibTransId="{48EFDCA4-941F-4FBE-822A-8884FF77E23D}"/>
    <dgm:cxn modelId="{18289784-91C6-4AF3-994A-56012C1F85D7}" srcId="{453A27E5-6084-4FEC-BD1E-0BB0FEEAAB47}" destId="{53B10EA6-6D77-4156-B2D6-2C9A644DE494}" srcOrd="0" destOrd="0" parTransId="{6C19D046-70AD-4689-BB70-D474AD24A567}" sibTransId="{985244DD-0D16-4821-8AEE-5534C4C6E4DA}"/>
    <dgm:cxn modelId="{268E6F3A-A890-4EE7-9552-81BDA4B958E2}" srcId="{11D99B27-7560-45FC-9AB1-317B98DE7C0A}" destId="{F31B9D7F-3037-4CDF-816A-0755C09F95C9}" srcOrd="1" destOrd="0" parTransId="{A2702BA7-5DA4-471B-A6EF-B5C04834B807}" sibTransId="{6843E268-25AC-4330-AFD1-EB6F19D86862}"/>
    <dgm:cxn modelId="{38717AFF-8379-4381-8948-150AF05243C2}" type="presOf" srcId="{453A27E5-6084-4FEC-BD1E-0BB0FEEAAB47}" destId="{6EFE37C0-8F82-4549-9437-2F1B1326A6C0}" srcOrd="0" destOrd="0" presId="urn:microsoft.com/office/officeart/2005/8/layout/vList5"/>
    <dgm:cxn modelId="{9497794A-6BA5-4669-A1A4-3CC782461C44}" srcId="{11D99B27-7560-45FC-9AB1-317B98DE7C0A}" destId="{453A27E5-6084-4FEC-BD1E-0BB0FEEAAB47}" srcOrd="0" destOrd="0" parTransId="{FB3955B3-C854-4F7A-8817-0B3789D86B1B}" sibTransId="{12D18AD8-A260-4C9E-9600-81A1C7346E47}"/>
    <dgm:cxn modelId="{0D46B936-2FD4-468C-910D-B6D59990A136}" type="presOf" srcId="{11D99B27-7560-45FC-9AB1-317B98DE7C0A}" destId="{761E2584-D843-4217-8E4A-DF55244BE683}" srcOrd="0" destOrd="0" presId="urn:microsoft.com/office/officeart/2005/8/layout/vList5"/>
    <dgm:cxn modelId="{A72A3A45-724B-45D6-A51A-2C66BF6E50ED}" type="presOf" srcId="{B2F1F9B3-245C-4D78-B1E6-B85A5857D52D}" destId="{2CB28863-7AED-4F20-A154-C1F81A5F02C8}" srcOrd="0" destOrd="0" presId="urn:microsoft.com/office/officeart/2005/8/layout/vList5"/>
    <dgm:cxn modelId="{025B56CE-F8B2-4125-BAAC-F9D259A51B64}" srcId="{B64B7F03-60A7-4276-95AF-7C23F4ED0731}" destId="{B2F1F9B3-245C-4D78-B1E6-B85A5857D52D}" srcOrd="0" destOrd="0" parTransId="{09D2F69C-F38A-4BBA-8D25-9CEDDC163A76}" sibTransId="{3B5CBE1C-6422-484F-947E-4452B71F276E}"/>
    <dgm:cxn modelId="{3BD4EA84-F77E-4998-8FB7-78FBCFA088EB}" type="presOf" srcId="{96F5F90E-C028-4ABF-B028-69D6988E7B35}" destId="{3B84F338-5666-463D-B981-1893A61F0BF3}" srcOrd="0" destOrd="0" presId="urn:microsoft.com/office/officeart/2005/8/layout/vList5"/>
    <dgm:cxn modelId="{EFBC4D40-0C7B-4CF9-BAB9-728EE081D21D}" type="presOf" srcId="{B64B7F03-60A7-4276-95AF-7C23F4ED0731}" destId="{8FEDF609-DEBC-48F7-95A5-9C6A5D2E97C9}" srcOrd="0" destOrd="0" presId="urn:microsoft.com/office/officeart/2005/8/layout/vList5"/>
    <dgm:cxn modelId="{26439065-F95D-4D44-97E5-67A3E47F4CDD}" type="presParOf" srcId="{761E2584-D843-4217-8E4A-DF55244BE683}" destId="{70AC7AEA-64BB-49B5-B1F2-E5052E66F236}" srcOrd="0" destOrd="0" presId="urn:microsoft.com/office/officeart/2005/8/layout/vList5"/>
    <dgm:cxn modelId="{E696370D-3F41-4712-9E17-C8A3704CF67E}" type="presParOf" srcId="{70AC7AEA-64BB-49B5-B1F2-E5052E66F236}" destId="{6EFE37C0-8F82-4549-9437-2F1B1326A6C0}" srcOrd="0" destOrd="0" presId="urn:microsoft.com/office/officeart/2005/8/layout/vList5"/>
    <dgm:cxn modelId="{BD01A99B-9D54-4520-A7C3-5B74DC5BBEAC}" type="presParOf" srcId="{70AC7AEA-64BB-49B5-B1F2-E5052E66F236}" destId="{AF311367-C102-4F0A-8986-D3A3C3CB7F62}" srcOrd="1" destOrd="0" presId="urn:microsoft.com/office/officeart/2005/8/layout/vList5"/>
    <dgm:cxn modelId="{8ED1C420-1DB1-48D8-B4A2-1951335B9F51}" type="presParOf" srcId="{761E2584-D843-4217-8E4A-DF55244BE683}" destId="{DB9BFAC2-425A-4CAA-914D-422E0E66CFDC}" srcOrd="1" destOrd="0" presId="urn:microsoft.com/office/officeart/2005/8/layout/vList5"/>
    <dgm:cxn modelId="{1EF276E8-BC1E-444B-B735-8B0376619584}" type="presParOf" srcId="{761E2584-D843-4217-8E4A-DF55244BE683}" destId="{1E3A2691-5F93-416D-8FD4-66A460094960}" srcOrd="2" destOrd="0" presId="urn:microsoft.com/office/officeart/2005/8/layout/vList5"/>
    <dgm:cxn modelId="{72A93E97-895A-405E-A881-F93DAD87AE9D}" type="presParOf" srcId="{1E3A2691-5F93-416D-8FD4-66A460094960}" destId="{5FF01580-593C-4549-9D0E-A95D171A4FC4}" srcOrd="0" destOrd="0" presId="urn:microsoft.com/office/officeart/2005/8/layout/vList5"/>
    <dgm:cxn modelId="{FA2C5EE0-9163-4D9F-AC66-31B7D2D12123}" type="presParOf" srcId="{1E3A2691-5F93-416D-8FD4-66A460094960}" destId="{3B84F338-5666-463D-B981-1893A61F0BF3}" srcOrd="1" destOrd="0" presId="urn:microsoft.com/office/officeart/2005/8/layout/vList5"/>
    <dgm:cxn modelId="{E8A29521-9662-48A4-8539-C7FA8E653BC7}" type="presParOf" srcId="{761E2584-D843-4217-8E4A-DF55244BE683}" destId="{74B1E906-B659-48E3-A506-FFE7A010956F}" srcOrd="3" destOrd="0" presId="urn:microsoft.com/office/officeart/2005/8/layout/vList5"/>
    <dgm:cxn modelId="{D4C3E7ED-3381-4B80-84CA-D40AB3C6204F}" type="presParOf" srcId="{761E2584-D843-4217-8E4A-DF55244BE683}" destId="{6067731A-903C-48F2-84D3-F91FDDB5820C}" srcOrd="4" destOrd="0" presId="urn:microsoft.com/office/officeart/2005/8/layout/vList5"/>
    <dgm:cxn modelId="{9E7DA8AB-80EE-40D3-B07D-516567A8D7C6}" type="presParOf" srcId="{6067731A-903C-48F2-84D3-F91FDDB5820C}" destId="{8FEDF609-DEBC-48F7-95A5-9C6A5D2E97C9}" srcOrd="0" destOrd="0" presId="urn:microsoft.com/office/officeart/2005/8/layout/vList5"/>
    <dgm:cxn modelId="{0CDA573D-5122-448B-9025-163F85890D91}" type="presParOf" srcId="{6067731A-903C-48F2-84D3-F91FDDB5820C}" destId="{2CB28863-7AED-4F20-A154-C1F81A5F02C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436D000-5131-46D5-A63E-AEB821F97DF7}" type="doc">
      <dgm:prSet loTypeId="urn:microsoft.com/office/officeart/2005/8/layout/cycle2" loCatId="cycle" qsTypeId="urn:microsoft.com/office/officeart/2005/8/quickstyle/3d3" qsCatId="3D" csTypeId="urn:microsoft.com/office/officeart/2005/8/colors/accent2_5" csCatId="accent2"/>
      <dgm:spPr/>
      <dgm:t>
        <a:bodyPr/>
        <a:lstStyle/>
        <a:p>
          <a:endParaRPr lang="en-GB"/>
        </a:p>
      </dgm:t>
    </dgm:pt>
    <dgm:pt modelId="{71A9E344-4D45-4C3D-9A42-5A07FE5BD21C}">
      <dgm:prSet/>
      <dgm:spPr/>
      <dgm:t>
        <a:bodyPr/>
        <a:lstStyle/>
        <a:p>
          <a:pPr rtl="0"/>
          <a:r>
            <a:rPr lang="en-GB" dirty="0" smtClean="0"/>
            <a:t>Measure</a:t>
          </a:r>
          <a:endParaRPr lang="en-GB" dirty="0"/>
        </a:p>
      </dgm:t>
    </dgm:pt>
    <dgm:pt modelId="{499DB401-B3E5-40BA-9FF7-91EF5BE5656B}" type="parTrans" cxnId="{0058E10D-7A2A-45C2-B767-FD9BBBB4E432}">
      <dgm:prSet/>
      <dgm:spPr/>
      <dgm:t>
        <a:bodyPr/>
        <a:lstStyle/>
        <a:p>
          <a:endParaRPr lang="en-GB"/>
        </a:p>
      </dgm:t>
    </dgm:pt>
    <dgm:pt modelId="{5A66E10F-B5DB-472B-8DBF-A2C953D6C508}" type="sibTrans" cxnId="{0058E10D-7A2A-45C2-B767-FD9BBBB4E432}">
      <dgm:prSet/>
      <dgm:spPr/>
      <dgm:t>
        <a:bodyPr/>
        <a:lstStyle/>
        <a:p>
          <a:endParaRPr lang="en-GB"/>
        </a:p>
      </dgm:t>
    </dgm:pt>
    <dgm:pt modelId="{5CF65DEF-BC26-4844-BB3B-C173E810DE5C}">
      <dgm:prSet/>
      <dgm:spPr/>
      <dgm:t>
        <a:bodyPr/>
        <a:lstStyle/>
        <a:p>
          <a:pPr rtl="0"/>
          <a:r>
            <a:rPr lang="en-GB" smtClean="0"/>
            <a:t>Assess</a:t>
          </a:r>
          <a:endParaRPr lang="en-GB"/>
        </a:p>
      </dgm:t>
    </dgm:pt>
    <dgm:pt modelId="{F8251113-4788-457D-AD95-36F0D116EB2F}" type="parTrans" cxnId="{8919AA72-8B3D-403E-A7E9-F66C6280B510}">
      <dgm:prSet/>
      <dgm:spPr/>
      <dgm:t>
        <a:bodyPr/>
        <a:lstStyle/>
        <a:p>
          <a:endParaRPr lang="en-GB"/>
        </a:p>
      </dgm:t>
    </dgm:pt>
    <dgm:pt modelId="{AA479A0A-CC3E-4364-AAD3-8F8752530680}" type="sibTrans" cxnId="{8919AA72-8B3D-403E-A7E9-F66C6280B510}">
      <dgm:prSet/>
      <dgm:spPr/>
      <dgm:t>
        <a:bodyPr/>
        <a:lstStyle/>
        <a:p>
          <a:endParaRPr lang="en-GB"/>
        </a:p>
      </dgm:t>
    </dgm:pt>
    <dgm:pt modelId="{00031744-F301-4C45-B05E-F62380BD8CFE}">
      <dgm:prSet/>
      <dgm:spPr/>
      <dgm:t>
        <a:bodyPr/>
        <a:lstStyle/>
        <a:p>
          <a:pPr rtl="0"/>
          <a:r>
            <a:rPr lang="en-GB" smtClean="0"/>
            <a:t>Evaluate</a:t>
          </a:r>
          <a:endParaRPr lang="en-GB"/>
        </a:p>
      </dgm:t>
    </dgm:pt>
    <dgm:pt modelId="{844F1511-0A72-465F-8964-93427B3344A8}" type="parTrans" cxnId="{BA763A0D-6B08-4F94-820C-8B2C0F3C339E}">
      <dgm:prSet/>
      <dgm:spPr/>
      <dgm:t>
        <a:bodyPr/>
        <a:lstStyle/>
        <a:p>
          <a:endParaRPr lang="en-GB"/>
        </a:p>
      </dgm:t>
    </dgm:pt>
    <dgm:pt modelId="{46D7F01A-7CF0-457E-80F6-B1FE8AC4EEB5}" type="sibTrans" cxnId="{BA763A0D-6B08-4F94-820C-8B2C0F3C339E}">
      <dgm:prSet/>
      <dgm:spPr/>
      <dgm:t>
        <a:bodyPr/>
        <a:lstStyle/>
        <a:p>
          <a:endParaRPr lang="en-GB"/>
        </a:p>
      </dgm:t>
    </dgm:pt>
    <dgm:pt modelId="{2009DC79-E62C-426A-A90B-90737C0A0DBA}">
      <dgm:prSet/>
      <dgm:spPr/>
      <dgm:t>
        <a:bodyPr/>
        <a:lstStyle/>
        <a:p>
          <a:pPr rtl="0"/>
          <a:r>
            <a:rPr lang="en-GB" smtClean="0"/>
            <a:t>Manage</a:t>
          </a:r>
          <a:endParaRPr lang="en-GB"/>
        </a:p>
      </dgm:t>
    </dgm:pt>
    <dgm:pt modelId="{8F455733-A1A5-4F2F-8F8F-2B18D92BF0F2}" type="parTrans" cxnId="{A3DB4E59-FDF1-4BD5-8ED6-11801B8B9372}">
      <dgm:prSet/>
      <dgm:spPr/>
      <dgm:t>
        <a:bodyPr/>
        <a:lstStyle/>
        <a:p>
          <a:endParaRPr lang="en-GB"/>
        </a:p>
      </dgm:t>
    </dgm:pt>
    <dgm:pt modelId="{C8E011BD-5B2F-4DED-A1E3-39B86BC9A9DF}" type="sibTrans" cxnId="{A3DB4E59-FDF1-4BD5-8ED6-11801B8B9372}">
      <dgm:prSet/>
      <dgm:spPr/>
      <dgm:t>
        <a:bodyPr/>
        <a:lstStyle/>
        <a:p>
          <a:endParaRPr lang="en-GB"/>
        </a:p>
      </dgm:t>
    </dgm:pt>
    <dgm:pt modelId="{82E435DD-1978-4C03-901D-346A5F0C20A0}" type="pres">
      <dgm:prSet presAssocID="{C436D000-5131-46D5-A63E-AEB821F97DF7}" presName="cycle" presStyleCnt="0">
        <dgm:presLayoutVars>
          <dgm:dir/>
          <dgm:resizeHandles val="exact"/>
        </dgm:presLayoutVars>
      </dgm:prSet>
      <dgm:spPr/>
      <dgm:t>
        <a:bodyPr/>
        <a:lstStyle/>
        <a:p>
          <a:endParaRPr lang="en-GB"/>
        </a:p>
      </dgm:t>
    </dgm:pt>
    <dgm:pt modelId="{1FD6CF09-E4D1-4BD2-A4A7-62C57065186E}" type="pres">
      <dgm:prSet presAssocID="{71A9E344-4D45-4C3D-9A42-5A07FE5BD21C}" presName="node" presStyleLbl="node1" presStyleIdx="0" presStyleCnt="4">
        <dgm:presLayoutVars>
          <dgm:bulletEnabled val="1"/>
        </dgm:presLayoutVars>
      </dgm:prSet>
      <dgm:spPr/>
      <dgm:t>
        <a:bodyPr/>
        <a:lstStyle/>
        <a:p>
          <a:endParaRPr lang="en-GB"/>
        </a:p>
      </dgm:t>
    </dgm:pt>
    <dgm:pt modelId="{6961823B-2299-43E0-8385-21EBC27B220C}" type="pres">
      <dgm:prSet presAssocID="{5A66E10F-B5DB-472B-8DBF-A2C953D6C508}" presName="sibTrans" presStyleLbl="sibTrans2D1" presStyleIdx="0" presStyleCnt="4"/>
      <dgm:spPr/>
      <dgm:t>
        <a:bodyPr/>
        <a:lstStyle/>
        <a:p>
          <a:endParaRPr lang="en-GB"/>
        </a:p>
      </dgm:t>
    </dgm:pt>
    <dgm:pt modelId="{9006B9DC-9A10-446F-B692-A422892AF554}" type="pres">
      <dgm:prSet presAssocID="{5A66E10F-B5DB-472B-8DBF-A2C953D6C508}" presName="connectorText" presStyleLbl="sibTrans2D1" presStyleIdx="0" presStyleCnt="4"/>
      <dgm:spPr/>
      <dgm:t>
        <a:bodyPr/>
        <a:lstStyle/>
        <a:p>
          <a:endParaRPr lang="en-GB"/>
        </a:p>
      </dgm:t>
    </dgm:pt>
    <dgm:pt modelId="{86586B8E-4D2F-40A6-A36D-0E07AF2EDB4B}" type="pres">
      <dgm:prSet presAssocID="{5CF65DEF-BC26-4844-BB3B-C173E810DE5C}" presName="node" presStyleLbl="node1" presStyleIdx="1" presStyleCnt="4">
        <dgm:presLayoutVars>
          <dgm:bulletEnabled val="1"/>
        </dgm:presLayoutVars>
      </dgm:prSet>
      <dgm:spPr/>
      <dgm:t>
        <a:bodyPr/>
        <a:lstStyle/>
        <a:p>
          <a:endParaRPr lang="en-GB"/>
        </a:p>
      </dgm:t>
    </dgm:pt>
    <dgm:pt modelId="{256F4639-647A-4DE6-B024-07FAC465D866}" type="pres">
      <dgm:prSet presAssocID="{AA479A0A-CC3E-4364-AAD3-8F8752530680}" presName="sibTrans" presStyleLbl="sibTrans2D1" presStyleIdx="1" presStyleCnt="4"/>
      <dgm:spPr/>
      <dgm:t>
        <a:bodyPr/>
        <a:lstStyle/>
        <a:p>
          <a:endParaRPr lang="en-GB"/>
        </a:p>
      </dgm:t>
    </dgm:pt>
    <dgm:pt modelId="{FDF0600B-8857-4090-B249-4ADF129DD0BB}" type="pres">
      <dgm:prSet presAssocID="{AA479A0A-CC3E-4364-AAD3-8F8752530680}" presName="connectorText" presStyleLbl="sibTrans2D1" presStyleIdx="1" presStyleCnt="4"/>
      <dgm:spPr/>
      <dgm:t>
        <a:bodyPr/>
        <a:lstStyle/>
        <a:p>
          <a:endParaRPr lang="en-GB"/>
        </a:p>
      </dgm:t>
    </dgm:pt>
    <dgm:pt modelId="{4C915353-2FEE-402B-BF24-99FF6CBAAE9D}" type="pres">
      <dgm:prSet presAssocID="{00031744-F301-4C45-B05E-F62380BD8CFE}" presName="node" presStyleLbl="node1" presStyleIdx="2" presStyleCnt="4">
        <dgm:presLayoutVars>
          <dgm:bulletEnabled val="1"/>
        </dgm:presLayoutVars>
      </dgm:prSet>
      <dgm:spPr/>
      <dgm:t>
        <a:bodyPr/>
        <a:lstStyle/>
        <a:p>
          <a:endParaRPr lang="en-GB"/>
        </a:p>
      </dgm:t>
    </dgm:pt>
    <dgm:pt modelId="{C39388BD-8204-4DAB-8EAC-9CE07DABCC13}" type="pres">
      <dgm:prSet presAssocID="{46D7F01A-7CF0-457E-80F6-B1FE8AC4EEB5}" presName="sibTrans" presStyleLbl="sibTrans2D1" presStyleIdx="2" presStyleCnt="4"/>
      <dgm:spPr/>
      <dgm:t>
        <a:bodyPr/>
        <a:lstStyle/>
        <a:p>
          <a:endParaRPr lang="en-GB"/>
        </a:p>
      </dgm:t>
    </dgm:pt>
    <dgm:pt modelId="{D782C624-B3A3-42BF-8E05-2DB5E7DC6C33}" type="pres">
      <dgm:prSet presAssocID="{46D7F01A-7CF0-457E-80F6-B1FE8AC4EEB5}" presName="connectorText" presStyleLbl="sibTrans2D1" presStyleIdx="2" presStyleCnt="4"/>
      <dgm:spPr/>
      <dgm:t>
        <a:bodyPr/>
        <a:lstStyle/>
        <a:p>
          <a:endParaRPr lang="en-GB"/>
        </a:p>
      </dgm:t>
    </dgm:pt>
    <dgm:pt modelId="{08EA15AD-37EE-4985-8187-8FE11CC6DCAB}" type="pres">
      <dgm:prSet presAssocID="{2009DC79-E62C-426A-A90B-90737C0A0DBA}" presName="node" presStyleLbl="node1" presStyleIdx="3" presStyleCnt="4">
        <dgm:presLayoutVars>
          <dgm:bulletEnabled val="1"/>
        </dgm:presLayoutVars>
      </dgm:prSet>
      <dgm:spPr/>
      <dgm:t>
        <a:bodyPr/>
        <a:lstStyle/>
        <a:p>
          <a:endParaRPr lang="en-GB"/>
        </a:p>
      </dgm:t>
    </dgm:pt>
    <dgm:pt modelId="{11296FF0-AD36-45C5-827E-054DB76E8B82}" type="pres">
      <dgm:prSet presAssocID="{C8E011BD-5B2F-4DED-A1E3-39B86BC9A9DF}" presName="sibTrans" presStyleLbl="sibTrans2D1" presStyleIdx="3" presStyleCnt="4"/>
      <dgm:spPr/>
      <dgm:t>
        <a:bodyPr/>
        <a:lstStyle/>
        <a:p>
          <a:endParaRPr lang="en-GB"/>
        </a:p>
      </dgm:t>
    </dgm:pt>
    <dgm:pt modelId="{9C3715EB-B89B-4A68-B66F-CF3F22E36225}" type="pres">
      <dgm:prSet presAssocID="{C8E011BD-5B2F-4DED-A1E3-39B86BC9A9DF}" presName="connectorText" presStyleLbl="sibTrans2D1" presStyleIdx="3" presStyleCnt="4"/>
      <dgm:spPr/>
      <dgm:t>
        <a:bodyPr/>
        <a:lstStyle/>
        <a:p>
          <a:endParaRPr lang="en-GB"/>
        </a:p>
      </dgm:t>
    </dgm:pt>
  </dgm:ptLst>
  <dgm:cxnLst>
    <dgm:cxn modelId="{E143D267-38EC-49B6-A9B2-0ED63A465298}" type="presOf" srcId="{C8E011BD-5B2F-4DED-A1E3-39B86BC9A9DF}" destId="{9C3715EB-B89B-4A68-B66F-CF3F22E36225}" srcOrd="1" destOrd="0" presId="urn:microsoft.com/office/officeart/2005/8/layout/cycle2"/>
    <dgm:cxn modelId="{0058E10D-7A2A-45C2-B767-FD9BBBB4E432}" srcId="{C436D000-5131-46D5-A63E-AEB821F97DF7}" destId="{71A9E344-4D45-4C3D-9A42-5A07FE5BD21C}" srcOrd="0" destOrd="0" parTransId="{499DB401-B3E5-40BA-9FF7-91EF5BE5656B}" sibTransId="{5A66E10F-B5DB-472B-8DBF-A2C953D6C508}"/>
    <dgm:cxn modelId="{92A8DEAD-2861-46D5-9C45-788E8307371D}" type="presOf" srcId="{46D7F01A-7CF0-457E-80F6-B1FE8AC4EEB5}" destId="{C39388BD-8204-4DAB-8EAC-9CE07DABCC13}" srcOrd="0" destOrd="0" presId="urn:microsoft.com/office/officeart/2005/8/layout/cycle2"/>
    <dgm:cxn modelId="{721A2C84-326F-46DE-A524-8455EE4DACBE}" type="presOf" srcId="{C8E011BD-5B2F-4DED-A1E3-39B86BC9A9DF}" destId="{11296FF0-AD36-45C5-827E-054DB76E8B82}" srcOrd="0" destOrd="0" presId="urn:microsoft.com/office/officeart/2005/8/layout/cycle2"/>
    <dgm:cxn modelId="{A69537A5-1579-4231-81A0-F9E894F9C169}" type="presOf" srcId="{5A66E10F-B5DB-472B-8DBF-A2C953D6C508}" destId="{6961823B-2299-43E0-8385-21EBC27B220C}" srcOrd="0" destOrd="0" presId="urn:microsoft.com/office/officeart/2005/8/layout/cycle2"/>
    <dgm:cxn modelId="{8C0947CF-22CB-4FB2-9FD7-08F466E7F584}" type="presOf" srcId="{AA479A0A-CC3E-4364-AAD3-8F8752530680}" destId="{FDF0600B-8857-4090-B249-4ADF129DD0BB}" srcOrd="1" destOrd="0" presId="urn:microsoft.com/office/officeart/2005/8/layout/cycle2"/>
    <dgm:cxn modelId="{0D91EC62-6C21-4EBF-A019-CA3D18E81636}" type="presOf" srcId="{46D7F01A-7CF0-457E-80F6-B1FE8AC4EEB5}" destId="{D782C624-B3A3-42BF-8E05-2DB5E7DC6C33}" srcOrd="1" destOrd="0" presId="urn:microsoft.com/office/officeart/2005/8/layout/cycle2"/>
    <dgm:cxn modelId="{3544BF7A-D2DC-40A7-B983-F0FC04C98915}" type="presOf" srcId="{AA479A0A-CC3E-4364-AAD3-8F8752530680}" destId="{256F4639-647A-4DE6-B024-07FAC465D866}" srcOrd="0" destOrd="0" presId="urn:microsoft.com/office/officeart/2005/8/layout/cycle2"/>
    <dgm:cxn modelId="{A3DB4E59-FDF1-4BD5-8ED6-11801B8B9372}" srcId="{C436D000-5131-46D5-A63E-AEB821F97DF7}" destId="{2009DC79-E62C-426A-A90B-90737C0A0DBA}" srcOrd="3" destOrd="0" parTransId="{8F455733-A1A5-4F2F-8F8F-2B18D92BF0F2}" sibTransId="{C8E011BD-5B2F-4DED-A1E3-39B86BC9A9DF}"/>
    <dgm:cxn modelId="{8919AA72-8B3D-403E-A7E9-F66C6280B510}" srcId="{C436D000-5131-46D5-A63E-AEB821F97DF7}" destId="{5CF65DEF-BC26-4844-BB3B-C173E810DE5C}" srcOrd="1" destOrd="0" parTransId="{F8251113-4788-457D-AD95-36F0D116EB2F}" sibTransId="{AA479A0A-CC3E-4364-AAD3-8F8752530680}"/>
    <dgm:cxn modelId="{DE9AE465-6EF3-4B8D-AE77-C7739917DD5F}" type="presOf" srcId="{71A9E344-4D45-4C3D-9A42-5A07FE5BD21C}" destId="{1FD6CF09-E4D1-4BD2-A4A7-62C57065186E}" srcOrd="0" destOrd="0" presId="urn:microsoft.com/office/officeart/2005/8/layout/cycle2"/>
    <dgm:cxn modelId="{AAEBFD39-EB7E-4B7E-8563-2A62CC93EB3E}" type="presOf" srcId="{5CF65DEF-BC26-4844-BB3B-C173E810DE5C}" destId="{86586B8E-4D2F-40A6-A36D-0E07AF2EDB4B}" srcOrd="0" destOrd="0" presId="urn:microsoft.com/office/officeart/2005/8/layout/cycle2"/>
    <dgm:cxn modelId="{81BA693E-500F-4531-8330-9AFFD05F87DA}" type="presOf" srcId="{C436D000-5131-46D5-A63E-AEB821F97DF7}" destId="{82E435DD-1978-4C03-901D-346A5F0C20A0}" srcOrd="0" destOrd="0" presId="urn:microsoft.com/office/officeart/2005/8/layout/cycle2"/>
    <dgm:cxn modelId="{66AD7FCA-7317-4A68-8E08-7A5221C5BEFD}" type="presOf" srcId="{00031744-F301-4C45-B05E-F62380BD8CFE}" destId="{4C915353-2FEE-402B-BF24-99FF6CBAAE9D}" srcOrd="0" destOrd="0" presId="urn:microsoft.com/office/officeart/2005/8/layout/cycle2"/>
    <dgm:cxn modelId="{9DE2F3BE-4531-462C-AA72-ACCB5B99CBA2}" type="presOf" srcId="{5A66E10F-B5DB-472B-8DBF-A2C953D6C508}" destId="{9006B9DC-9A10-446F-B692-A422892AF554}" srcOrd="1" destOrd="0" presId="urn:microsoft.com/office/officeart/2005/8/layout/cycle2"/>
    <dgm:cxn modelId="{BA763A0D-6B08-4F94-820C-8B2C0F3C339E}" srcId="{C436D000-5131-46D5-A63E-AEB821F97DF7}" destId="{00031744-F301-4C45-B05E-F62380BD8CFE}" srcOrd="2" destOrd="0" parTransId="{844F1511-0A72-465F-8964-93427B3344A8}" sibTransId="{46D7F01A-7CF0-457E-80F6-B1FE8AC4EEB5}"/>
    <dgm:cxn modelId="{7555CCE5-1114-4DEB-9FA9-1DBCD15E9797}" type="presOf" srcId="{2009DC79-E62C-426A-A90B-90737C0A0DBA}" destId="{08EA15AD-37EE-4985-8187-8FE11CC6DCAB}" srcOrd="0" destOrd="0" presId="urn:microsoft.com/office/officeart/2005/8/layout/cycle2"/>
    <dgm:cxn modelId="{C6BE76C1-A209-4AF9-9D84-FA205625CC98}" type="presParOf" srcId="{82E435DD-1978-4C03-901D-346A5F0C20A0}" destId="{1FD6CF09-E4D1-4BD2-A4A7-62C57065186E}" srcOrd="0" destOrd="0" presId="urn:microsoft.com/office/officeart/2005/8/layout/cycle2"/>
    <dgm:cxn modelId="{B9FE3B9C-49AC-43D9-8EEE-F247A5E75F71}" type="presParOf" srcId="{82E435DD-1978-4C03-901D-346A5F0C20A0}" destId="{6961823B-2299-43E0-8385-21EBC27B220C}" srcOrd="1" destOrd="0" presId="urn:microsoft.com/office/officeart/2005/8/layout/cycle2"/>
    <dgm:cxn modelId="{8C95D3EA-3288-4698-9D7E-A7C65EBFDE06}" type="presParOf" srcId="{6961823B-2299-43E0-8385-21EBC27B220C}" destId="{9006B9DC-9A10-446F-B692-A422892AF554}" srcOrd="0" destOrd="0" presId="urn:microsoft.com/office/officeart/2005/8/layout/cycle2"/>
    <dgm:cxn modelId="{25E79E21-56A2-46ED-8B16-B0A1119DB93D}" type="presParOf" srcId="{82E435DD-1978-4C03-901D-346A5F0C20A0}" destId="{86586B8E-4D2F-40A6-A36D-0E07AF2EDB4B}" srcOrd="2" destOrd="0" presId="urn:microsoft.com/office/officeart/2005/8/layout/cycle2"/>
    <dgm:cxn modelId="{DB46CE14-657B-4075-A543-CF41ED172EF5}" type="presParOf" srcId="{82E435DD-1978-4C03-901D-346A5F0C20A0}" destId="{256F4639-647A-4DE6-B024-07FAC465D866}" srcOrd="3" destOrd="0" presId="urn:microsoft.com/office/officeart/2005/8/layout/cycle2"/>
    <dgm:cxn modelId="{E621DDD4-3952-4268-A255-C26EE6869066}" type="presParOf" srcId="{256F4639-647A-4DE6-B024-07FAC465D866}" destId="{FDF0600B-8857-4090-B249-4ADF129DD0BB}" srcOrd="0" destOrd="0" presId="urn:microsoft.com/office/officeart/2005/8/layout/cycle2"/>
    <dgm:cxn modelId="{498FB991-8C0A-46F3-870F-465F349311B3}" type="presParOf" srcId="{82E435DD-1978-4C03-901D-346A5F0C20A0}" destId="{4C915353-2FEE-402B-BF24-99FF6CBAAE9D}" srcOrd="4" destOrd="0" presId="urn:microsoft.com/office/officeart/2005/8/layout/cycle2"/>
    <dgm:cxn modelId="{25A968B6-7416-4E63-BCD4-9AE8A24C632D}" type="presParOf" srcId="{82E435DD-1978-4C03-901D-346A5F0C20A0}" destId="{C39388BD-8204-4DAB-8EAC-9CE07DABCC13}" srcOrd="5" destOrd="0" presId="urn:microsoft.com/office/officeart/2005/8/layout/cycle2"/>
    <dgm:cxn modelId="{D182C8E4-7495-45D3-B703-CC9C6F1A05F8}" type="presParOf" srcId="{C39388BD-8204-4DAB-8EAC-9CE07DABCC13}" destId="{D782C624-B3A3-42BF-8E05-2DB5E7DC6C33}" srcOrd="0" destOrd="0" presId="urn:microsoft.com/office/officeart/2005/8/layout/cycle2"/>
    <dgm:cxn modelId="{ED682FE4-6630-4725-886F-0363A9BFABBF}" type="presParOf" srcId="{82E435DD-1978-4C03-901D-346A5F0C20A0}" destId="{08EA15AD-37EE-4985-8187-8FE11CC6DCAB}" srcOrd="6" destOrd="0" presId="urn:microsoft.com/office/officeart/2005/8/layout/cycle2"/>
    <dgm:cxn modelId="{96AF1E7E-844C-460A-AE0C-71DF76A72D6F}" type="presParOf" srcId="{82E435DD-1978-4C03-901D-346A5F0C20A0}" destId="{11296FF0-AD36-45C5-827E-054DB76E8B82}" srcOrd="7" destOrd="0" presId="urn:microsoft.com/office/officeart/2005/8/layout/cycle2"/>
    <dgm:cxn modelId="{E567703C-BA2A-4DDF-AF68-BB0555F0F62E}" type="presParOf" srcId="{11296FF0-AD36-45C5-827E-054DB76E8B82}" destId="{9C3715EB-B89B-4A68-B66F-CF3F22E3622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3A31DE8-A6E0-4792-A286-91E2DBDE8E70}" type="doc">
      <dgm:prSet loTypeId="urn:microsoft.com/office/officeart/2005/8/layout/hProcess9" loCatId="process" qsTypeId="urn:microsoft.com/office/officeart/2005/8/quickstyle/3d3" qsCatId="3D" csTypeId="urn:microsoft.com/office/officeart/2005/8/colors/accent2_3" csCatId="accent2" phldr="1"/>
      <dgm:spPr/>
      <dgm:t>
        <a:bodyPr/>
        <a:lstStyle/>
        <a:p>
          <a:endParaRPr lang="en-GB"/>
        </a:p>
      </dgm:t>
    </dgm:pt>
    <dgm:pt modelId="{441915EF-4A4F-49F5-82B0-50B8BF773DD1}">
      <dgm:prSet/>
      <dgm:spPr/>
      <dgm:t>
        <a:bodyPr/>
        <a:lstStyle/>
        <a:p>
          <a:pPr rtl="0"/>
          <a:r>
            <a:rPr lang="en-GB" smtClean="0"/>
            <a:t>Microsoft Security Assessment Tool</a:t>
          </a:r>
          <a:endParaRPr lang="en-GB"/>
        </a:p>
      </dgm:t>
    </dgm:pt>
    <dgm:pt modelId="{A9BC11A0-30BE-4824-B87E-DE6C2A7F9AD9}" type="parTrans" cxnId="{9578ADC4-9238-40E9-93B6-2955DC4C37F9}">
      <dgm:prSet/>
      <dgm:spPr/>
      <dgm:t>
        <a:bodyPr/>
        <a:lstStyle/>
        <a:p>
          <a:endParaRPr lang="en-GB"/>
        </a:p>
      </dgm:t>
    </dgm:pt>
    <dgm:pt modelId="{DB07CB26-3E95-4561-B1D9-926A7F82FA4F}" type="sibTrans" cxnId="{9578ADC4-9238-40E9-93B6-2955DC4C37F9}">
      <dgm:prSet/>
      <dgm:spPr/>
      <dgm:t>
        <a:bodyPr/>
        <a:lstStyle/>
        <a:p>
          <a:endParaRPr lang="en-GB"/>
        </a:p>
      </dgm:t>
    </dgm:pt>
    <dgm:pt modelId="{30FF50D4-EDBF-4F97-8F3F-7698FA1FF65C}">
      <dgm:prSet/>
      <dgm:spPr/>
      <dgm:t>
        <a:bodyPr/>
        <a:lstStyle/>
        <a:p>
          <a:pPr rtl="0"/>
          <a:r>
            <a:rPr lang="en-GB" dirty="0" smtClean="0"/>
            <a:t>Gain visibility of service revenue potential</a:t>
          </a:r>
          <a:endParaRPr lang="en-GB" dirty="0"/>
        </a:p>
      </dgm:t>
    </dgm:pt>
    <dgm:pt modelId="{4D378AC5-B957-47F8-8CC3-864738D0F965}" type="parTrans" cxnId="{EC66C646-DE32-4AC6-8C64-6594B7EBF445}">
      <dgm:prSet/>
      <dgm:spPr/>
      <dgm:t>
        <a:bodyPr/>
        <a:lstStyle/>
        <a:p>
          <a:endParaRPr lang="en-GB"/>
        </a:p>
      </dgm:t>
    </dgm:pt>
    <dgm:pt modelId="{B0DAC8C4-D829-4410-ADA8-E6AEB82489D4}" type="sibTrans" cxnId="{EC66C646-DE32-4AC6-8C64-6594B7EBF445}">
      <dgm:prSet/>
      <dgm:spPr/>
      <dgm:t>
        <a:bodyPr/>
        <a:lstStyle/>
        <a:p>
          <a:endParaRPr lang="en-GB"/>
        </a:p>
      </dgm:t>
    </dgm:pt>
    <dgm:pt modelId="{98BCF34B-5ED2-49EC-B888-E01984DA625E}">
      <dgm:prSet/>
      <dgm:spPr/>
      <dgm:t>
        <a:bodyPr/>
        <a:lstStyle/>
        <a:p>
          <a:pPr rtl="0"/>
          <a:r>
            <a:rPr lang="en-GB" smtClean="0"/>
            <a:t>Identify in competency areas</a:t>
          </a:r>
          <a:endParaRPr lang="en-GB"/>
        </a:p>
      </dgm:t>
    </dgm:pt>
    <dgm:pt modelId="{2D979DF4-3C38-43CD-972B-F33AF2643B17}" type="parTrans" cxnId="{913331F5-8F96-4EE0-9DDB-7801EF720B60}">
      <dgm:prSet/>
      <dgm:spPr/>
      <dgm:t>
        <a:bodyPr/>
        <a:lstStyle/>
        <a:p>
          <a:endParaRPr lang="en-GB"/>
        </a:p>
      </dgm:t>
    </dgm:pt>
    <dgm:pt modelId="{B1CC1A2F-5FB4-4431-8697-FB4F74460AB8}" type="sibTrans" cxnId="{913331F5-8F96-4EE0-9DDB-7801EF720B60}">
      <dgm:prSet/>
      <dgm:spPr/>
      <dgm:t>
        <a:bodyPr/>
        <a:lstStyle/>
        <a:p>
          <a:endParaRPr lang="en-GB"/>
        </a:p>
      </dgm:t>
    </dgm:pt>
    <dgm:pt modelId="{6EA70162-65F2-4B0F-9864-16F714164489}">
      <dgm:prSet/>
      <dgm:spPr/>
      <dgm:t>
        <a:bodyPr/>
        <a:lstStyle/>
        <a:p>
          <a:pPr rtl="0"/>
          <a:r>
            <a:rPr lang="en-GB" smtClean="0"/>
            <a:t>Out of competency = Engage a Pro!</a:t>
          </a:r>
          <a:endParaRPr lang="en-GB"/>
        </a:p>
      </dgm:t>
    </dgm:pt>
    <dgm:pt modelId="{A22429A3-E5AC-427B-A3B4-03C08BEC6D81}" type="parTrans" cxnId="{76843015-C0BA-43EB-84C8-C046968A9FED}">
      <dgm:prSet/>
      <dgm:spPr/>
      <dgm:t>
        <a:bodyPr/>
        <a:lstStyle/>
        <a:p>
          <a:endParaRPr lang="en-GB"/>
        </a:p>
      </dgm:t>
    </dgm:pt>
    <dgm:pt modelId="{34BA46B5-24B7-4C69-A51F-AB6C7A23F6B4}" type="sibTrans" cxnId="{76843015-C0BA-43EB-84C8-C046968A9FED}">
      <dgm:prSet/>
      <dgm:spPr/>
      <dgm:t>
        <a:bodyPr/>
        <a:lstStyle/>
        <a:p>
          <a:endParaRPr lang="en-GB"/>
        </a:p>
      </dgm:t>
    </dgm:pt>
    <dgm:pt modelId="{3ADCD729-E6B9-4E10-B9AE-AE3DCA44C447}" type="pres">
      <dgm:prSet presAssocID="{73A31DE8-A6E0-4792-A286-91E2DBDE8E70}" presName="CompostProcess" presStyleCnt="0">
        <dgm:presLayoutVars>
          <dgm:dir/>
          <dgm:resizeHandles val="exact"/>
        </dgm:presLayoutVars>
      </dgm:prSet>
      <dgm:spPr/>
      <dgm:t>
        <a:bodyPr/>
        <a:lstStyle/>
        <a:p>
          <a:endParaRPr lang="en-GB"/>
        </a:p>
      </dgm:t>
    </dgm:pt>
    <dgm:pt modelId="{8B5DB62F-FED7-4132-ABD6-C27439731B94}" type="pres">
      <dgm:prSet presAssocID="{73A31DE8-A6E0-4792-A286-91E2DBDE8E70}" presName="arrow" presStyleLbl="bgShp" presStyleIdx="0" presStyleCnt="1"/>
      <dgm:spPr/>
      <dgm:t>
        <a:bodyPr/>
        <a:lstStyle/>
        <a:p>
          <a:endParaRPr lang="en-GB"/>
        </a:p>
      </dgm:t>
    </dgm:pt>
    <dgm:pt modelId="{0DF8E047-566A-463D-8F9F-C804F86863CE}" type="pres">
      <dgm:prSet presAssocID="{73A31DE8-A6E0-4792-A286-91E2DBDE8E70}" presName="linearProcess" presStyleCnt="0"/>
      <dgm:spPr/>
      <dgm:t>
        <a:bodyPr/>
        <a:lstStyle/>
        <a:p>
          <a:endParaRPr lang="en-GB"/>
        </a:p>
      </dgm:t>
    </dgm:pt>
    <dgm:pt modelId="{E354DF4B-AF12-4383-95B3-E77BF0B69EA1}" type="pres">
      <dgm:prSet presAssocID="{441915EF-4A4F-49F5-82B0-50B8BF773DD1}" presName="textNode" presStyleLbl="node1" presStyleIdx="0" presStyleCnt="3" custScaleX="116197" custScaleY="113014">
        <dgm:presLayoutVars>
          <dgm:bulletEnabled val="1"/>
        </dgm:presLayoutVars>
      </dgm:prSet>
      <dgm:spPr/>
      <dgm:t>
        <a:bodyPr/>
        <a:lstStyle/>
        <a:p>
          <a:endParaRPr lang="en-GB"/>
        </a:p>
      </dgm:t>
    </dgm:pt>
    <dgm:pt modelId="{79AD611E-CF49-42F6-BAC4-AC7A93CB2411}" type="pres">
      <dgm:prSet presAssocID="{DB07CB26-3E95-4561-B1D9-926A7F82FA4F}" presName="sibTrans" presStyleCnt="0"/>
      <dgm:spPr/>
      <dgm:t>
        <a:bodyPr/>
        <a:lstStyle/>
        <a:p>
          <a:endParaRPr lang="en-GB"/>
        </a:p>
      </dgm:t>
    </dgm:pt>
    <dgm:pt modelId="{9B47CE1D-9883-4B42-A88D-F182D6E2DDD9}" type="pres">
      <dgm:prSet presAssocID="{98BCF34B-5ED2-49EC-B888-E01984DA625E}" presName="textNode" presStyleLbl="node1" presStyleIdx="1" presStyleCnt="3">
        <dgm:presLayoutVars>
          <dgm:bulletEnabled val="1"/>
        </dgm:presLayoutVars>
      </dgm:prSet>
      <dgm:spPr/>
      <dgm:t>
        <a:bodyPr/>
        <a:lstStyle/>
        <a:p>
          <a:endParaRPr lang="en-GB"/>
        </a:p>
      </dgm:t>
    </dgm:pt>
    <dgm:pt modelId="{008598EC-7D34-4043-BFAF-8DA879E01009}" type="pres">
      <dgm:prSet presAssocID="{B1CC1A2F-5FB4-4431-8697-FB4F74460AB8}" presName="sibTrans" presStyleCnt="0"/>
      <dgm:spPr/>
      <dgm:t>
        <a:bodyPr/>
        <a:lstStyle/>
        <a:p>
          <a:endParaRPr lang="en-GB"/>
        </a:p>
      </dgm:t>
    </dgm:pt>
    <dgm:pt modelId="{1320C4DC-1007-4D42-A173-7C491B2B8B1E}" type="pres">
      <dgm:prSet presAssocID="{6EA70162-65F2-4B0F-9864-16F714164489}" presName="textNode" presStyleLbl="node1" presStyleIdx="2" presStyleCnt="3">
        <dgm:presLayoutVars>
          <dgm:bulletEnabled val="1"/>
        </dgm:presLayoutVars>
      </dgm:prSet>
      <dgm:spPr/>
      <dgm:t>
        <a:bodyPr/>
        <a:lstStyle/>
        <a:p>
          <a:endParaRPr lang="en-GB"/>
        </a:p>
      </dgm:t>
    </dgm:pt>
  </dgm:ptLst>
  <dgm:cxnLst>
    <dgm:cxn modelId="{45E485FF-8645-445C-B5CE-8C7ECFD8C478}" type="presOf" srcId="{441915EF-4A4F-49F5-82B0-50B8BF773DD1}" destId="{E354DF4B-AF12-4383-95B3-E77BF0B69EA1}" srcOrd="0" destOrd="0" presId="urn:microsoft.com/office/officeart/2005/8/layout/hProcess9"/>
    <dgm:cxn modelId="{9578ADC4-9238-40E9-93B6-2955DC4C37F9}" srcId="{73A31DE8-A6E0-4792-A286-91E2DBDE8E70}" destId="{441915EF-4A4F-49F5-82B0-50B8BF773DD1}" srcOrd="0" destOrd="0" parTransId="{A9BC11A0-30BE-4824-B87E-DE6C2A7F9AD9}" sibTransId="{DB07CB26-3E95-4561-B1D9-926A7F82FA4F}"/>
    <dgm:cxn modelId="{1022037E-FBE6-4D3F-BFAD-63C7318FAC85}" type="presOf" srcId="{6EA70162-65F2-4B0F-9864-16F714164489}" destId="{1320C4DC-1007-4D42-A173-7C491B2B8B1E}" srcOrd="0" destOrd="0" presId="urn:microsoft.com/office/officeart/2005/8/layout/hProcess9"/>
    <dgm:cxn modelId="{DFE291A2-52FD-410F-AC36-8153FAD10EBE}" type="presOf" srcId="{73A31DE8-A6E0-4792-A286-91E2DBDE8E70}" destId="{3ADCD729-E6B9-4E10-B9AE-AE3DCA44C447}" srcOrd="0" destOrd="0" presId="urn:microsoft.com/office/officeart/2005/8/layout/hProcess9"/>
    <dgm:cxn modelId="{A95C7876-A18B-4F9F-BAA3-E3E9F4629DEB}" type="presOf" srcId="{98BCF34B-5ED2-49EC-B888-E01984DA625E}" destId="{9B47CE1D-9883-4B42-A88D-F182D6E2DDD9}" srcOrd="0" destOrd="0" presId="urn:microsoft.com/office/officeart/2005/8/layout/hProcess9"/>
    <dgm:cxn modelId="{5F0C15F1-E02B-462B-8AE1-EEA9AB1BDA3D}" type="presOf" srcId="{30FF50D4-EDBF-4F97-8F3F-7698FA1FF65C}" destId="{E354DF4B-AF12-4383-95B3-E77BF0B69EA1}" srcOrd="0" destOrd="1" presId="urn:microsoft.com/office/officeart/2005/8/layout/hProcess9"/>
    <dgm:cxn modelId="{76843015-C0BA-43EB-84C8-C046968A9FED}" srcId="{73A31DE8-A6E0-4792-A286-91E2DBDE8E70}" destId="{6EA70162-65F2-4B0F-9864-16F714164489}" srcOrd="2" destOrd="0" parTransId="{A22429A3-E5AC-427B-A3B4-03C08BEC6D81}" sibTransId="{34BA46B5-24B7-4C69-A51F-AB6C7A23F6B4}"/>
    <dgm:cxn modelId="{EC66C646-DE32-4AC6-8C64-6594B7EBF445}" srcId="{441915EF-4A4F-49F5-82B0-50B8BF773DD1}" destId="{30FF50D4-EDBF-4F97-8F3F-7698FA1FF65C}" srcOrd="0" destOrd="0" parTransId="{4D378AC5-B957-47F8-8CC3-864738D0F965}" sibTransId="{B0DAC8C4-D829-4410-ADA8-E6AEB82489D4}"/>
    <dgm:cxn modelId="{913331F5-8F96-4EE0-9DDB-7801EF720B60}" srcId="{73A31DE8-A6E0-4792-A286-91E2DBDE8E70}" destId="{98BCF34B-5ED2-49EC-B888-E01984DA625E}" srcOrd="1" destOrd="0" parTransId="{2D979DF4-3C38-43CD-972B-F33AF2643B17}" sibTransId="{B1CC1A2F-5FB4-4431-8697-FB4F74460AB8}"/>
    <dgm:cxn modelId="{3F75CCA9-3A44-4790-84A1-3FD3789070B4}" type="presParOf" srcId="{3ADCD729-E6B9-4E10-B9AE-AE3DCA44C447}" destId="{8B5DB62F-FED7-4132-ABD6-C27439731B94}" srcOrd="0" destOrd="0" presId="urn:microsoft.com/office/officeart/2005/8/layout/hProcess9"/>
    <dgm:cxn modelId="{D16D41B6-6971-4101-B626-E79205BCA9EF}" type="presParOf" srcId="{3ADCD729-E6B9-4E10-B9AE-AE3DCA44C447}" destId="{0DF8E047-566A-463D-8F9F-C804F86863CE}" srcOrd="1" destOrd="0" presId="urn:microsoft.com/office/officeart/2005/8/layout/hProcess9"/>
    <dgm:cxn modelId="{270B3866-FD2A-48D3-AAE8-141FDB400C35}" type="presParOf" srcId="{0DF8E047-566A-463D-8F9F-C804F86863CE}" destId="{E354DF4B-AF12-4383-95B3-E77BF0B69EA1}" srcOrd="0" destOrd="0" presId="urn:microsoft.com/office/officeart/2005/8/layout/hProcess9"/>
    <dgm:cxn modelId="{83802718-6D42-407C-B3E9-FC018AECCCB0}" type="presParOf" srcId="{0DF8E047-566A-463D-8F9F-C804F86863CE}" destId="{79AD611E-CF49-42F6-BAC4-AC7A93CB2411}" srcOrd="1" destOrd="0" presId="urn:microsoft.com/office/officeart/2005/8/layout/hProcess9"/>
    <dgm:cxn modelId="{DA4C017A-98BD-4841-820D-0FA4F15DAF48}" type="presParOf" srcId="{0DF8E047-566A-463D-8F9F-C804F86863CE}" destId="{9B47CE1D-9883-4B42-A88D-F182D6E2DDD9}" srcOrd="2" destOrd="0" presId="urn:microsoft.com/office/officeart/2005/8/layout/hProcess9"/>
    <dgm:cxn modelId="{71A1F909-219C-4660-A3AF-349FE1CF4393}" type="presParOf" srcId="{0DF8E047-566A-463D-8F9F-C804F86863CE}" destId="{008598EC-7D34-4043-BFAF-8DA879E01009}" srcOrd="3" destOrd="0" presId="urn:microsoft.com/office/officeart/2005/8/layout/hProcess9"/>
    <dgm:cxn modelId="{3B6C7F66-207E-4AE7-9558-A5E2852012DB}" type="presParOf" srcId="{0DF8E047-566A-463D-8F9F-C804F86863CE}" destId="{1320C4DC-1007-4D42-A173-7C491B2B8B1E}" srcOrd="4"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9ECCFB-B134-4EBE-B137-31266740D4FB}" type="doc">
      <dgm:prSet loTypeId="urn:microsoft.com/office/officeart/2005/8/layout/target1" loCatId="relationship" qsTypeId="urn:microsoft.com/office/officeart/2005/8/quickstyle/simple4" qsCatId="simple" csTypeId="urn:microsoft.com/office/officeart/2005/8/colors/accent2_5" csCatId="accent2" phldr="1"/>
      <dgm:spPr/>
      <dgm:t>
        <a:bodyPr/>
        <a:lstStyle/>
        <a:p>
          <a:endParaRPr lang="en-GB"/>
        </a:p>
      </dgm:t>
    </dgm:pt>
    <dgm:pt modelId="{FCAA35B6-006D-4853-88EF-1684CDB08985}">
      <dgm:prSet/>
      <dgm:spPr/>
      <dgm:t>
        <a:bodyPr/>
        <a:lstStyle/>
        <a:p>
          <a:pPr rtl="0"/>
          <a:r>
            <a:rPr lang="en-GB" dirty="0" smtClean="0"/>
            <a:t>Risk</a:t>
          </a:r>
          <a:endParaRPr lang="en-GB" dirty="0"/>
        </a:p>
      </dgm:t>
    </dgm:pt>
    <dgm:pt modelId="{A2FB5337-D812-428E-89A9-550BF8ADDF49}" type="parTrans" cxnId="{D7C8F903-4A2B-482A-97B6-9922B793C925}">
      <dgm:prSet/>
      <dgm:spPr/>
      <dgm:t>
        <a:bodyPr/>
        <a:lstStyle/>
        <a:p>
          <a:endParaRPr lang="en-GB"/>
        </a:p>
      </dgm:t>
    </dgm:pt>
    <dgm:pt modelId="{C2996824-0B0E-4497-A89E-F00320E308F1}" type="sibTrans" cxnId="{D7C8F903-4A2B-482A-97B6-9922B793C925}">
      <dgm:prSet/>
      <dgm:spPr/>
      <dgm:t>
        <a:bodyPr/>
        <a:lstStyle/>
        <a:p>
          <a:endParaRPr lang="en-GB"/>
        </a:p>
      </dgm:t>
    </dgm:pt>
    <dgm:pt modelId="{89AB42CF-F885-4772-8F80-9BA2B318DEA7}">
      <dgm:prSet/>
      <dgm:spPr/>
      <dgm:t>
        <a:bodyPr/>
        <a:lstStyle/>
        <a:p>
          <a:pPr rtl="0"/>
          <a:r>
            <a:rPr lang="en-GB" dirty="0" smtClean="0"/>
            <a:t>Trust</a:t>
          </a:r>
          <a:endParaRPr lang="en-GB" dirty="0"/>
        </a:p>
      </dgm:t>
    </dgm:pt>
    <dgm:pt modelId="{65A8A763-AE17-49D4-839A-BD7B1499FD38}" type="parTrans" cxnId="{D120878C-CDF4-4141-859E-2FEC2B4F94EB}">
      <dgm:prSet/>
      <dgm:spPr/>
      <dgm:t>
        <a:bodyPr/>
        <a:lstStyle/>
        <a:p>
          <a:endParaRPr lang="en-GB"/>
        </a:p>
      </dgm:t>
    </dgm:pt>
    <dgm:pt modelId="{F228E02F-FFC2-4301-BC4E-3407F7070CA3}" type="sibTrans" cxnId="{D120878C-CDF4-4141-859E-2FEC2B4F94EB}">
      <dgm:prSet/>
      <dgm:spPr/>
      <dgm:t>
        <a:bodyPr/>
        <a:lstStyle/>
        <a:p>
          <a:endParaRPr lang="en-GB"/>
        </a:p>
      </dgm:t>
    </dgm:pt>
    <dgm:pt modelId="{419DF58E-22E1-4765-88EA-E5D79C24F738}">
      <dgm:prSet/>
      <dgm:spPr/>
      <dgm:t>
        <a:bodyPr/>
        <a:lstStyle/>
        <a:p>
          <a:pPr rtl="0"/>
          <a:r>
            <a:rPr lang="en-GB" dirty="0" smtClean="0"/>
            <a:t>Security</a:t>
          </a:r>
          <a:endParaRPr lang="en-GB" dirty="0"/>
        </a:p>
      </dgm:t>
    </dgm:pt>
    <dgm:pt modelId="{D435FBAE-7648-4A91-AF17-0EE8A1D4F0BD}" type="parTrans" cxnId="{93552228-15A7-4205-9563-8B7EC6F19463}">
      <dgm:prSet/>
      <dgm:spPr/>
      <dgm:t>
        <a:bodyPr/>
        <a:lstStyle/>
        <a:p>
          <a:endParaRPr lang="en-GB"/>
        </a:p>
      </dgm:t>
    </dgm:pt>
    <dgm:pt modelId="{693AD1C4-E931-44A4-921F-C26832850581}" type="sibTrans" cxnId="{93552228-15A7-4205-9563-8B7EC6F19463}">
      <dgm:prSet/>
      <dgm:spPr/>
      <dgm:t>
        <a:bodyPr/>
        <a:lstStyle/>
        <a:p>
          <a:endParaRPr lang="en-GB"/>
        </a:p>
      </dgm:t>
    </dgm:pt>
    <dgm:pt modelId="{93B3760E-BD56-4A7F-B863-ED37F9C5E506}" type="pres">
      <dgm:prSet presAssocID="{309ECCFB-B134-4EBE-B137-31266740D4FB}" presName="composite" presStyleCnt="0">
        <dgm:presLayoutVars>
          <dgm:chMax val="5"/>
          <dgm:dir/>
          <dgm:resizeHandles val="exact"/>
        </dgm:presLayoutVars>
      </dgm:prSet>
      <dgm:spPr/>
      <dgm:t>
        <a:bodyPr/>
        <a:lstStyle/>
        <a:p>
          <a:endParaRPr lang="en-GB"/>
        </a:p>
      </dgm:t>
    </dgm:pt>
    <dgm:pt modelId="{E1A0FCAC-1568-4468-BB7A-9773B6F0DECC}" type="pres">
      <dgm:prSet presAssocID="{FCAA35B6-006D-4853-88EF-1684CDB08985}" presName="circle1" presStyleLbl="lnNode1" presStyleIdx="0" presStyleCnt="3"/>
      <dgm:spPr/>
      <dgm:t>
        <a:bodyPr/>
        <a:lstStyle/>
        <a:p>
          <a:endParaRPr lang="en-GB"/>
        </a:p>
      </dgm:t>
    </dgm:pt>
    <dgm:pt modelId="{0CFF7D0A-6950-44D6-8BE3-0436FDCC29CE}" type="pres">
      <dgm:prSet presAssocID="{FCAA35B6-006D-4853-88EF-1684CDB08985}" presName="text1" presStyleLbl="revTx" presStyleIdx="0" presStyleCnt="3">
        <dgm:presLayoutVars>
          <dgm:bulletEnabled val="1"/>
        </dgm:presLayoutVars>
      </dgm:prSet>
      <dgm:spPr/>
      <dgm:t>
        <a:bodyPr/>
        <a:lstStyle/>
        <a:p>
          <a:endParaRPr lang="en-GB"/>
        </a:p>
      </dgm:t>
    </dgm:pt>
    <dgm:pt modelId="{E11E93F8-F4AF-417D-9EF8-CF07FF328048}" type="pres">
      <dgm:prSet presAssocID="{FCAA35B6-006D-4853-88EF-1684CDB08985}" presName="line1" presStyleLbl="callout" presStyleIdx="0" presStyleCnt="6"/>
      <dgm:spPr/>
      <dgm:t>
        <a:bodyPr/>
        <a:lstStyle/>
        <a:p>
          <a:endParaRPr lang="en-GB"/>
        </a:p>
      </dgm:t>
    </dgm:pt>
    <dgm:pt modelId="{95169504-911C-4773-A7A3-493005E33508}" type="pres">
      <dgm:prSet presAssocID="{FCAA35B6-006D-4853-88EF-1684CDB08985}" presName="d1" presStyleLbl="callout" presStyleIdx="1" presStyleCnt="6"/>
      <dgm:spPr/>
      <dgm:t>
        <a:bodyPr/>
        <a:lstStyle/>
        <a:p>
          <a:endParaRPr lang="en-GB"/>
        </a:p>
      </dgm:t>
    </dgm:pt>
    <dgm:pt modelId="{A8D737C8-A30A-4E21-9CAF-B918E8C8BD36}" type="pres">
      <dgm:prSet presAssocID="{89AB42CF-F885-4772-8F80-9BA2B318DEA7}" presName="circle2" presStyleLbl="lnNode1" presStyleIdx="1" presStyleCnt="3"/>
      <dgm:spPr/>
      <dgm:t>
        <a:bodyPr/>
        <a:lstStyle/>
        <a:p>
          <a:endParaRPr lang="en-GB"/>
        </a:p>
      </dgm:t>
    </dgm:pt>
    <dgm:pt modelId="{468E24C6-03A2-4420-AEBE-041F72C91868}" type="pres">
      <dgm:prSet presAssocID="{89AB42CF-F885-4772-8F80-9BA2B318DEA7}" presName="text2" presStyleLbl="revTx" presStyleIdx="1" presStyleCnt="3">
        <dgm:presLayoutVars>
          <dgm:bulletEnabled val="1"/>
        </dgm:presLayoutVars>
      </dgm:prSet>
      <dgm:spPr/>
      <dgm:t>
        <a:bodyPr/>
        <a:lstStyle/>
        <a:p>
          <a:endParaRPr lang="en-GB"/>
        </a:p>
      </dgm:t>
    </dgm:pt>
    <dgm:pt modelId="{0558A958-4940-4C09-89A3-75F27EAF171C}" type="pres">
      <dgm:prSet presAssocID="{89AB42CF-F885-4772-8F80-9BA2B318DEA7}" presName="line2" presStyleLbl="callout" presStyleIdx="2" presStyleCnt="6"/>
      <dgm:spPr/>
      <dgm:t>
        <a:bodyPr/>
        <a:lstStyle/>
        <a:p>
          <a:endParaRPr lang="en-GB"/>
        </a:p>
      </dgm:t>
    </dgm:pt>
    <dgm:pt modelId="{F024C229-4559-41D4-991A-E3B65526A7F1}" type="pres">
      <dgm:prSet presAssocID="{89AB42CF-F885-4772-8F80-9BA2B318DEA7}" presName="d2" presStyleLbl="callout" presStyleIdx="3" presStyleCnt="6"/>
      <dgm:spPr/>
      <dgm:t>
        <a:bodyPr/>
        <a:lstStyle/>
        <a:p>
          <a:endParaRPr lang="en-GB"/>
        </a:p>
      </dgm:t>
    </dgm:pt>
    <dgm:pt modelId="{77459FF8-3AF6-4FBD-8D40-B9E335537EC6}" type="pres">
      <dgm:prSet presAssocID="{419DF58E-22E1-4765-88EA-E5D79C24F738}" presName="circle3" presStyleLbl="lnNode1" presStyleIdx="2" presStyleCnt="3"/>
      <dgm:spPr/>
      <dgm:t>
        <a:bodyPr/>
        <a:lstStyle/>
        <a:p>
          <a:endParaRPr lang="en-GB"/>
        </a:p>
      </dgm:t>
    </dgm:pt>
    <dgm:pt modelId="{4E6E1AEC-BAF4-4BF0-AB28-A623734ADB02}" type="pres">
      <dgm:prSet presAssocID="{419DF58E-22E1-4765-88EA-E5D79C24F738}" presName="text3" presStyleLbl="revTx" presStyleIdx="2" presStyleCnt="3">
        <dgm:presLayoutVars>
          <dgm:bulletEnabled val="1"/>
        </dgm:presLayoutVars>
      </dgm:prSet>
      <dgm:spPr/>
      <dgm:t>
        <a:bodyPr/>
        <a:lstStyle/>
        <a:p>
          <a:endParaRPr lang="en-GB"/>
        </a:p>
      </dgm:t>
    </dgm:pt>
    <dgm:pt modelId="{0C6932A2-F67E-4A8D-A6E8-B580B689ED98}" type="pres">
      <dgm:prSet presAssocID="{419DF58E-22E1-4765-88EA-E5D79C24F738}" presName="line3" presStyleLbl="callout" presStyleIdx="4" presStyleCnt="6"/>
      <dgm:spPr/>
      <dgm:t>
        <a:bodyPr/>
        <a:lstStyle/>
        <a:p>
          <a:endParaRPr lang="en-GB"/>
        </a:p>
      </dgm:t>
    </dgm:pt>
    <dgm:pt modelId="{E5ABB244-69C1-4BF9-BBFD-138BBC4A68C4}" type="pres">
      <dgm:prSet presAssocID="{419DF58E-22E1-4765-88EA-E5D79C24F738}" presName="d3" presStyleLbl="callout" presStyleIdx="5" presStyleCnt="6"/>
      <dgm:spPr/>
      <dgm:t>
        <a:bodyPr/>
        <a:lstStyle/>
        <a:p>
          <a:endParaRPr lang="en-GB"/>
        </a:p>
      </dgm:t>
    </dgm:pt>
  </dgm:ptLst>
  <dgm:cxnLst>
    <dgm:cxn modelId="{2034D77B-6D1E-47E7-9BCC-F795270090AD}" type="presOf" srcId="{309ECCFB-B134-4EBE-B137-31266740D4FB}" destId="{93B3760E-BD56-4A7F-B863-ED37F9C5E506}" srcOrd="0" destOrd="0" presId="urn:microsoft.com/office/officeart/2005/8/layout/target1"/>
    <dgm:cxn modelId="{93552228-15A7-4205-9563-8B7EC6F19463}" srcId="{309ECCFB-B134-4EBE-B137-31266740D4FB}" destId="{419DF58E-22E1-4765-88EA-E5D79C24F738}" srcOrd="2" destOrd="0" parTransId="{D435FBAE-7648-4A91-AF17-0EE8A1D4F0BD}" sibTransId="{693AD1C4-E931-44A4-921F-C26832850581}"/>
    <dgm:cxn modelId="{D120878C-CDF4-4141-859E-2FEC2B4F94EB}" srcId="{309ECCFB-B134-4EBE-B137-31266740D4FB}" destId="{89AB42CF-F885-4772-8F80-9BA2B318DEA7}" srcOrd="1" destOrd="0" parTransId="{65A8A763-AE17-49D4-839A-BD7B1499FD38}" sibTransId="{F228E02F-FFC2-4301-BC4E-3407F7070CA3}"/>
    <dgm:cxn modelId="{2787E907-FE8F-424A-BAF1-D1C8C6D93F33}" type="presOf" srcId="{89AB42CF-F885-4772-8F80-9BA2B318DEA7}" destId="{468E24C6-03A2-4420-AEBE-041F72C91868}" srcOrd="0" destOrd="0" presId="urn:microsoft.com/office/officeart/2005/8/layout/target1"/>
    <dgm:cxn modelId="{44A45A6E-9588-4144-ADC4-76EEC50A1F64}" type="presOf" srcId="{FCAA35B6-006D-4853-88EF-1684CDB08985}" destId="{0CFF7D0A-6950-44D6-8BE3-0436FDCC29CE}" srcOrd="0" destOrd="0" presId="urn:microsoft.com/office/officeart/2005/8/layout/target1"/>
    <dgm:cxn modelId="{D7C8F903-4A2B-482A-97B6-9922B793C925}" srcId="{309ECCFB-B134-4EBE-B137-31266740D4FB}" destId="{FCAA35B6-006D-4853-88EF-1684CDB08985}" srcOrd="0" destOrd="0" parTransId="{A2FB5337-D812-428E-89A9-550BF8ADDF49}" sibTransId="{C2996824-0B0E-4497-A89E-F00320E308F1}"/>
    <dgm:cxn modelId="{0AD6C1E4-1FAC-4262-878A-9322BD47709B}" type="presOf" srcId="{419DF58E-22E1-4765-88EA-E5D79C24F738}" destId="{4E6E1AEC-BAF4-4BF0-AB28-A623734ADB02}" srcOrd="0" destOrd="0" presId="urn:microsoft.com/office/officeart/2005/8/layout/target1"/>
    <dgm:cxn modelId="{351226BF-C6BD-4076-BA25-2A462307A059}" type="presParOf" srcId="{93B3760E-BD56-4A7F-B863-ED37F9C5E506}" destId="{E1A0FCAC-1568-4468-BB7A-9773B6F0DECC}" srcOrd="0" destOrd="0" presId="urn:microsoft.com/office/officeart/2005/8/layout/target1"/>
    <dgm:cxn modelId="{9DA7B647-0907-45E2-B333-380AEB9CCD42}" type="presParOf" srcId="{93B3760E-BD56-4A7F-B863-ED37F9C5E506}" destId="{0CFF7D0A-6950-44D6-8BE3-0436FDCC29CE}" srcOrd="1" destOrd="0" presId="urn:microsoft.com/office/officeart/2005/8/layout/target1"/>
    <dgm:cxn modelId="{E43F4966-09D7-4F18-8AF4-DCC8D200EE8F}" type="presParOf" srcId="{93B3760E-BD56-4A7F-B863-ED37F9C5E506}" destId="{E11E93F8-F4AF-417D-9EF8-CF07FF328048}" srcOrd="2" destOrd="0" presId="urn:microsoft.com/office/officeart/2005/8/layout/target1"/>
    <dgm:cxn modelId="{590BBE55-F0F0-473F-B0B4-242AFA4DDB43}" type="presParOf" srcId="{93B3760E-BD56-4A7F-B863-ED37F9C5E506}" destId="{95169504-911C-4773-A7A3-493005E33508}" srcOrd="3" destOrd="0" presId="urn:microsoft.com/office/officeart/2005/8/layout/target1"/>
    <dgm:cxn modelId="{3705ECCC-B35D-4A7C-9A6B-BED6A91FDD9C}" type="presParOf" srcId="{93B3760E-BD56-4A7F-B863-ED37F9C5E506}" destId="{A8D737C8-A30A-4E21-9CAF-B918E8C8BD36}" srcOrd="4" destOrd="0" presId="urn:microsoft.com/office/officeart/2005/8/layout/target1"/>
    <dgm:cxn modelId="{8DA33293-7241-4859-BCE5-E27A89812020}" type="presParOf" srcId="{93B3760E-BD56-4A7F-B863-ED37F9C5E506}" destId="{468E24C6-03A2-4420-AEBE-041F72C91868}" srcOrd="5" destOrd="0" presId="urn:microsoft.com/office/officeart/2005/8/layout/target1"/>
    <dgm:cxn modelId="{EF32F0B1-C487-4DB9-9CC5-8CC43DB6FE54}" type="presParOf" srcId="{93B3760E-BD56-4A7F-B863-ED37F9C5E506}" destId="{0558A958-4940-4C09-89A3-75F27EAF171C}" srcOrd="6" destOrd="0" presId="urn:microsoft.com/office/officeart/2005/8/layout/target1"/>
    <dgm:cxn modelId="{4DF1D3DA-FA9D-4167-B761-4FFFE19B8313}" type="presParOf" srcId="{93B3760E-BD56-4A7F-B863-ED37F9C5E506}" destId="{F024C229-4559-41D4-991A-E3B65526A7F1}" srcOrd="7" destOrd="0" presId="urn:microsoft.com/office/officeart/2005/8/layout/target1"/>
    <dgm:cxn modelId="{73BEA7B5-E82B-4A04-A08E-E5AA5BB41B4A}" type="presParOf" srcId="{93B3760E-BD56-4A7F-B863-ED37F9C5E506}" destId="{77459FF8-3AF6-4FBD-8D40-B9E335537EC6}" srcOrd="8" destOrd="0" presId="urn:microsoft.com/office/officeart/2005/8/layout/target1"/>
    <dgm:cxn modelId="{7BE85AEF-F9CE-4D8D-9521-C45E0A07A8CA}" type="presParOf" srcId="{93B3760E-BD56-4A7F-B863-ED37F9C5E506}" destId="{4E6E1AEC-BAF4-4BF0-AB28-A623734ADB02}" srcOrd="9" destOrd="0" presId="urn:microsoft.com/office/officeart/2005/8/layout/target1"/>
    <dgm:cxn modelId="{891906B9-B1E2-420B-A5CF-251666DD61D4}" type="presParOf" srcId="{93B3760E-BD56-4A7F-B863-ED37F9C5E506}" destId="{0C6932A2-F67E-4A8D-A6E8-B580B689ED98}" srcOrd="10" destOrd="0" presId="urn:microsoft.com/office/officeart/2005/8/layout/target1"/>
    <dgm:cxn modelId="{23BAF80E-B640-4A6A-A35E-6AEFBB285594}" type="presParOf" srcId="{93B3760E-BD56-4A7F-B863-ED37F9C5E506}" destId="{E5ABB244-69C1-4BF9-BBFD-138BBC4A68C4}"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7260D4-0327-4571-8B3E-E09C75A376DC}" type="doc">
      <dgm:prSet loTypeId="urn:microsoft.com/office/officeart/2005/8/layout/process1" loCatId="process" qsTypeId="urn:microsoft.com/office/officeart/2005/8/quickstyle/simple5" qsCatId="simple" csTypeId="urn:microsoft.com/office/officeart/2005/8/colors/accent4_2" csCatId="accent4" phldr="1"/>
      <dgm:spPr/>
      <dgm:t>
        <a:bodyPr/>
        <a:lstStyle/>
        <a:p>
          <a:endParaRPr lang="en-GB"/>
        </a:p>
      </dgm:t>
    </dgm:pt>
    <dgm:pt modelId="{C36BD277-237A-49F7-A837-7EB744CF016D}">
      <dgm:prSet/>
      <dgm:spPr/>
      <dgm:t>
        <a:bodyPr/>
        <a:lstStyle/>
        <a:p>
          <a:pPr rtl="0"/>
          <a:r>
            <a:rPr lang="en-GB" smtClean="0"/>
            <a:t>90% internal</a:t>
          </a:r>
          <a:endParaRPr lang="en-GB"/>
        </a:p>
      </dgm:t>
    </dgm:pt>
    <dgm:pt modelId="{CDA5CBD0-2967-416C-A9E8-2DCD713826CC}" type="parTrans" cxnId="{CFE9542A-0E98-4109-9CF8-5D535100DDE9}">
      <dgm:prSet/>
      <dgm:spPr/>
      <dgm:t>
        <a:bodyPr/>
        <a:lstStyle/>
        <a:p>
          <a:endParaRPr lang="en-GB"/>
        </a:p>
      </dgm:t>
    </dgm:pt>
    <dgm:pt modelId="{5E965125-F4FC-4710-AA1B-F1810811EF57}" type="sibTrans" cxnId="{CFE9542A-0E98-4109-9CF8-5D535100DDE9}">
      <dgm:prSet/>
      <dgm:spPr/>
      <dgm:t>
        <a:bodyPr/>
        <a:lstStyle/>
        <a:p>
          <a:endParaRPr lang="en-GB"/>
        </a:p>
      </dgm:t>
    </dgm:pt>
    <dgm:pt modelId="{A8823A3E-912C-4A4C-9188-D7D25172B405}">
      <dgm:prSet/>
      <dgm:spPr/>
      <dgm:t>
        <a:bodyPr/>
        <a:lstStyle/>
        <a:p>
          <a:pPr rtl="0"/>
          <a:r>
            <a:rPr lang="en-GB" dirty="0" smtClean="0"/>
            <a:t>80% external</a:t>
          </a:r>
          <a:endParaRPr lang="en-GB" dirty="0"/>
        </a:p>
      </dgm:t>
    </dgm:pt>
    <dgm:pt modelId="{08664C9C-8D21-4E6B-82EF-C70CE4CE7228}" type="parTrans" cxnId="{C050D37E-1CBD-4C94-BF61-A2EB337A428E}">
      <dgm:prSet/>
      <dgm:spPr/>
      <dgm:t>
        <a:bodyPr/>
        <a:lstStyle/>
        <a:p>
          <a:endParaRPr lang="en-GB"/>
        </a:p>
      </dgm:t>
    </dgm:pt>
    <dgm:pt modelId="{4CCDEA9B-C287-49EA-B8B7-1FB51A5495DA}" type="sibTrans" cxnId="{C050D37E-1CBD-4C94-BF61-A2EB337A428E}">
      <dgm:prSet/>
      <dgm:spPr/>
      <dgm:t>
        <a:bodyPr/>
        <a:lstStyle/>
        <a:p>
          <a:endParaRPr lang="en-GB"/>
        </a:p>
      </dgm:t>
    </dgm:pt>
    <dgm:pt modelId="{A145A15A-653A-4A10-BB2D-2E50A373228D}" type="pres">
      <dgm:prSet presAssocID="{3D7260D4-0327-4571-8B3E-E09C75A376DC}" presName="Name0" presStyleCnt="0">
        <dgm:presLayoutVars>
          <dgm:dir/>
          <dgm:resizeHandles val="exact"/>
        </dgm:presLayoutVars>
      </dgm:prSet>
      <dgm:spPr/>
      <dgm:t>
        <a:bodyPr/>
        <a:lstStyle/>
        <a:p>
          <a:endParaRPr lang="en-GB"/>
        </a:p>
      </dgm:t>
    </dgm:pt>
    <dgm:pt modelId="{18A56187-BCCD-40FB-B8AA-C3ECEA382224}" type="pres">
      <dgm:prSet presAssocID="{C36BD277-237A-49F7-A837-7EB744CF016D}" presName="node" presStyleLbl="node1" presStyleIdx="0" presStyleCnt="2" custLinFactNeighborX="-117" custLinFactNeighborY="-648">
        <dgm:presLayoutVars>
          <dgm:bulletEnabled val="1"/>
        </dgm:presLayoutVars>
      </dgm:prSet>
      <dgm:spPr/>
      <dgm:t>
        <a:bodyPr/>
        <a:lstStyle/>
        <a:p>
          <a:endParaRPr lang="en-GB"/>
        </a:p>
      </dgm:t>
    </dgm:pt>
    <dgm:pt modelId="{30B0A7F9-049D-49D8-914E-6E604A5B7F2E}" type="pres">
      <dgm:prSet presAssocID="{5E965125-F4FC-4710-AA1B-F1810811EF57}" presName="sibTrans" presStyleLbl="sibTrans2D1" presStyleIdx="0" presStyleCnt="1"/>
      <dgm:spPr/>
      <dgm:t>
        <a:bodyPr/>
        <a:lstStyle/>
        <a:p>
          <a:endParaRPr lang="en-GB"/>
        </a:p>
      </dgm:t>
    </dgm:pt>
    <dgm:pt modelId="{309E18FB-8783-4330-8D70-18F56AF8717A}" type="pres">
      <dgm:prSet presAssocID="{5E965125-F4FC-4710-AA1B-F1810811EF57}" presName="connectorText" presStyleLbl="sibTrans2D1" presStyleIdx="0" presStyleCnt="1"/>
      <dgm:spPr/>
      <dgm:t>
        <a:bodyPr/>
        <a:lstStyle/>
        <a:p>
          <a:endParaRPr lang="en-GB"/>
        </a:p>
      </dgm:t>
    </dgm:pt>
    <dgm:pt modelId="{93FE9382-DD61-4F19-A512-34DCB5DBF39A}" type="pres">
      <dgm:prSet presAssocID="{A8823A3E-912C-4A4C-9188-D7D25172B405}" presName="node" presStyleLbl="node1" presStyleIdx="1" presStyleCnt="2">
        <dgm:presLayoutVars>
          <dgm:bulletEnabled val="1"/>
        </dgm:presLayoutVars>
      </dgm:prSet>
      <dgm:spPr/>
      <dgm:t>
        <a:bodyPr/>
        <a:lstStyle/>
        <a:p>
          <a:endParaRPr lang="en-GB"/>
        </a:p>
      </dgm:t>
    </dgm:pt>
  </dgm:ptLst>
  <dgm:cxnLst>
    <dgm:cxn modelId="{082FF43B-F6B9-4B95-ADFE-F8726E09644A}" type="presOf" srcId="{C36BD277-237A-49F7-A837-7EB744CF016D}" destId="{18A56187-BCCD-40FB-B8AA-C3ECEA382224}" srcOrd="0" destOrd="0" presId="urn:microsoft.com/office/officeart/2005/8/layout/process1"/>
    <dgm:cxn modelId="{66C52048-E229-445E-A877-3834B8D17341}" type="presOf" srcId="{A8823A3E-912C-4A4C-9188-D7D25172B405}" destId="{93FE9382-DD61-4F19-A512-34DCB5DBF39A}" srcOrd="0" destOrd="0" presId="urn:microsoft.com/office/officeart/2005/8/layout/process1"/>
    <dgm:cxn modelId="{C050D37E-1CBD-4C94-BF61-A2EB337A428E}" srcId="{3D7260D4-0327-4571-8B3E-E09C75A376DC}" destId="{A8823A3E-912C-4A4C-9188-D7D25172B405}" srcOrd="1" destOrd="0" parTransId="{08664C9C-8D21-4E6B-82EF-C70CE4CE7228}" sibTransId="{4CCDEA9B-C287-49EA-B8B7-1FB51A5495DA}"/>
    <dgm:cxn modelId="{E319C683-78A5-4AD5-8AD4-C39AC9E2F70A}" type="presOf" srcId="{3D7260D4-0327-4571-8B3E-E09C75A376DC}" destId="{A145A15A-653A-4A10-BB2D-2E50A373228D}" srcOrd="0" destOrd="0" presId="urn:microsoft.com/office/officeart/2005/8/layout/process1"/>
    <dgm:cxn modelId="{E7E64845-1AF8-437D-886E-1AD2A51B9BBA}" type="presOf" srcId="{5E965125-F4FC-4710-AA1B-F1810811EF57}" destId="{30B0A7F9-049D-49D8-914E-6E604A5B7F2E}" srcOrd="0" destOrd="0" presId="urn:microsoft.com/office/officeart/2005/8/layout/process1"/>
    <dgm:cxn modelId="{CFE9542A-0E98-4109-9CF8-5D535100DDE9}" srcId="{3D7260D4-0327-4571-8B3E-E09C75A376DC}" destId="{C36BD277-237A-49F7-A837-7EB744CF016D}" srcOrd="0" destOrd="0" parTransId="{CDA5CBD0-2967-416C-A9E8-2DCD713826CC}" sibTransId="{5E965125-F4FC-4710-AA1B-F1810811EF57}"/>
    <dgm:cxn modelId="{0AA5122E-ABCA-4155-934A-C7F732ACE9B2}" type="presOf" srcId="{5E965125-F4FC-4710-AA1B-F1810811EF57}" destId="{309E18FB-8783-4330-8D70-18F56AF8717A}" srcOrd="1" destOrd="0" presId="urn:microsoft.com/office/officeart/2005/8/layout/process1"/>
    <dgm:cxn modelId="{FF3479E9-08A0-42E4-A4BD-2CE84627C4D4}" type="presParOf" srcId="{A145A15A-653A-4A10-BB2D-2E50A373228D}" destId="{18A56187-BCCD-40FB-B8AA-C3ECEA382224}" srcOrd="0" destOrd="0" presId="urn:microsoft.com/office/officeart/2005/8/layout/process1"/>
    <dgm:cxn modelId="{AF770D90-2043-4160-91DD-D3E1437C0BD3}" type="presParOf" srcId="{A145A15A-653A-4A10-BB2D-2E50A373228D}" destId="{30B0A7F9-049D-49D8-914E-6E604A5B7F2E}" srcOrd="1" destOrd="0" presId="urn:microsoft.com/office/officeart/2005/8/layout/process1"/>
    <dgm:cxn modelId="{F9289D33-EF84-49ED-A6AF-7C68EDF65E9E}" type="presParOf" srcId="{30B0A7F9-049D-49D8-914E-6E604A5B7F2E}" destId="{309E18FB-8783-4330-8D70-18F56AF8717A}" srcOrd="0" destOrd="0" presId="urn:microsoft.com/office/officeart/2005/8/layout/process1"/>
    <dgm:cxn modelId="{AD1D6077-86E4-4BE3-A132-AB4C6AA15625}" type="presParOf" srcId="{A145A15A-653A-4A10-BB2D-2E50A373228D}" destId="{93FE9382-DD61-4F19-A512-34DCB5DBF39A}"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2291FA-6E85-4A01-9654-0EAE7BE3CD6A}" type="doc">
      <dgm:prSet loTypeId="urn:microsoft.com/office/officeart/2005/8/layout/target3" loCatId="relationship" qsTypeId="urn:microsoft.com/office/officeart/2005/8/quickstyle/simple1" qsCatId="simple" csTypeId="urn:microsoft.com/office/officeart/2005/8/colors/accent2_3" csCatId="accent2"/>
      <dgm:spPr/>
      <dgm:t>
        <a:bodyPr/>
        <a:lstStyle/>
        <a:p>
          <a:endParaRPr lang="en-GB"/>
        </a:p>
      </dgm:t>
    </dgm:pt>
    <dgm:pt modelId="{C669E375-D02D-454C-9694-9E52AA4642A1}">
      <dgm:prSet/>
      <dgm:spPr/>
      <dgm:t>
        <a:bodyPr/>
        <a:lstStyle/>
        <a:p>
          <a:pPr rtl="0"/>
          <a:r>
            <a:rPr lang="en-GB" dirty="0" smtClean="0">
              <a:solidFill>
                <a:srgbClr val="002060"/>
              </a:solidFill>
            </a:rPr>
            <a:t>The case for a Cloud Business</a:t>
          </a:r>
          <a:endParaRPr lang="en-GB" dirty="0">
            <a:solidFill>
              <a:srgbClr val="002060"/>
            </a:solidFill>
          </a:endParaRPr>
        </a:p>
      </dgm:t>
    </dgm:pt>
    <dgm:pt modelId="{AD17A501-C196-4449-AF14-2E5D1FEFDC5A}" type="parTrans" cxnId="{26CBE19F-7862-4CB4-BE49-76F91698FC85}">
      <dgm:prSet/>
      <dgm:spPr/>
      <dgm:t>
        <a:bodyPr/>
        <a:lstStyle/>
        <a:p>
          <a:endParaRPr lang="en-GB"/>
        </a:p>
      </dgm:t>
    </dgm:pt>
    <dgm:pt modelId="{C1C8F82F-C66C-4AA6-9AD2-8ADF8A4BCA46}" type="sibTrans" cxnId="{26CBE19F-7862-4CB4-BE49-76F91698FC85}">
      <dgm:prSet/>
      <dgm:spPr/>
      <dgm:t>
        <a:bodyPr/>
        <a:lstStyle/>
        <a:p>
          <a:endParaRPr lang="en-GB"/>
        </a:p>
      </dgm:t>
    </dgm:pt>
    <dgm:pt modelId="{EE87728D-0DD1-482A-ADDB-F2A29181E0C0}">
      <dgm:prSet/>
      <dgm:spPr/>
      <dgm:t>
        <a:bodyPr/>
        <a:lstStyle/>
        <a:p>
          <a:pPr rtl="0"/>
          <a:r>
            <a:rPr lang="en-GB" dirty="0" smtClean="0">
              <a:solidFill>
                <a:srgbClr val="002060"/>
              </a:solidFill>
            </a:rPr>
            <a:t>Technology Roadmap</a:t>
          </a:r>
          <a:endParaRPr lang="en-GB" dirty="0">
            <a:solidFill>
              <a:srgbClr val="002060"/>
            </a:solidFill>
          </a:endParaRPr>
        </a:p>
      </dgm:t>
    </dgm:pt>
    <dgm:pt modelId="{3743EFB1-46FE-43A2-A011-39DB5EC274F5}" type="parTrans" cxnId="{BA73330B-485A-4F8E-8EC5-6DF682E14947}">
      <dgm:prSet/>
      <dgm:spPr/>
      <dgm:t>
        <a:bodyPr/>
        <a:lstStyle/>
        <a:p>
          <a:endParaRPr lang="en-GB"/>
        </a:p>
      </dgm:t>
    </dgm:pt>
    <dgm:pt modelId="{EE671AB7-7B86-4D26-B7E9-9F0CEC7AEF5E}" type="sibTrans" cxnId="{BA73330B-485A-4F8E-8EC5-6DF682E14947}">
      <dgm:prSet/>
      <dgm:spPr/>
      <dgm:t>
        <a:bodyPr/>
        <a:lstStyle/>
        <a:p>
          <a:endParaRPr lang="en-GB"/>
        </a:p>
      </dgm:t>
    </dgm:pt>
    <dgm:pt modelId="{026C63E2-12F6-476A-93C6-28B6F8271FD3}">
      <dgm:prSet/>
      <dgm:spPr/>
      <dgm:t>
        <a:bodyPr/>
        <a:lstStyle/>
        <a:p>
          <a:pPr rtl="0"/>
          <a:r>
            <a:rPr lang="en-GB" dirty="0" smtClean="0">
              <a:solidFill>
                <a:srgbClr val="002060"/>
              </a:solidFill>
            </a:rPr>
            <a:t>Technical Certification</a:t>
          </a:r>
          <a:endParaRPr lang="en-GB" dirty="0">
            <a:solidFill>
              <a:srgbClr val="002060"/>
            </a:solidFill>
          </a:endParaRPr>
        </a:p>
      </dgm:t>
    </dgm:pt>
    <dgm:pt modelId="{315571BD-DA6F-4666-A18B-5B0157150157}" type="parTrans" cxnId="{6CAA4AA9-123A-461D-8F59-B0421532CE0C}">
      <dgm:prSet/>
      <dgm:spPr/>
      <dgm:t>
        <a:bodyPr/>
        <a:lstStyle/>
        <a:p>
          <a:endParaRPr lang="en-GB"/>
        </a:p>
      </dgm:t>
    </dgm:pt>
    <dgm:pt modelId="{C2E67040-FA84-48CC-A968-A97D74CF9F45}" type="sibTrans" cxnId="{6CAA4AA9-123A-461D-8F59-B0421532CE0C}">
      <dgm:prSet/>
      <dgm:spPr/>
      <dgm:t>
        <a:bodyPr/>
        <a:lstStyle/>
        <a:p>
          <a:endParaRPr lang="en-GB"/>
        </a:p>
      </dgm:t>
    </dgm:pt>
    <dgm:pt modelId="{842CFC8B-2D49-4762-98AF-2E64BF26E54E}" type="pres">
      <dgm:prSet presAssocID="{F82291FA-6E85-4A01-9654-0EAE7BE3CD6A}" presName="Name0" presStyleCnt="0">
        <dgm:presLayoutVars>
          <dgm:chMax val="7"/>
          <dgm:dir/>
          <dgm:animLvl val="lvl"/>
          <dgm:resizeHandles val="exact"/>
        </dgm:presLayoutVars>
      </dgm:prSet>
      <dgm:spPr/>
      <dgm:t>
        <a:bodyPr/>
        <a:lstStyle/>
        <a:p>
          <a:endParaRPr lang="en-GB"/>
        </a:p>
      </dgm:t>
    </dgm:pt>
    <dgm:pt modelId="{9E281D7A-23A1-45B2-A997-0D2894ECB378}" type="pres">
      <dgm:prSet presAssocID="{C669E375-D02D-454C-9694-9E52AA4642A1}" presName="circle1" presStyleLbl="node1" presStyleIdx="0" presStyleCnt="3"/>
      <dgm:spPr/>
    </dgm:pt>
    <dgm:pt modelId="{84479EF6-396A-401C-B152-AE011C9792FE}" type="pres">
      <dgm:prSet presAssocID="{C669E375-D02D-454C-9694-9E52AA4642A1}" presName="space" presStyleCnt="0"/>
      <dgm:spPr/>
    </dgm:pt>
    <dgm:pt modelId="{A5FA7B03-E4FD-4BC9-A4A0-43DD4C84695D}" type="pres">
      <dgm:prSet presAssocID="{C669E375-D02D-454C-9694-9E52AA4642A1}" presName="rect1" presStyleLbl="alignAcc1" presStyleIdx="0" presStyleCnt="3" custLinFactNeighborX="0"/>
      <dgm:spPr/>
      <dgm:t>
        <a:bodyPr/>
        <a:lstStyle/>
        <a:p>
          <a:endParaRPr lang="en-GB"/>
        </a:p>
      </dgm:t>
    </dgm:pt>
    <dgm:pt modelId="{0374EBCA-9E57-4E70-A7FE-9BBB7144553D}" type="pres">
      <dgm:prSet presAssocID="{EE87728D-0DD1-482A-ADDB-F2A29181E0C0}" presName="vertSpace2" presStyleLbl="node1" presStyleIdx="0" presStyleCnt="3"/>
      <dgm:spPr/>
    </dgm:pt>
    <dgm:pt modelId="{E6180758-8B5D-4C88-A0EF-0A5ED5806A0E}" type="pres">
      <dgm:prSet presAssocID="{EE87728D-0DD1-482A-ADDB-F2A29181E0C0}" presName="circle2" presStyleLbl="node1" presStyleIdx="1" presStyleCnt="3"/>
      <dgm:spPr/>
    </dgm:pt>
    <dgm:pt modelId="{9488F9F3-6BAC-4710-844A-DED73F01ED03}" type="pres">
      <dgm:prSet presAssocID="{EE87728D-0DD1-482A-ADDB-F2A29181E0C0}" presName="rect2" presStyleLbl="alignAcc1" presStyleIdx="1" presStyleCnt="3"/>
      <dgm:spPr/>
      <dgm:t>
        <a:bodyPr/>
        <a:lstStyle/>
        <a:p>
          <a:endParaRPr lang="en-GB"/>
        </a:p>
      </dgm:t>
    </dgm:pt>
    <dgm:pt modelId="{E29A7DE7-9888-4B93-BF1B-6F1D1EE63AD3}" type="pres">
      <dgm:prSet presAssocID="{026C63E2-12F6-476A-93C6-28B6F8271FD3}" presName="vertSpace3" presStyleLbl="node1" presStyleIdx="1" presStyleCnt="3"/>
      <dgm:spPr/>
    </dgm:pt>
    <dgm:pt modelId="{03071E9A-D8AF-40A4-9E7F-62E1595778B8}" type="pres">
      <dgm:prSet presAssocID="{026C63E2-12F6-476A-93C6-28B6F8271FD3}" presName="circle3" presStyleLbl="node1" presStyleIdx="2" presStyleCnt="3"/>
      <dgm:spPr/>
    </dgm:pt>
    <dgm:pt modelId="{C0196D23-D812-434F-9937-706EEF79E215}" type="pres">
      <dgm:prSet presAssocID="{026C63E2-12F6-476A-93C6-28B6F8271FD3}" presName="rect3" presStyleLbl="alignAcc1" presStyleIdx="2" presStyleCnt="3"/>
      <dgm:spPr/>
      <dgm:t>
        <a:bodyPr/>
        <a:lstStyle/>
        <a:p>
          <a:endParaRPr lang="en-GB"/>
        </a:p>
      </dgm:t>
    </dgm:pt>
    <dgm:pt modelId="{185752D1-3662-488E-95EF-DD2273966F0D}" type="pres">
      <dgm:prSet presAssocID="{C669E375-D02D-454C-9694-9E52AA4642A1}" presName="rect1ParTxNoCh" presStyleLbl="alignAcc1" presStyleIdx="2" presStyleCnt="3">
        <dgm:presLayoutVars>
          <dgm:chMax val="1"/>
          <dgm:bulletEnabled val="1"/>
        </dgm:presLayoutVars>
      </dgm:prSet>
      <dgm:spPr/>
      <dgm:t>
        <a:bodyPr/>
        <a:lstStyle/>
        <a:p>
          <a:endParaRPr lang="en-GB"/>
        </a:p>
      </dgm:t>
    </dgm:pt>
    <dgm:pt modelId="{C699AC81-D301-4754-86BB-AFB76266C659}" type="pres">
      <dgm:prSet presAssocID="{EE87728D-0DD1-482A-ADDB-F2A29181E0C0}" presName="rect2ParTxNoCh" presStyleLbl="alignAcc1" presStyleIdx="2" presStyleCnt="3">
        <dgm:presLayoutVars>
          <dgm:chMax val="1"/>
          <dgm:bulletEnabled val="1"/>
        </dgm:presLayoutVars>
      </dgm:prSet>
      <dgm:spPr/>
      <dgm:t>
        <a:bodyPr/>
        <a:lstStyle/>
        <a:p>
          <a:endParaRPr lang="en-GB"/>
        </a:p>
      </dgm:t>
    </dgm:pt>
    <dgm:pt modelId="{6A9D409C-FC34-44FB-9A4E-ABFEDF7AF56A}" type="pres">
      <dgm:prSet presAssocID="{026C63E2-12F6-476A-93C6-28B6F8271FD3}" presName="rect3ParTxNoCh" presStyleLbl="alignAcc1" presStyleIdx="2" presStyleCnt="3">
        <dgm:presLayoutVars>
          <dgm:chMax val="1"/>
          <dgm:bulletEnabled val="1"/>
        </dgm:presLayoutVars>
      </dgm:prSet>
      <dgm:spPr/>
      <dgm:t>
        <a:bodyPr/>
        <a:lstStyle/>
        <a:p>
          <a:endParaRPr lang="en-GB"/>
        </a:p>
      </dgm:t>
    </dgm:pt>
  </dgm:ptLst>
  <dgm:cxnLst>
    <dgm:cxn modelId="{BA73330B-485A-4F8E-8EC5-6DF682E14947}" srcId="{F82291FA-6E85-4A01-9654-0EAE7BE3CD6A}" destId="{EE87728D-0DD1-482A-ADDB-F2A29181E0C0}" srcOrd="1" destOrd="0" parTransId="{3743EFB1-46FE-43A2-A011-39DB5EC274F5}" sibTransId="{EE671AB7-7B86-4D26-B7E9-9F0CEC7AEF5E}"/>
    <dgm:cxn modelId="{6CAA4AA9-123A-461D-8F59-B0421532CE0C}" srcId="{F82291FA-6E85-4A01-9654-0EAE7BE3CD6A}" destId="{026C63E2-12F6-476A-93C6-28B6F8271FD3}" srcOrd="2" destOrd="0" parTransId="{315571BD-DA6F-4666-A18B-5B0157150157}" sibTransId="{C2E67040-FA84-48CC-A968-A97D74CF9F45}"/>
    <dgm:cxn modelId="{116A5AC3-A5DA-46EA-AB1D-1B807C0E0F2E}" type="presOf" srcId="{026C63E2-12F6-476A-93C6-28B6F8271FD3}" destId="{C0196D23-D812-434F-9937-706EEF79E215}" srcOrd="0" destOrd="0" presId="urn:microsoft.com/office/officeart/2005/8/layout/target3"/>
    <dgm:cxn modelId="{70632182-B77D-4AFF-B173-278577339E2C}" type="presOf" srcId="{C669E375-D02D-454C-9694-9E52AA4642A1}" destId="{A5FA7B03-E4FD-4BC9-A4A0-43DD4C84695D}" srcOrd="0" destOrd="0" presId="urn:microsoft.com/office/officeart/2005/8/layout/target3"/>
    <dgm:cxn modelId="{DAC055F3-D4DB-46D8-B941-23359EC980A6}" type="presOf" srcId="{EE87728D-0DD1-482A-ADDB-F2A29181E0C0}" destId="{9488F9F3-6BAC-4710-844A-DED73F01ED03}" srcOrd="0" destOrd="0" presId="urn:microsoft.com/office/officeart/2005/8/layout/target3"/>
    <dgm:cxn modelId="{1AD156B7-F27D-40EE-BE44-FA49934B2B62}" type="presOf" srcId="{F82291FA-6E85-4A01-9654-0EAE7BE3CD6A}" destId="{842CFC8B-2D49-4762-98AF-2E64BF26E54E}" srcOrd="0" destOrd="0" presId="urn:microsoft.com/office/officeart/2005/8/layout/target3"/>
    <dgm:cxn modelId="{ED262E49-1413-4BCD-B568-57956FA2E395}" type="presOf" srcId="{EE87728D-0DD1-482A-ADDB-F2A29181E0C0}" destId="{C699AC81-D301-4754-86BB-AFB76266C659}" srcOrd="1" destOrd="0" presId="urn:microsoft.com/office/officeart/2005/8/layout/target3"/>
    <dgm:cxn modelId="{26CBE19F-7862-4CB4-BE49-76F91698FC85}" srcId="{F82291FA-6E85-4A01-9654-0EAE7BE3CD6A}" destId="{C669E375-D02D-454C-9694-9E52AA4642A1}" srcOrd="0" destOrd="0" parTransId="{AD17A501-C196-4449-AF14-2E5D1FEFDC5A}" sibTransId="{C1C8F82F-C66C-4AA6-9AD2-8ADF8A4BCA46}"/>
    <dgm:cxn modelId="{48DD95F5-D687-483D-9952-1DB49286CB9F}" type="presOf" srcId="{C669E375-D02D-454C-9694-9E52AA4642A1}" destId="{185752D1-3662-488E-95EF-DD2273966F0D}" srcOrd="1" destOrd="0" presId="urn:microsoft.com/office/officeart/2005/8/layout/target3"/>
    <dgm:cxn modelId="{4DB69B88-C476-40FF-84E5-5F6294F6A754}" type="presOf" srcId="{026C63E2-12F6-476A-93C6-28B6F8271FD3}" destId="{6A9D409C-FC34-44FB-9A4E-ABFEDF7AF56A}" srcOrd="1" destOrd="0" presId="urn:microsoft.com/office/officeart/2005/8/layout/target3"/>
    <dgm:cxn modelId="{8D11FC6E-07E4-4DB8-9D33-EBBECA3EAAD8}" type="presParOf" srcId="{842CFC8B-2D49-4762-98AF-2E64BF26E54E}" destId="{9E281D7A-23A1-45B2-A997-0D2894ECB378}" srcOrd="0" destOrd="0" presId="urn:microsoft.com/office/officeart/2005/8/layout/target3"/>
    <dgm:cxn modelId="{2EEFAA37-BC17-493B-B84D-0B9BD91737B8}" type="presParOf" srcId="{842CFC8B-2D49-4762-98AF-2E64BF26E54E}" destId="{84479EF6-396A-401C-B152-AE011C9792FE}" srcOrd="1" destOrd="0" presId="urn:microsoft.com/office/officeart/2005/8/layout/target3"/>
    <dgm:cxn modelId="{25CB1326-AAE7-4F15-927F-C1776E3C4039}" type="presParOf" srcId="{842CFC8B-2D49-4762-98AF-2E64BF26E54E}" destId="{A5FA7B03-E4FD-4BC9-A4A0-43DD4C84695D}" srcOrd="2" destOrd="0" presId="urn:microsoft.com/office/officeart/2005/8/layout/target3"/>
    <dgm:cxn modelId="{2F431589-FB16-40CA-B1CB-5E54B0E2F7B0}" type="presParOf" srcId="{842CFC8B-2D49-4762-98AF-2E64BF26E54E}" destId="{0374EBCA-9E57-4E70-A7FE-9BBB7144553D}" srcOrd="3" destOrd="0" presId="urn:microsoft.com/office/officeart/2005/8/layout/target3"/>
    <dgm:cxn modelId="{B5659835-1385-4511-A57E-CA1FEF9B79CF}" type="presParOf" srcId="{842CFC8B-2D49-4762-98AF-2E64BF26E54E}" destId="{E6180758-8B5D-4C88-A0EF-0A5ED5806A0E}" srcOrd="4" destOrd="0" presId="urn:microsoft.com/office/officeart/2005/8/layout/target3"/>
    <dgm:cxn modelId="{310B21E9-6802-441D-B5D7-C3F8B2679DCD}" type="presParOf" srcId="{842CFC8B-2D49-4762-98AF-2E64BF26E54E}" destId="{9488F9F3-6BAC-4710-844A-DED73F01ED03}" srcOrd="5" destOrd="0" presId="urn:microsoft.com/office/officeart/2005/8/layout/target3"/>
    <dgm:cxn modelId="{74B6FEA7-A420-4738-8AB6-64DC4F7CA3BD}" type="presParOf" srcId="{842CFC8B-2D49-4762-98AF-2E64BF26E54E}" destId="{E29A7DE7-9888-4B93-BF1B-6F1D1EE63AD3}" srcOrd="6" destOrd="0" presId="urn:microsoft.com/office/officeart/2005/8/layout/target3"/>
    <dgm:cxn modelId="{DE577B42-DC8C-493C-B370-55CD5BA51CB5}" type="presParOf" srcId="{842CFC8B-2D49-4762-98AF-2E64BF26E54E}" destId="{03071E9A-D8AF-40A4-9E7F-62E1595778B8}" srcOrd="7" destOrd="0" presId="urn:microsoft.com/office/officeart/2005/8/layout/target3"/>
    <dgm:cxn modelId="{CA2D3C71-1A0C-4F9C-9E16-2DFE572EA244}" type="presParOf" srcId="{842CFC8B-2D49-4762-98AF-2E64BF26E54E}" destId="{C0196D23-D812-434F-9937-706EEF79E215}" srcOrd="8" destOrd="0" presId="urn:microsoft.com/office/officeart/2005/8/layout/target3"/>
    <dgm:cxn modelId="{18098F63-6031-47AB-9B6B-779DC50F6BDE}" type="presParOf" srcId="{842CFC8B-2D49-4762-98AF-2E64BF26E54E}" destId="{185752D1-3662-488E-95EF-DD2273966F0D}" srcOrd="9" destOrd="0" presId="urn:microsoft.com/office/officeart/2005/8/layout/target3"/>
    <dgm:cxn modelId="{152C896C-AD3A-47B2-9788-EF1E8AEA4FD0}" type="presParOf" srcId="{842CFC8B-2D49-4762-98AF-2E64BF26E54E}" destId="{C699AC81-D301-4754-86BB-AFB76266C659}" srcOrd="10" destOrd="0" presId="urn:microsoft.com/office/officeart/2005/8/layout/target3"/>
    <dgm:cxn modelId="{9D56508C-9498-4ACE-80AF-5BB6C2E804F2}" type="presParOf" srcId="{842CFC8B-2D49-4762-98AF-2E64BF26E54E}" destId="{6A9D409C-FC34-44FB-9A4E-ABFEDF7AF56A}"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E97813-BF00-4202-966D-F0187D211208}" type="doc">
      <dgm:prSet loTypeId="urn:microsoft.com/office/officeart/2005/8/layout/pyramid2" loCatId="pyramid" qsTypeId="urn:microsoft.com/office/officeart/2005/8/quickstyle/simple5" qsCatId="simple" csTypeId="urn:microsoft.com/office/officeart/2005/8/colors/colorful1" csCatId="colorful"/>
      <dgm:spPr/>
      <dgm:t>
        <a:bodyPr/>
        <a:lstStyle/>
        <a:p>
          <a:endParaRPr lang="en-GB"/>
        </a:p>
      </dgm:t>
    </dgm:pt>
    <dgm:pt modelId="{0D3254DE-D901-4250-8303-372CA4FF4264}">
      <dgm:prSet/>
      <dgm:spPr/>
      <dgm:t>
        <a:bodyPr/>
        <a:lstStyle/>
        <a:p>
          <a:pPr rtl="0"/>
          <a:r>
            <a:rPr lang="en-GB" dirty="0" smtClean="0">
              <a:solidFill>
                <a:srgbClr val="002060"/>
              </a:solidFill>
            </a:rPr>
            <a:t>Little margin in subscription annuity</a:t>
          </a:r>
          <a:endParaRPr lang="en-GB" dirty="0">
            <a:solidFill>
              <a:srgbClr val="002060"/>
            </a:solidFill>
          </a:endParaRPr>
        </a:p>
      </dgm:t>
    </dgm:pt>
    <dgm:pt modelId="{17A61896-3717-48E3-94EE-7D4F3992CF33}" type="parTrans" cxnId="{79B39D57-8F93-45CE-9ED9-4D75F31E06C4}">
      <dgm:prSet/>
      <dgm:spPr/>
      <dgm:t>
        <a:bodyPr/>
        <a:lstStyle/>
        <a:p>
          <a:endParaRPr lang="en-GB"/>
        </a:p>
      </dgm:t>
    </dgm:pt>
    <dgm:pt modelId="{B54C5BCE-C2EC-4BEC-A08E-F8BC2A952B58}" type="sibTrans" cxnId="{79B39D57-8F93-45CE-9ED9-4D75F31E06C4}">
      <dgm:prSet/>
      <dgm:spPr/>
      <dgm:t>
        <a:bodyPr/>
        <a:lstStyle/>
        <a:p>
          <a:endParaRPr lang="en-GB"/>
        </a:p>
      </dgm:t>
    </dgm:pt>
    <dgm:pt modelId="{3D5B3C45-8599-4BAD-A935-D34705BB8615}">
      <dgm:prSet/>
      <dgm:spPr/>
      <dgm:t>
        <a:bodyPr/>
        <a:lstStyle/>
        <a:p>
          <a:pPr rtl="0"/>
          <a:r>
            <a:rPr lang="en-GB" dirty="0" smtClean="0">
              <a:solidFill>
                <a:srgbClr val="002060"/>
              </a:solidFill>
            </a:rPr>
            <a:t>Money is in the service tail, but how?</a:t>
          </a:r>
          <a:endParaRPr lang="en-GB" dirty="0">
            <a:solidFill>
              <a:srgbClr val="002060"/>
            </a:solidFill>
          </a:endParaRPr>
        </a:p>
      </dgm:t>
    </dgm:pt>
    <dgm:pt modelId="{5D992B12-2BE1-4160-AD32-DFDDD08C601C}" type="parTrans" cxnId="{DE6C10C9-B14B-4182-B682-FA64A496D32F}">
      <dgm:prSet/>
      <dgm:spPr/>
      <dgm:t>
        <a:bodyPr/>
        <a:lstStyle/>
        <a:p>
          <a:endParaRPr lang="en-GB"/>
        </a:p>
      </dgm:t>
    </dgm:pt>
    <dgm:pt modelId="{9887D7AD-28DB-4036-B185-4F6F0F643B61}" type="sibTrans" cxnId="{DE6C10C9-B14B-4182-B682-FA64A496D32F}">
      <dgm:prSet/>
      <dgm:spPr/>
      <dgm:t>
        <a:bodyPr/>
        <a:lstStyle/>
        <a:p>
          <a:endParaRPr lang="en-GB"/>
        </a:p>
      </dgm:t>
    </dgm:pt>
    <dgm:pt modelId="{180759C3-273B-47D1-9340-71CE033A3858}" type="pres">
      <dgm:prSet presAssocID="{22E97813-BF00-4202-966D-F0187D211208}" presName="compositeShape" presStyleCnt="0">
        <dgm:presLayoutVars>
          <dgm:dir/>
          <dgm:resizeHandles/>
        </dgm:presLayoutVars>
      </dgm:prSet>
      <dgm:spPr/>
      <dgm:t>
        <a:bodyPr/>
        <a:lstStyle/>
        <a:p>
          <a:endParaRPr lang="en-GB"/>
        </a:p>
      </dgm:t>
    </dgm:pt>
    <dgm:pt modelId="{FB01117D-DBDE-48E8-8345-21B69B1F4406}" type="pres">
      <dgm:prSet presAssocID="{22E97813-BF00-4202-966D-F0187D211208}" presName="pyramid" presStyleLbl="node1" presStyleIdx="0" presStyleCnt="1"/>
      <dgm:spPr/>
      <dgm:t>
        <a:bodyPr/>
        <a:lstStyle/>
        <a:p>
          <a:endParaRPr lang="en-GB"/>
        </a:p>
      </dgm:t>
    </dgm:pt>
    <dgm:pt modelId="{390A71C7-CBE6-499C-B314-2F5FF412CF3E}" type="pres">
      <dgm:prSet presAssocID="{22E97813-BF00-4202-966D-F0187D211208}" presName="theList" presStyleCnt="0"/>
      <dgm:spPr/>
      <dgm:t>
        <a:bodyPr/>
        <a:lstStyle/>
        <a:p>
          <a:endParaRPr lang="en-GB"/>
        </a:p>
      </dgm:t>
    </dgm:pt>
    <dgm:pt modelId="{5219BD96-375F-4D38-8C2F-DE66E94B3680}" type="pres">
      <dgm:prSet presAssocID="{0D3254DE-D901-4250-8303-372CA4FF4264}" presName="aNode" presStyleLbl="fgAcc1" presStyleIdx="0" presStyleCnt="2">
        <dgm:presLayoutVars>
          <dgm:bulletEnabled val="1"/>
        </dgm:presLayoutVars>
      </dgm:prSet>
      <dgm:spPr/>
      <dgm:t>
        <a:bodyPr/>
        <a:lstStyle/>
        <a:p>
          <a:endParaRPr lang="en-GB"/>
        </a:p>
      </dgm:t>
    </dgm:pt>
    <dgm:pt modelId="{6883AD9E-3AE4-47B3-B2E7-1C4D47FEC9FF}" type="pres">
      <dgm:prSet presAssocID="{0D3254DE-D901-4250-8303-372CA4FF4264}" presName="aSpace" presStyleCnt="0"/>
      <dgm:spPr/>
      <dgm:t>
        <a:bodyPr/>
        <a:lstStyle/>
        <a:p>
          <a:endParaRPr lang="en-GB"/>
        </a:p>
      </dgm:t>
    </dgm:pt>
    <dgm:pt modelId="{E8480E4D-AE19-4F4D-AA9E-B0158CD3D3BF}" type="pres">
      <dgm:prSet presAssocID="{3D5B3C45-8599-4BAD-A935-D34705BB8615}" presName="aNode" presStyleLbl="fgAcc1" presStyleIdx="1" presStyleCnt="2">
        <dgm:presLayoutVars>
          <dgm:bulletEnabled val="1"/>
        </dgm:presLayoutVars>
      </dgm:prSet>
      <dgm:spPr/>
      <dgm:t>
        <a:bodyPr/>
        <a:lstStyle/>
        <a:p>
          <a:endParaRPr lang="en-GB"/>
        </a:p>
      </dgm:t>
    </dgm:pt>
    <dgm:pt modelId="{E1486616-1522-4E15-B653-EF826A15C723}" type="pres">
      <dgm:prSet presAssocID="{3D5B3C45-8599-4BAD-A935-D34705BB8615}" presName="aSpace" presStyleCnt="0"/>
      <dgm:spPr/>
      <dgm:t>
        <a:bodyPr/>
        <a:lstStyle/>
        <a:p>
          <a:endParaRPr lang="en-GB"/>
        </a:p>
      </dgm:t>
    </dgm:pt>
  </dgm:ptLst>
  <dgm:cxnLst>
    <dgm:cxn modelId="{992260A8-5CC5-44D0-A6C6-123FB4C2E0B0}" type="presOf" srcId="{3D5B3C45-8599-4BAD-A935-D34705BB8615}" destId="{E8480E4D-AE19-4F4D-AA9E-B0158CD3D3BF}" srcOrd="0" destOrd="0" presId="urn:microsoft.com/office/officeart/2005/8/layout/pyramid2"/>
    <dgm:cxn modelId="{8F46B461-8026-496C-B89E-3C608E525EDA}" type="presOf" srcId="{22E97813-BF00-4202-966D-F0187D211208}" destId="{180759C3-273B-47D1-9340-71CE033A3858}" srcOrd="0" destOrd="0" presId="urn:microsoft.com/office/officeart/2005/8/layout/pyramid2"/>
    <dgm:cxn modelId="{DE6C10C9-B14B-4182-B682-FA64A496D32F}" srcId="{22E97813-BF00-4202-966D-F0187D211208}" destId="{3D5B3C45-8599-4BAD-A935-D34705BB8615}" srcOrd="1" destOrd="0" parTransId="{5D992B12-2BE1-4160-AD32-DFDDD08C601C}" sibTransId="{9887D7AD-28DB-4036-B185-4F6F0F643B61}"/>
    <dgm:cxn modelId="{79B39D57-8F93-45CE-9ED9-4D75F31E06C4}" srcId="{22E97813-BF00-4202-966D-F0187D211208}" destId="{0D3254DE-D901-4250-8303-372CA4FF4264}" srcOrd="0" destOrd="0" parTransId="{17A61896-3717-48E3-94EE-7D4F3992CF33}" sibTransId="{B54C5BCE-C2EC-4BEC-A08E-F8BC2A952B58}"/>
    <dgm:cxn modelId="{F89E84D4-BCDE-4541-B525-556D92EC0E0B}" type="presOf" srcId="{0D3254DE-D901-4250-8303-372CA4FF4264}" destId="{5219BD96-375F-4D38-8C2F-DE66E94B3680}" srcOrd="0" destOrd="0" presId="urn:microsoft.com/office/officeart/2005/8/layout/pyramid2"/>
    <dgm:cxn modelId="{4EF1F9F6-CF7F-47D2-B9AF-DBD7B812FE11}" type="presParOf" srcId="{180759C3-273B-47D1-9340-71CE033A3858}" destId="{FB01117D-DBDE-48E8-8345-21B69B1F4406}" srcOrd="0" destOrd="0" presId="urn:microsoft.com/office/officeart/2005/8/layout/pyramid2"/>
    <dgm:cxn modelId="{9838D139-CD04-4040-9F15-B06457565FB0}" type="presParOf" srcId="{180759C3-273B-47D1-9340-71CE033A3858}" destId="{390A71C7-CBE6-499C-B314-2F5FF412CF3E}" srcOrd="1" destOrd="0" presId="urn:microsoft.com/office/officeart/2005/8/layout/pyramid2"/>
    <dgm:cxn modelId="{E43FA6CB-7181-4C8F-B722-B9F57AF65C81}" type="presParOf" srcId="{390A71C7-CBE6-499C-B314-2F5FF412CF3E}" destId="{5219BD96-375F-4D38-8C2F-DE66E94B3680}" srcOrd="0" destOrd="0" presId="urn:microsoft.com/office/officeart/2005/8/layout/pyramid2"/>
    <dgm:cxn modelId="{F017DC92-EFD7-4A5B-B99D-F74AE1264103}" type="presParOf" srcId="{390A71C7-CBE6-499C-B314-2F5FF412CF3E}" destId="{6883AD9E-3AE4-47B3-B2E7-1C4D47FEC9FF}" srcOrd="1" destOrd="0" presId="urn:microsoft.com/office/officeart/2005/8/layout/pyramid2"/>
    <dgm:cxn modelId="{1D42A733-DED1-4621-A66B-7528B8D3E439}" type="presParOf" srcId="{390A71C7-CBE6-499C-B314-2F5FF412CF3E}" destId="{E8480E4D-AE19-4F4D-AA9E-B0158CD3D3BF}" srcOrd="2" destOrd="0" presId="urn:microsoft.com/office/officeart/2005/8/layout/pyramid2"/>
    <dgm:cxn modelId="{5EF48A49-D9D7-41BA-96E1-F119CB8BDC89}" type="presParOf" srcId="{390A71C7-CBE6-499C-B314-2F5FF412CF3E}" destId="{E1486616-1522-4E15-B653-EF826A15C723}"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F0AD14-7331-4BE7-A1D4-3832BC5740FA}" type="doc">
      <dgm:prSet loTypeId="urn:microsoft.com/office/officeart/2005/8/layout/hProcess11" loCatId="process" qsTypeId="urn:microsoft.com/office/officeart/2005/8/quickstyle/simple1" qsCatId="simple" csTypeId="urn:microsoft.com/office/officeart/2005/8/colors/accent2_2" csCatId="accent2" phldr="1"/>
      <dgm:spPr/>
      <dgm:t>
        <a:bodyPr/>
        <a:lstStyle/>
        <a:p>
          <a:endParaRPr lang="en-GB"/>
        </a:p>
      </dgm:t>
    </dgm:pt>
    <dgm:pt modelId="{991C2B9F-E6AA-44B7-B43E-43970C39CE4A}">
      <dgm:prSet/>
      <dgm:spPr/>
      <dgm:t>
        <a:bodyPr/>
        <a:lstStyle/>
        <a:p>
          <a:pPr rtl="0"/>
          <a:r>
            <a:rPr lang="en-GB" smtClean="0"/>
            <a:t>Honesty</a:t>
          </a:r>
          <a:endParaRPr lang="en-GB" dirty="0"/>
        </a:p>
      </dgm:t>
    </dgm:pt>
    <dgm:pt modelId="{A7500B4E-8866-484C-A01D-308E88EBE18A}" type="parTrans" cxnId="{893E91EF-681D-4272-9542-C7715A4C09A3}">
      <dgm:prSet/>
      <dgm:spPr/>
      <dgm:t>
        <a:bodyPr/>
        <a:lstStyle/>
        <a:p>
          <a:endParaRPr lang="en-GB"/>
        </a:p>
      </dgm:t>
    </dgm:pt>
    <dgm:pt modelId="{141FF32B-0AC2-46E7-9C32-759C849BBEAF}" type="sibTrans" cxnId="{893E91EF-681D-4272-9542-C7715A4C09A3}">
      <dgm:prSet/>
      <dgm:spPr/>
      <dgm:t>
        <a:bodyPr/>
        <a:lstStyle/>
        <a:p>
          <a:endParaRPr lang="en-GB"/>
        </a:p>
      </dgm:t>
    </dgm:pt>
    <dgm:pt modelId="{E14204F7-D2C8-4D55-9420-DBE62B0CC034}">
      <dgm:prSet/>
      <dgm:spPr/>
      <dgm:t>
        <a:bodyPr/>
        <a:lstStyle/>
        <a:p>
          <a:pPr rtl="0"/>
          <a:r>
            <a:rPr lang="en-GB" dirty="0" smtClean="0"/>
            <a:t>Confidence</a:t>
          </a:r>
          <a:endParaRPr lang="en-GB" dirty="0"/>
        </a:p>
      </dgm:t>
    </dgm:pt>
    <dgm:pt modelId="{F4950A9A-5C1C-4DEA-934F-6409B046CF71}" type="parTrans" cxnId="{2C13D5DA-C94C-401C-974F-4350BE82D250}">
      <dgm:prSet/>
      <dgm:spPr/>
      <dgm:t>
        <a:bodyPr/>
        <a:lstStyle/>
        <a:p>
          <a:endParaRPr lang="en-GB"/>
        </a:p>
      </dgm:t>
    </dgm:pt>
    <dgm:pt modelId="{BF947152-5487-42BD-A0BA-5EC23BD4F6A8}" type="sibTrans" cxnId="{2C13D5DA-C94C-401C-974F-4350BE82D250}">
      <dgm:prSet/>
      <dgm:spPr/>
      <dgm:t>
        <a:bodyPr/>
        <a:lstStyle/>
        <a:p>
          <a:endParaRPr lang="en-GB"/>
        </a:p>
      </dgm:t>
    </dgm:pt>
    <dgm:pt modelId="{1C736A85-8FB8-4930-AAD6-CFAC772C1E5B}">
      <dgm:prSet/>
      <dgm:spPr/>
      <dgm:t>
        <a:bodyPr/>
        <a:lstStyle/>
        <a:p>
          <a:pPr rtl="0"/>
          <a:r>
            <a:rPr lang="en-GB" dirty="0" smtClean="0"/>
            <a:t>Trust </a:t>
          </a:r>
          <a:endParaRPr lang="en-GB" dirty="0"/>
        </a:p>
      </dgm:t>
    </dgm:pt>
    <dgm:pt modelId="{2ADB5A7F-A374-4ED3-B320-B231318287D7}" type="parTrans" cxnId="{617418EC-C5E4-4306-A1B4-715B8B7A24F3}">
      <dgm:prSet/>
      <dgm:spPr/>
      <dgm:t>
        <a:bodyPr/>
        <a:lstStyle/>
        <a:p>
          <a:endParaRPr lang="en-GB"/>
        </a:p>
      </dgm:t>
    </dgm:pt>
    <dgm:pt modelId="{09921308-D3CB-4F96-BAA7-4526E518A976}" type="sibTrans" cxnId="{617418EC-C5E4-4306-A1B4-715B8B7A24F3}">
      <dgm:prSet/>
      <dgm:spPr/>
      <dgm:t>
        <a:bodyPr/>
        <a:lstStyle/>
        <a:p>
          <a:endParaRPr lang="en-GB"/>
        </a:p>
      </dgm:t>
    </dgm:pt>
    <dgm:pt modelId="{25A8B6C8-8D3B-48CE-B816-93C4F2D95964}" type="pres">
      <dgm:prSet presAssocID="{51F0AD14-7331-4BE7-A1D4-3832BC5740FA}" presName="Name0" presStyleCnt="0">
        <dgm:presLayoutVars>
          <dgm:dir/>
          <dgm:resizeHandles val="exact"/>
        </dgm:presLayoutVars>
      </dgm:prSet>
      <dgm:spPr/>
      <dgm:t>
        <a:bodyPr/>
        <a:lstStyle/>
        <a:p>
          <a:endParaRPr lang="en-GB"/>
        </a:p>
      </dgm:t>
    </dgm:pt>
    <dgm:pt modelId="{3AE87264-2E8B-494A-A163-2C5681E65683}" type="pres">
      <dgm:prSet presAssocID="{51F0AD14-7331-4BE7-A1D4-3832BC5740FA}" presName="arrow" presStyleLbl="bgShp" presStyleIdx="0" presStyleCnt="1"/>
      <dgm:spPr/>
      <dgm:t>
        <a:bodyPr/>
        <a:lstStyle/>
        <a:p>
          <a:endParaRPr lang="en-GB"/>
        </a:p>
      </dgm:t>
    </dgm:pt>
    <dgm:pt modelId="{161A8DC6-037D-46F4-8167-79B41B9DB21A}" type="pres">
      <dgm:prSet presAssocID="{51F0AD14-7331-4BE7-A1D4-3832BC5740FA}" presName="points" presStyleCnt="0"/>
      <dgm:spPr/>
      <dgm:t>
        <a:bodyPr/>
        <a:lstStyle/>
        <a:p>
          <a:endParaRPr lang="en-GB"/>
        </a:p>
      </dgm:t>
    </dgm:pt>
    <dgm:pt modelId="{C6D8EBFE-15B0-4D4E-9DB7-C4794C985248}" type="pres">
      <dgm:prSet presAssocID="{991C2B9F-E6AA-44B7-B43E-43970C39CE4A}" presName="compositeA" presStyleCnt="0"/>
      <dgm:spPr/>
      <dgm:t>
        <a:bodyPr/>
        <a:lstStyle/>
        <a:p>
          <a:endParaRPr lang="en-GB"/>
        </a:p>
      </dgm:t>
    </dgm:pt>
    <dgm:pt modelId="{A3C32A7B-99F1-449D-94D8-9F631E43121D}" type="pres">
      <dgm:prSet presAssocID="{991C2B9F-E6AA-44B7-B43E-43970C39CE4A}" presName="textA" presStyleLbl="revTx" presStyleIdx="0" presStyleCnt="3" custScaleX="88572">
        <dgm:presLayoutVars>
          <dgm:bulletEnabled val="1"/>
        </dgm:presLayoutVars>
      </dgm:prSet>
      <dgm:spPr/>
      <dgm:t>
        <a:bodyPr/>
        <a:lstStyle/>
        <a:p>
          <a:endParaRPr lang="en-GB"/>
        </a:p>
      </dgm:t>
    </dgm:pt>
    <dgm:pt modelId="{20580747-369F-488D-B249-2B721E738D25}" type="pres">
      <dgm:prSet presAssocID="{991C2B9F-E6AA-44B7-B43E-43970C39CE4A}" presName="circleA" presStyleLbl="node1" presStyleIdx="0" presStyleCnt="3"/>
      <dgm:spPr/>
      <dgm:t>
        <a:bodyPr/>
        <a:lstStyle/>
        <a:p>
          <a:endParaRPr lang="en-GB"/>
        </a:p>
      </dgm:t>
    </dgm:pt>
    <dgm:pt modelId="{1C4C2B93-EACF-40FA-87AA-6A273DAD9A01}" type="pres">
      <dgm:prSet presAssocID="{991C2B9F-E6AA-44B7-B43E-43970C39CE4A}" presName="spaceA" presStyleCnt="0"/>
      <dgm:spPr/>
      <dgm:t>
        <a:bodyPr/>
        <a:lstStyle/>
        <a:p>
          <a:endParaRPr lang="en-GB"/>
        </a:p>
      </dgm:t>
    </dgm:pt>
    <dgm:pt modelId="{BC560E82-FDD8-457E-AD87-934E5398BF33}" type="pres">
      <dgm:prSet presAssocID="{141FF32B-0AC2-46E7-9C32-759C849BBEAF}" presName="space" presStyleCnt="0"/>
      <dgm:spPr/>
      <dgm:t>
        <a:bodyPr/>
        <a:lstStyle/>
        <a:p>
          <a:endParaRPr lang="en-GB"/>
        </a:p>
      </dgm:t>
    </dgm:pt>
    <dgm:pt modelId="{B8C48B25-7251-4358-BF9A-1A313A551B14}" type="pres">
      <dgm:prSet presAssocID="{E14204F7-D2C8-4D55-9420-DBE62B0CC034}" presName="compositeB" presStyleCnt="0"/>
      <dgm:spPr/>
      <dgm:t>
        <a:bodyPr/>
        <a:lstStyle/>
        <a:p>
          <a:endParaRPr lang="en-GB"/>
        </a:p>
      </dgm:t>
    </dgm:pt>
    <dgm:pt modelId="{8EED810A-5136-450B-A923-36096178BEF7}" type="pres">
      <dgm:prSet presAssocID="{E14204F7-D2C8-4D55-9420-DBE62B0CC034}" presName="textB" presStyleLbl="revTx" presStyleIdx="1" presStyleCnt="3">
        <dgm:presLayoutVars>
          <dgm:bulletEnabled val="1"/>
        </dgm:presLayoutVars>
      </dgm:prSet>
      <dgm:spPr/>
      <dgm:t>
        <a:bodyPr/>
        <a:lstStyle/>
        <a:p>
          <a:endParaRPr lang="en-GB"/>
        </a:p>
      </dgm:t>
    </dgm:pt>
    <dgm:pt modelId="{1E988B60-C32E-4EFA-B689-6D36E15092CA}" type="pres">
      <dgm:prSet presAssocID="{E14204F7-D2C8-4D55-9420-DBE62B0CC034}" presName="circleB" presStyleLbl="node1" presStyleIdx="1" presStyleCnt="3"/>
      <dgm:spPr/>
      <dgm:t>
        <a:bodyPr/>
        <a:lstStyle/>
        <a:p>
          <a:endParaRPr lang="en-GB"/>
        </a:p>
      </dgm:t>
    </dgm:pt>
    <dgm:pt modelId="{2C27E072-9D56-47BD-992B-902B5E6F2C71}" type="pres">
      <dgm:prSet presAssocID="{E14204F7-D2C8-4D55-9420-DBE62B0CC034}" presName="spaceB" presStyleCnt="0"/>
      <dgm:spPr/>
      <dgm:t>
        <a:bodyPr/>
        <a:lstStyle/>
        <a:p>
          <a:endParaRPr lang="en-GB"/>
        </a:p>
      </dgm:t>
    </dgm:pt>
    <dgm:pt modelId="{6A383976-02C9-4892-ADE2-56D3D88B4267}" type="pres">
      <dgm:prSet presAssocID="{BF947152-5487-42BD-A0BA-5EC23BD4F6A8}" presName="space" presStyleCnt="0"/>
      <dgm:spPr/>
      <dgm:t>
        <a:bodyPr/>
        <a:lstStyle/>
        <a:p>
          <a:endParaRPr lang="en-GB"/>
        </a:p>
      </dgm:t>
    </dgm:pt>
    <dgm:pt modelId="{91EE5087-11CF-4729-B3B0-3570E3153395}" type="pres">
      <dgm:prSet presAssocID="{1C736A85-8FB8-4930-AAD6-CFAC772C1E5B}" presName="compositeA" presStyleCnt="0"/>
      <dgm:spPr/>
      <dgm:t>
        <a:bodyPr/>
        <a:lstStyle/>
        <a:p>
          <a:endParaRPr lang="en-GB"/>
        </a:p>
      </dgm:t>
    </dgm:pt>
    <dgm:pt modelId="{59A70FF6-B1D1-4F5A-B41A-81418930D853}" type="pres">
      <dgm:prSet presAssocID="{1C736A85-8FB8-4930-AAD6-CFAC772C1E5B}" presName="textA" presStyleLbl="revTx" presStyleIdx="2" presStyleCnt="3">
        <dgm:presLayoutVars>
          <dgm:bulletEnabled val="1"/>
        </dgm:presLayoutVars>
      </dgm:prSet>
      <dgm:spPr/>
      <dgm:t>
        <a:bodyPr/>
        <a:lstStyle/>
        <a:p>
          <a:endParaRPr lang="en-GB"/>
        </a:p>
      </dgm:t>
    </dgm:pt>
    <dgm:pt modelId="{1E87CBBA-32CC-4400-A094-76717DE9F288}" type="pres">
      <dgm:prSet presAssocID="{1C736A85-8FB8-4930-AAD6-CFAC772C1E5B}" presName="circleA" presStyleLbl="node1" presStyleIdx="2" presStyleCnt="3"/>
      <dgm:spPr/>
      <dgm:t>
        <a:bodyPr/>
        <a:lstStyle/>
        <a:p>
          <a:endParaRPr lang="en-GB"/>
        </a:p>
      </dgm:t>
    </dgm:pt>
    <dgm:pt modelId="{BED7AEEE-B2BB-4CDB-B99C-522010E7B6B6}" type="pres">
      <dgm:prSet presAssocID="{1C736A85-8FB8-4930-AAD6-CFAC772C1E5B}" presName="spaceA" presStyleCnt="0"/>
      <dgm:spPr/>
      <dgm:t>
        <a:bodyPr/>
        <a:lstStyle/>
        <a:p>
          <a:endParaRPr lang="en-GB"/>
        </a:p>
      </dgm:t>
    </dgm:pt>
  </dgm:ptLst>
  <dgm:cxnLst>
    <dgm:cxn modelId="{B9D95B95-82E8-44EC-929E-97D21C9331C7}" type="presOf" srcId="{E14204F7-D2C8-4D55-9420-DBE62B0CC034}" destId="{8EED810A-5136-450B-A923-36096178BEF7}" srcOrd="0" destOrd="0" presId="urn:microsoft.com/office/officeart/2005/8/layout/hProcess11"/>
    <dgm:cxn modelId="{893E91EF-681D-4272-9542-C7715A4C09A3}" srcId="{51F0AD14-7331-4BE7-A1D4-3832BC5740FA}" destId="{991C2B9F-E6AA-44B7-B43E-43970C39CE4A}" srcOrd="0" destOrd="0" parTransId="{A7500B4E-8866-484C-A01D-308E88EBE18A}" sibTransId="{141FF32B-0AC2-46E7-9C32-759C849BBEAF}"/>
    <dgm:cxn modelId="{617418EC-C5E4-4306-A1B4-715B8B7A24F3}" srcId="{51F0AD14-7331-4BE7-A1D4-3832BC5740FA}" destId="{1C736A85-8FB8-4930-AAD6-CFAC772C1E5B}" srcOrd="2" destOrd="0" parTransId="{2ADB5A7F-A374-4ED3-B320-B231318287D7}" sibTransId="{09921308-D3CB-4F96-BAA7-4526E518A976}"/>
    <dgm:cxn modelId="{A27747B0-5CD0-4CAA-9D74-3371382B846F}" type="presOf" srcId="{1C736A85-8FB8-4930-AAD6-CFAC772C1E5B}" destId="{59A70FF6-B1D1-4F5A-B41A-81418930D853}" srcOrd="0" destOrd="0" presId="urn:microsoft.com/office/officeart/2005/8/layout/hProcess11"/>
    <dgm:cxn modelId="{2C13D5DA-C94C-401C-974F-4350BE82D250}" srcId="{51F0AD14-7331-4BE7-A1D4-3832BC5740FA}" destId="{E14204F7-D2C8-4D55-9420-DBE62B0CC034}" srcOrd="1" destOrd="0" parTransId="{F4950A9A-5C1C-4DEA-934F-6409B046CF71}" sibTransId="{BF947152-5487-42BD-A0BA-5EC23BD4F6A8}"/>
    <dgm:cxn modelId="{BFBF51BD-0DC5-47A1-ADD9-E2BA353FA740}" type="presOf" srcId="{51F0AD14-7331-4BE7-A1D4-3832BC5740FA}" destId="{25A8B6C8-8D3B-48CE-B816-93C4F2D95964}" srcOrd="0" destOrd="0" presId="urn:microsoft.com/office/officeart/2005/8/layout/hProcess11"/>
    <dgm:cxn modelId="{451B8AF2-2EA1-43FD-9993-0CAD44CD3F5E}" type="presOf" srcId="{991C2B9F-E6AA-44B7-B43E-43970C39CE4A}" destId="{A3C32A7B-99F1-449D-94D8-9F631E43121D}" srcOrd="0" destOrd="0" presId="urn:microsoft.com/office/officeart/2005/8/layout/hProcess11"/>
    <dgm:cxn modelId="{0E920C00-F998-489F-888F-5BB18DE0B29B}" type="presParOf" srcId="{25A8B6C8-8D3B-48CE-B816-93C4F2D95964}" destId="{3AE87264-2E8B-494A-A163-2C5681E65683}" srcOrd="0" destOrd="0" presId="urn:microsoft.com/office/officeart/2005/8/layout/hProcess11"/>
    <dgm:cxn modelId="{78D0FAC7-2582-4B84-B19D-D59B45B76946}" type="presParOf" srcId="{25A8B6C8-8D3B-48CE-B816-93C4F2D95964}" destId="{161A8DC6-037D-46F4-8167-79B41B9DB21A}" srcOrd="1" destOrd="0" presId="urn:microsoft.com/office/officeart/2005/8/layout/hProcess11"/>
    <dgm:cxn modelId="{B2F95A23-9B4C-423A-A4AA-A9DD93D83836}" type="presParOf" srcId="{161A8DC6-037D-46F4-8167-79B41B9DB21A}" destId="{C6D8EBFE-15B0-4D4E-9DB7-C4794C985248}" srcOrd="0" destOrd="0" presId="urn:microsoft.com/office/officeart/2005/8/layout/hProcess11"/>
    <dgm:cxn modelId="{9FFB01D8-E97A-466E-96C5-C28D9118ABA8}" type="presParOf" srcId="{C6D8EBFE-15B0-4D4E-9DB7-C4794C985248}" destId="{A3C32A7B-99F1-449D-94D8-9F631E43121D}" srcOrd="0" destOrd="0" presId="urn:microsoft.com/office/officeart/2005/8/layout/hProcess11"/>
    <dgm:cxn modelId="{66892B6F-69F6-4333-8A00-A9C9E98AD6EA}" type="presParOf" srcId="{C6D8EBFE-15B0-4D4E-9DB7-C4794C985248}" destId="{20580747-369F-488D-B249-2B721E738D25}" srcOrd="1" destOrd="0" presId="urn:microsoft.com/office/officeart/2005/8/layout/hProcess11"/>
    <dgm:cxn modelId="{03722211-9504-4693-A2DB-C8914799AA30}" type="presParOf" srcId="{C6D8EBFE-15B0-4D4E-9DB7-C4794C985248}" destId="{1C4C2B93-EACF-40FA-87AA-6A273DAD9A01}" srcOrd="2" destOrd="0" presId="urn:microsoft.com/office/officeart/2005/8/layout/hProcess11"/>
    <dgm:cxn modelId="{5B7BB8DC-8223-4771-96D3-1B0E36C993F1}" type="presParOf" srcId="{161A8DC6-037D-46F4-8167-79B41B9DB21A}" destId="{BC560E82-FDD8-457E-AD87-934E5398BF33}" srcOrd="1" destOrd="0" presId="urn:microsoft.com/office/officeart/2005/8/layout/hProcess11"/>
    <dgm:cxn modelId="{D622FF74-8BDF-4776-A726-D5878706BE5B}" type="presParOf" srcId="{161A8DC6-037D-46F4-8167-79B41B9DB21A}" destId="{B8C48B25-7251-4358-BF9A-1A313A551B14}" srcOrd="2" destOrd="0" presId="urn:microsoft.com/office/officeart/2005/8/layout/hProcess11"/>
    <dgm:cxn modelId="{42F166FE-A466-4517-A918-FC28345BF354}" type="presParOf" srcId="{B8C48B25-7251-4358-BF9A-1A313A551B14}" destId="{8EED810A-5136-450B-A923-36096178BEF7}" srcOrd="0" destOrd="0" presId="urn:microsoft.com/office/officeart/2005/8/layout/hProcess11"/>
    <dgm:cxn modelId="{65E056C6-6C3E-4277-ABCC-EEBF649B6516}" type="presParOf" srcId="{B8C48B25-7251-4358-BF9A-1A313A551B14}" destId="{1E988B60-C32E-4EFA-B689-6D36E15092CA}" srcOrd="1" destOrd="0" presId="urn:microsoft.com/office/officeart/2005/8/layout/hProcess11"/>
    <dgm:cxn modelId="{51ABBFE7-3122-49D0-B846-5FAEA4A1AB8C}" type="presParOf" srcId="{B8C48B25-7251-4358-BF9A-1A313A551B14}" destId="{2C27E072-9D56-47BD-992B-902B5E6F2C71}" srcOrd="2" destOrd="0" presId="urn:microsoft.com/office/officeart/2005/8/layout/hProcess11"/>
    <dgm:cxn modelId="{40272B94-5BE4-46B4-A35D-2CD55727F173}" type="presParOf" srcId="{161A8DC6-037D-46F4-8167-79B41B9DB21A}" destId="{6A383976-02C9-4892-ADE2-56D3D88B4267}" srcOrd="3" destOrd="0" presId="urn:microsoft.com/office/officeart/2005/8/layout/hProcess11"/>
    <dgm:cxn modelId="{FA7DCEAE-B454-47F0-9131-8762755F3761}" type="presParOf" srcId="{161A8DC6-037D-46F4-8167-79B41B9DB21A}" destId="{91EE5087-11CF-4729-B3B0-3570E3153395}" srcOrd="4" destOrd="0" presId="urn:microsoft.com/office/officeart/2005/8/layout/hProcess11"/>
    <dgm:cxn modelId="{C2D611AE-3629-4762-8D8A-F90AE166B58A}" type="presParOf" srcId="{91EE5087-11CF-4729-B3B0-3570E3153395}" destId="{59A70FF6-B1D1-4F5A-B41A-81418930D853}" srcOrd="0" destOrd="0" presId="urn:microsoft.com/office/officeart/2005/8/layout/hProcess11"/>
    <dgm:cxn modelId="{D4A289C0-6255-49BB-B890-C65ACCF0518D}" type="presParOf" srcId="{91EE5087-11CF-4729-B3B0-3570E3153395}" destId="{1E87CBBA-32CC-4400-A094-76717DE9F288}" srcOrd="1" destOrd="0" presId="urn:microsoft.com/office/officeart/2005/8/layout/hProcess11"/>
    <dgm:cxn modelId="{9246DDD8-6676-44F6-98A7-CBA1DD2364F7}" type="presParOf" srcId="{91EE5087-11CF-4729-B3B0-3570E3153395}" destId="{BED7AEEE-B2BB-4CDB-B99C-522010E7B6B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6641F6-FF02-4D9A-AAA2-24D4F30E06F1}" type="doc">
      <dgm:prSet loTypeId="urn:microsoft.com/office/officeart/2005/8/layout/vList5" loCatId="list" qsTypeId="urn:microsoft.com/office/officeart/2005/8/quickstyle/3d1" qsCatId="3D" csTypeId="urn:microsoft.com/office/officeart/2005/8/colors/accent2_3" csCatId="accent2" phldr="1"/>
      <dgm:spPr/>
      <dgm:t>
        <a:bodyPr/>
        <a:lstStyle/>
        <a:p>
          <a:endParaRPr lang="en-US"/>
        </a:p>
      </dgm:t>
    </dgm:pt>
    <dgm:pt modelId="{8FD4485B-62EA-4CC1-9AD7-38376167CCBB}">
      <dgm:prSet phldrT="[Text]" custT="1"/>
      <dgm:spPr/>
      <dgm:t>
        <a:bodyPr/>
        <a:lstStyle/>
        <a:p>
          <a:r>
            <a:rPr lang="en-US" sz="3200" dirty="0" smtClean="0"/>
            <a:t>Services</a:t>
          </a:r>
          <a:r>
            <a:rPr lang="en-US" sz="2300" dirty="0" smtClean="0"/>
            <a:t/>
          </a:r>
          <a:br>
            <a:rPr lang="en-US" sz="2300" dirty="0" smtClean="0"/>
          </a:br>
          <a:r>
            <a:rPr lang="en-US" sz="1600" dirty="0" smtClean="0"/>
            <a:t>(Office 365 and FOPE)</a:t>
          </a:r>
          <a:endParaRPr lang="en-US" sz="1600" dirty="0"/>
        </a:p>
      </dgm:t>
    </dgm:pt>
    <dgm:pt modelId="{88A687E1-8DB1-4453-801D-3DB80AB3B174}" type="parTrans" cxnId="{DA6CC506-A26A-43CD-8877-7E72EEA3B493}">
      <dgm:prSet/>
      <dgm:spPr/>
      <dgm:t>
        <a:bodyPr/>
        <a:lstStyle/>
        <a:p>
          <a:endParaRPr lang="en-US"/>
        </a:p>
      </dgm:t>
    </dgm:pt>
    <dgm:pt modelId="{F4754699-B05B-4C88-A03D-634B280EDEEA}" type="sibTrans" cxnId="{DA6CC506-A26A-43CD-8877-7E72EEA3B493}">
      <dgm:prSet/>
      <dgm:spPr/>
      <dgm:t>
        <a:bodyPr/>
        <a:lstStyle/>
        <a:p>
          <a:endParaRPr lang="en-US"/>
        </a:p>
      </dgm:t>
    </dgm:pt>
    <dgm:pt modelId="{1E0047FF-328C-4784-A74D-91658AECA185}">
      <dgm:prSet phldrT="[Text]"/>
      <dgm:spPr/>
      <dgm:t>
        <a:bodyPr/>
        <a:lstStyle/>
        <a:p>
          <a:r>
            <a:rPr lang="en-US" dirty="0" smtClean="0">
              <a:solidFill>
                <a:srgbClr val="002060"/>
              </a:solidFill>
            </a:rPr>
            <a:t>ISO 27001</a:t>
          </a:r>
          <a:endParaRPr lang="en-US" dirty="0">
            <a:solidFill>
              <a:srgbClr val="002060"/>
            </a:solidFill>
          </a:endParaRPr>
        </a:p>
      </dgm:t>
    </dgm:pt>
    <dgm:pt modelId="{537CA391-0EE0-4216-84E5-3ACA83720DFF}" type="parTrans" cxnId="{935673D2-4AC3-4767-978E-2AFF41DDE493}">
      <dgm:prSet/>
      <dgm:spPr/>
      <dgm:t>
        <a:bodyPr/>
        <a:lstStyle/>
        <a:p>
          <a:endParaRPr lang="en-US"/>
        </a:p>
      </dgm:t>
    </dgm:pt>
    <dgm:pt modelId="{E77A90A8-D011-479E-8D40-6E8E52A57824}" type="sibTrans" cxnId="{935673D2-4AC3-4767-978E-2AFF41DDE493}">
      <dgm:prSet/>
      <dgm:spPr/>
      <dgm:t>
        <a:bodyPr/>
        <a:lstStyle/>
        <a:p>
          <a:endParaRPr lang="en-US"/>
        </a:p>
      </dgm:t>
    </dgm:pt>
    <dgm:pt modelId="{B58B6A8F-B62F-44DD-8309-FE615FCB6392}">
      <dgm:prSet phldrT="[Text]"/>
      <dgm:spPr/>
      <dgm:t>
        <a:bodyPr/>
        <a:lstStyle/>
        <a:p>
          <a:r>
            <a:rPr lang="en-US" dirty="0" smtClean="0"/>
            <a:t>Data Centers</a:t>
          </a:r>
          <a:endParaRPr lang="en-US" dirty="0"/>
        </a:p>
      </dgm:t>
    </dgm:pt>
    <dgm:pt modelId="{A8A2A012-78D5-45CC-A138-B5B9B90C18CF}" type="parTrans" cxnId="{CC37F15F-0837-4AFE-AB38-F4DBF00FE269}">
      <dgm:prSet/>
      <dgm:spPr/>
      <dgm:t>
        <a:bodyPr/>
        <a:lstStyle/>
        <a:p>
          <a:endParaRPr lang="en-US"/>
        </a:p>
      </dgm:t>
    </dgm:pt>
    <dgm:pt modelId="{DE57DD48-E58D-4A30-B9DC-5657FAAE4E33}" type="sibTrans" cxnId="{CC37F15F-0837-4AFE-AB38-F4DBF00FE269}">
      <dgm:prSet/>
      <dgm:spPr/>
      <dgm:t>
        <a:bodyPr/>
        <a:lstStyle/>
        <a:p>
          <a:endParaRPr lang="en-US"/>
        </a:p>
      </dgm:t>
    </dgm:pt>
    <dgm:pt modelId="{6CA9B241-7AE1-4C60-A8EB-16457A69752A}">
      <dgm:prSet phldrT="[Text]"/>
      <dgm:spPr/>
      <dgm:t>
        <a:bodyPr/>
        <a:lstStyle/>
        <a:p>
          <a:r>
            <a:rPr lang="en-US" dirty="0" smtClean="0">
              <a:solidFill>
                <a:srgbClr val="002060"/>
              </a:solidFill>
            </a:rPr>
            <a:t>ISO 27001</a:t>
          </a:r>
          <a:endParaRPr lang="en-US" dirty="0">
            <a:solidFill>
              <a:srgbClr val="002060"/>
            </a:solidFill>
          </a:endParaRPr>
        </a:p>
      </dgm:t>
    </dgm:pt>
    <dgm:pt modelId="{4D8BAA2B-1C80-4E87-900C-F1E14CC3D6DC}" type="parTrans" cxnId="{8991D2EC-A963-4777-9CEE-4FBB470617A4}">
      <dgm:prSet/>
      <dgm:spPr/>
      <dgm:t>
        <a:bodyPr/>
        <a:lstStyle/>
        <a:p>
          <a:endParaRPr lang="en-US"/>
        </a:p>
      </dgm:t>
    </dgm:pt>
    <dgm:pt modelId="{ED4A2686-D077-419C-98D0-13DD134BDF62}" type="sibTrans" cxnId="{8991D2EC-A963-4777-9CEE-4FBB470617A4}">
      <dgm:prSet/>
      <dgm:spPr/>
      <dgm:t>
        <a:bodyPr/>
        <a:lstStyle/>
        <a:p>
          <a:endParaRPr lang="en-US"/>
        </a:p>
      </dgm:t>
    </dgm:pt>
    <dgm:pt modelId="{BC332EC8-1237-4F80-825A-65B4535D5451}">
      <dgm:prSet phldrT="[Text]"/>
      <dgm:spPr/>
      <dgm:t>
        <a:bodyPr/>
        <a:lstStyle/>
        <a:p>
          <a:r>
            <a:rPr lang="en-US" dirty="0" smtClean="0">
              <a:solidFill>
                <a:srgbClr val="002060"/>
              </a:solidFill>
            </a:rPr>
            <a:t>SAS 70 Type II</a:t>
          </a:r>
          <a:endParaRPr lang="en-US" dirty="0">
            <a:solidFill>
              <a:srgbClr val="002060"/>
            </a:solidFill>
          </a:endParaRPr>
        </a:p>
      </dgm:t>
    </dgm:pt>
    <dgm:pt modelId="{69C188CF-811D-4F28-B9A2-AF3CFF9CF8D3}" type="parTrans" cxnId="{81706147-D234-4FED-8993-2A6F949CEA29}">
      <dgm:prSet/>
      <dgm:spPr/>
      <dgm:t>
        <a:bodyPr/>
        <a:lstStyle/>
        <a:p>
          <a:endParaRPr lang="en-US"/>
        </a:p>
      </dgm:t>
    </dgm:pt>
    <dgm:pt modelId="{E15B33A1-24A1-428C-AF3A-B17A41A19436}" type="sibTrans" cxnId="{81706147-D234-4FED-8993-2A6F949CEA29}">
      <dgm:prSet/>
      <dgm:spPr/>
      <dgm:t>
        <a:bodyPr/>
        <a:lstStyle/>
        <a:p>
          <a:endParaRPr lang="en-US"/>
        </a:p>
      </dgm:t>
    </dgm:pt>
    <dgm:pt modelId="{DEA41DEB-5300-4F68-8DA6-D5617943383A}">
      <dgm:prSet phldrT="[Text]"/>
      <dgm:spPr/>
      <dgm:t>
        <a:bodyPr/>
        <a:lstStyle/>
        <a:p>
          <a:r>
            <a:rPr lang="en-US" dirty="0" smtClean="0"/>
            <a:t>Microsoft</a:t>
          </a:r>
          <a:endParaRPr lang="en-US" dirty="0"/>
        </a:p>
      </dgm:t>
    </dgm:pt>
    <dgm:pt modelId="{00A7F59F-A48D-4CD2-AC8D-556D245853B8}" type="parTrans" cxnId="{29BEE990-F890-490E-8B76-8A7F16035828}">
      <dgm:prSet/>
      <dgm:spPr/>
      <dgm:t>
        <a:bodyPr/>
        <a:lstStyle/>
        <a:p>
          <a:endParaRPr lang="en-US"/>
        </a:p>
      </dgm:t>
    </dgm:pt>
    <dgm:pt modelId="{84523D00-1908-4417-93CE-137368863EE2}" type="sibTrans" cxnId="{29BEE990-F890-490E-8B76-8A7F16035828}">
      <dgm:prSet/>
      <dgm:spPr/>
      <dgm:t>
        <a:bodyPr/>
        <a:lstStyle/>
        <a:p>
          <a:endParaRPr lang="en-US"/>
        </a:p>
      </dgm:t>
    </dgm:pt>
    <dgm:pt modelId="{E3530A4D-3A49-4E49-810F-3A7C8694D0A2}">
      <dgm:prSet phldrT="[Text]"/>
      <dgm:spPr/>
      <dgm:t>
        <a:bodyPr/>
        <a:lstStyle/>
        <a:p>
          <a:r>
            <a:rPr lang="en-US" dirty="0" smtClean="0">
              <a:solidFill>
                <a:srgbClr val="002060"/>
              </a:solidFill>
            </a:rPr>
            <a:t>Safe Harbor</a:t>
          </a:r>
          <a:endParaRPr lang="en-US" dirty="0">
            <a:solidFill>
              <a:srgbClr val="002060"/>
            </a:solidFill>
          </a:endParaRPr>
        </a:p>
      </dgm:t>
    </dgm:pt>
    <dgm:pt modelId="{2087C611-39C8-4F03-AC22-15639AAE747F}" type="parTrans" cxnId="{200783E9-87F0-45B4-A58F-B178AD78AE4C}">
      <dgm:prSet/>
      <dgm:spPr/>
      <dgm:t>
        <a:bodyPr/>
        <a:lstStyle/>
        <a:p>
          <a:endParaRPr lang="en-US"/>
        </a:p>
      </dgm:t>
    </dgm:pt>
    <dgm:pt modelId="{BDF6BF49-3072-4535-AA01-DB19CA7B0C5C}" type="sibTrans" cxnId="{200783E9-87F0-45B4-A58F-B178AD78AE4C}">
      <dgm:prSet/>
      <dgm:spPr/>
      <dgm:t>
        <a:bodyPr/>
        <a:lstStyle/>
        <a:p>
          <a:endParaRPr lang="en-US"/>
        </a:p>
      </dgm:t>
    </dgm:pt>
    <dgm:pt modelId="{193E1C92-C98E-4FFF-8D45-14ACC688CB6A}" type="pres">
      <dgm:prSet presAssocID="{C66641F6-FF02-4D9A-AAA2-24D4F30E06F1}" presName="Name0" presStyleCnt="0">
        <dgm:presLayoutVars>
          <dgm:dir/>
          <dgm:animLvl val="lvl"/>
          <dgm:resizeHandles val="exact"/>
        </dgm:presLayoutVars>
      </dgm:prSet>
      <dgm:spPr/>
      <dgm:t>
        <a:bodyPr/>
        <a:lstStyle/>
        <a:p>
          <a:endParaRPr lang="en-US"/>
        </a:p>
      </dgm:t>
    </dgm:pt>
    <dgm:pt modelId="{4021A00F-FC39-4590-A4B4-F8FEF26798DC}" type="pres">
      <dgm:prSet presAssocID="{8FD4485B-62EA-4CC1-9AD7-38376167CCBB}" presName="linNode" presStyleCnt="0"/>
      <dgm:spPr/>
      <dgm:t>
        <a:bodyPr/>
        <a:lstStyle/>
        <a:p>
          <a:endParaRPr lang="en-US"/>
        </a:p>
      </dgm:t>
    </dgm:pt>
    <dgm:pt modelId="{8B90DF7C-9D01-44F8-B55B-F26B61C062B9}" type="pres">
      <dgm:prSet presAssocID="{8FD4485B-62EA-4CC1-9AD7-38376167CCBB}" presName="parentText" presStyleLbl="node1" presStyleIdx="0" presStyleCnt="3">
        <dgm:presLayoutVars>
          <dgm:chMax val="1"/>
          <dgm:bulletEnabled val="1"/>
        </dgm:presLayoutVars>
      </dgm:prSet>
      <dgm:spPr/>
      <dgm:t>
        <a:bodyPr/>
        <a:lstStyle/>
        <a:p>
          <a:endParaRPr lang="en-US"/>
        </a:p>
      </dgm:t>
    </dgm:pt>
    <dgm:pt modelId="{6A047B29-281D-44D7-AF96-8571EAF30E1A}" type="pres">
      <dgm:prSet presAssocID="{8FD4485B-62EA-4CC1-9AD7-38376167CCBB}" presName="descendantText" presStyleLbl="alignAccFollowNode1" presStyleIdx="0" presStyleCnt="3">
        <dgm:presLayoutVars>
          <dgm:bulletEnabled val="1"/>
        </dgm:presLayoutVars>
      </dgm:prSet>
      <dgm:spPr/>
      <dgm:t>
        <a:bodyPr/>
        <a:lstStyle/>
        <a:p>
          <a:endParaRPr lang="en-US"/>
        </a:p>
      </dgm:t>
    </dgm:pt>
    <dgm:pt modelId="{A4C4D7D6-DBB8-491E-8135-A068964211AC}" type="pres">
      <dgm:prSet presAssocID="{F4754699-B05B-4C88-A03D-634B280EDEEA}" presName="sp" presStyleCnt="0"/>
      <dgm:spPr/>
      <dgm:t>
        <a:bodyPr/>
        <a:lstStyle/>
        <a:p>
          <a:endParaRPr lang="en-US"/>
        </a:p>
      </dgm:t>
    </dgm:pt>
    <dgm:pt modelId="{16021776-8C27-460E-A27A-F357241825CC}" type="pres">
      <dgm:prSet presAssocID="{B58B6A8F-B62F-44DD-8309-FE615FCB6392}" presName="linNode" presStyleCnt="0"/>
      <dgm:spPr/>
      <dgm:t>
        <a:bodyPr/>
        <a:lstStyle/>
        <a:p>
          <a:endParaRPr lang="en-US"/>
        </a:p>
      </dgm:t>
    </dgm:pt>
    <dgm:pt modelId="{D00E4A6D-1CC8-491B-9042-52BAD0E3B75B}" type="pres">
      <dgm:prSet presAssocID="{B58B6A8F-B62F-44DD-8309-FE615FCB6392}" presName="parentText" presStyleLbl="node1" presStyleIdx="1" presStyleCnt="3">
        <dgm:presLayoutVars>
          <dgm:chMax val="1"/>
          <dgm:bulletEnabled val="1"/>
        </dgm:presLayoutVars>
      </dgm:prSet>
      <dgm:spPr/>
      <dgm:t>
        <a:bodyPr/>
        <a:lstStyle/>
        <a:p>
          <a:endParaRPr lang="en-US"/>
        </a:p>
      </dgm:t>
    </dgm:pt>
    <dgm:pt modelId="{B881B312-3802-4C13-9FE4-CAF394755FF5}" type="pres">
      <dgm:prSet presAssocID="{B58B6A8F-B62F-44DD-8309-FE615FCB6392}" presName="descendantText" presStyleLbl="alignAccFollowNode1" presStyleIdx="1" presStyleCnt="3">
        <dgm:presLayoutVars>
          <dgm:bulletEnabled val="1"/>
        </dgm:presLayoutVars>
      </dgm:prSet>
      <dgm:spPr/>
      <dgm:t>
        <a:bodyPr/>
        <a:lstStyle/>
        <a:p>
          <a:endParaRPr lang="en-US"/>
        </a:p>
      </dgm:t>
    </dgm:pt>
    <dgm:pt modelId="{4B930095-F932-43E6-8F10-09E5CE7265FC}" type="pres">
      <dgm:prSet presAssocID="{DE57DD48-E58D-4A30-B9DC-5657FAAE4E33}" presName="sp" presStyleCnt="0"/>
      <dgm:spPr/>
      <dgm:t>
        <a:bodyPr/>
        <a:lstStyle/>
        <a:p>
          <a:endParaRPr lang="en-US"/>
        </a:p>
      </dgm:t>
    </dgm:pt>
    <dgm:pt modelId="{6F7E9D45-9FF0-40CA-810B-ADC742CD08B6}" type="pres">
      <dgm:prSet presAssocID="{DEA41DEB-5300-4F68-8DA6-D5617943383A}" presName="linNode" presStyleCnt="0"/>
      <dgm:spPr/>
      <dgm:t>
        <a:bodyPr/>
        <a:lstStyle/>
        <a:p>
          <a:endParaRPr lang="en-US"/>
        </a:p>
      </dgm:t>
    </dgm:pt>
    <dgm:pt modelId="{4E334A9D-4AB3-43D6-B4D4-D25D50B04CEF}" type="pres">
      <dgm:prSet presAssocID="{DEA41DEB-5300-4F68-8DA6-D5617943383A}" presName="parentText" presStyleLbl="node1" presStyleIdx="2" presStyleCnt="3">
        <dgm:presLayoutVars>
          <dgm:chMax val="1"/>
          <dgm:bulletEnabled val="1"/>
        </dgm:presLayoutVars>
      </dgm:prSet>
      <dgm:spPr/>
      <dgm:t>
        <a:bodyPr/>
        <a:lstStyle/>
        <a:p>
          <a:endParaRPr lang="en-US"/>
        </a:p>
      </dgm:t>
    </dgm:pt>
    <dgm:pt modelId="{3F7A19E5-DF68-491D-BD34-2A584D3EFF6A}" type="pres">
      <dgm:prSet presAssocID="{DEA41DEB-5300-4F68-8DA6-D5617943383A}" presName="descendantText" presStyleLbl="alignAccFollowNode1" presStyleIdx="2" presStyleCnt="3">
        <dgm:presLayoutVars>
          <dgm:bulletEnabled val="1"/>
        </dgm:presLayoutVars>
      </dgm:prSet>
      <dgm:spPr/>
      <dgm:t>
        <a:bodyPr/>
        <a:lstStyle/>
        <a:p>
          <a:endParaRPr lang="en-US"/>
        </a:p>
      </dgm:t>
    </dgm:pt>
  </dgm:ptLst>
  <dgm:cxnLst>
    <dgm:cxn modelId="{603D3879-F985-4996-9E9C-AC7E63292711}" type="presOf" srcId="{B58B6A8F-B62F-44DD-8309-FE615FCB6392}" destId="{D00E4A6D-1CC8-491B-9042-52BAD0E3B75B}" srcOrd="0" destOrd="0" presId="urn:microsoft.com/office/officeart/2005/8/layout/vList5"/>
    <dgm:cxn modelId="{200783E9-87F0-45B4-A58F-B178AD78AE4C}" srcId="{DEA41DEB-5300-4F68-8DA6-D5617943383A}" destId="{E3530A4D-3A49-4E49-810F-3A7C8694D0A2}" srcOrd="0" destOrd="0" parTransId="{2087C611-39C8-4F03-AC22-15639AAE747F}" sibTransId="{BDF6BF49-3072-4535-AA01-DB19CA7B0C5C}"/>
    <dgm:cxn modelId="{35F2A029-2C87-4608-8C61-8A3837BBD981}" type="presOf" srcId="{1E0047FF-328C-4784-A74D-91658AECA185}" destId="{6A047B29-281D-44D7-AF96-8571EAF30E1A}" srcOrd="0" destOrd="0" presId="urn:microsoft.com/office/officeart/2005/8/layout/vList5"/>
    <dgm:cxn modelId="{CC37F15F-0837-4AFE-AB38-F4DBF00FE269}" srcId="{C66641F6-FF02-4D9A-AAA2-24D4F30E06F1}" destId="{B58B6A8F-B62F-44DD-8309-FE615FCB6392}" srcOrd="1" destOrd="0" parTransId="{A8A2A012-78D5-45CC-A138-B5B9B90C18CF}" sibTransId="{DE57DD48-E58D-4A30-B9DC-5657FAAE4E33}"/>
    <dgm:cxn modelId="{935673D2-4AC3-4767-978E-2AFF41DDE493}" srcId="{8FD4485B-62EA-4CC1-9AD7-38376167CCBB}" destId="{1E0047FF-328C-4784-A74D-91658AECA185}" srcOrd="0" destOrd="0" parTransId="{537CA391-0EE0-4216-84E5-3ACA83720DFF}" sibTransId="{E77A90A8-D011-479E-8D40-6E8E52A57824}"/>
    <dgm:cxn modelId="{F8C7760E-46CA-4101-927C-35EE257085F2}" type="presOf" srcId="{DEA41DEB-5300-4F68-8DA6-D5617943383A}" destId="{4E334A9D-4AB3-43D6-B4D4-D25D50B04CEF}" srcOrd="0" destOrd="0" presId="urn:microsoft.com/office/officeart/2005/8/layout/vList5"/>
    <dgm:cxn modelId="{292BA2EC-FDBC-44A9-AD75-35A6C6A6BD46}" type="presOf" srcId="{BC332EC8-1237-4F80-825A-65B4535D5451}" destId="{B881B312-3802-4C13-9FE4-CAF394755FF5}" srcOrd="0" destOrd="1" presId="urn:microsoft.com/office/officeart/2005/8/layout/vList5"/>
    <dgm:cxn modelId="{DA6CC506-A26A-43CD-8877-7E72EEA3B493}" srcId="{C66641F6-FF02-4D9A-AAA2-24D4F30E06F1}" destId="{8FD4485B-62EA-4CC1-9AD7-38376167CCBB}" srcOrd="0" destOrd="0" parTransId="{88A687E1-8DB1-4453-801D-3DB80AB3B174}" sibTransId="{F4754699-B05B-4C88-A03D-634B280EDEEA}"/>
    <dgm:cxn modelId="{81706147-D234-4FED-8993-2A6F949CEA29}" srcId="{B58B6A8F-B62F-44DD-8309-FE615FCB6392}" destId="{BC332EC8-1237-4F80-825A-65B4535D5451}" srcOrd="1" destOrd="0" parTransId="{69C188CF-811D-4F28-B9A2-AF3CFF9CF8D3}" sibTransId="{E15B33A1-24A1-428C-AF3A-B17A41A19436}"/>
    <dgm:cxn modelId="{29BEE990-F890-490E-8B76-8A7F16035828}" srcId="{C66641F6-FF02-4D9A-AAA2-24D4F30E06F1}" destId="{DEA41DEB-5300-4F68-8DA6-D5617943383A}" srcOrd="2" destOrd="0" parTransId="{00A7F59F-A48D-4CD2-AC8D-556D245853B8}" sibTransId="{84523D00-1908-4417-93CE-137368863EE2}"/>
    <dgm:cxn modelId="{98F6CAE9-13B5-4DA6-A21B-DBAF5E9830F2}" type="presOf" srcId="{C66641F6-FF02-4D9A-AAA2-24D4F30E06F1}" destId="{193E1C92-C98E-4FFF-8D45-14ACC688CB6A}" srcOrd="0" destOrd="0" presId="urn:microsoft.com/office/officeart/2005/8/layout/vList5"/>
    <dgm:cxn modelId="{58A9DB95-AE55-4E93-A68B-79C0692651EF}" type="presOf" srcId="{6CA9B241-7AE1-4C60-A8EB-16457A69752A}" destId="{B881B312-3802-4C13-9FE4-CAF394755FF5}" srcOrd="0" destOrd="0" presId="urn:microsoft.com/office/officeart/2005/8/layout/vList5"/>
    <dgm:cxn modelId="{E3B55703-116C-4936-ACF8-4F4E027DEC5C}" type="presOf" srcId="{E3530A4D-3A49-4E49-810F-3A7C8694D0A2}" destId="{3F7A19E5-DF68-491D-BD34-2A584D3EFF6A}" srcOrd="0" destOrd="0" presId="urn:microsoft.com/office/officeart/2005/8/layout/vList5"/>
    <dgm:cxn modelId="{8991D2EC-A963-4777-9CEE-4FBB470617A4}" srcId="{B58B6A8F-B62F-44DD-8309-FE615FCB6392}" destId="{6CA9B241-7AE1-4C60-A8EB-16457A69752A}" srcOrd="0" destOrd="0" parTransId="{4D8BAA2B-1C80-4E87-900C-F1E14CC3D6DC}" sibTransId="{ED4A2686-D077-419C-98D0-13DD134BDF62}"/>
    <dgm:cxn modelId="{2B87B9D8-6755-4935-A285-9F403F006D40}" type="presOf" srcId="{8FD4485B-62EA-4CC1-9AD7-38376167CCBB}" destId="{8B90DF7C-9D01-44F8-B55B-F26B61C062B9}" srcOrd="0" destOrd="0" presId="urn:microsoft.com/office/officeart/2005/8/layout/vList5"/>
    <dgm:cxn modelId="{CDE2CA82-3E6E-40E8-A2BB-7067886911E9}" type="presParOf" srcId="{193E1C92-C98E-4FFF-8D45-14ACC688CB6A}" destId="{4021A00F-FC39-4590-A4B4-F8FEF26798DC}" srcOrd="0" destOrd="0" presId="urn:microsoft.com/office/officeart/2005/8/layout/vList5"/>
    <dgm:cxn modelId="{18340303-91B3-47DF-A1E3-D572D72AE7CB}" type="presParOf" srcId="{4021A00F-FC39-4590-A4B4-F8FEF26798DC}" destId="{8B90DF7C-9D01-44F8-B55B-F26B61C062B9}" srcOrd="0" destOrd="0" presId="urn:microsoft.com/office/officeart/2005/8/layout/vList5"/>
    <dgm:cxn modelId="{C8DA7F8B-F6B5-47C9-B927-9EC6000DFBA6}" type="presParOf" srcId="{4021A00F-FC39-4590-A4B4-F8FEF26798DC}" destId="{6A047B29-281D-44D7-AF96-8571EAF30E1A}" srcOrd="1" destOrd="0" presId="urn:microsoft.com/office/officeart/2005/8/layout/vList5"/>
    <dgm:cxn modelId="{FC657FE5-BF74-4684-ABDC-CAFCBF7297C5}" type="presParOf" srcId="{193E1C92-C98E-4FFF-8D45-14ACC688CB6A}" destId="{A4C4D7D6-DBB8-491E-8135-A068964211AC}" srcOrd="1" destOrd="0" presId="urn:microsoft.com/office/officeart/2005/8/layout/vList5"/>
    <dgm:cxn modelId="{58739DBE-41D4-476E-9385-B5055FD20B13}" type="presParOf" srcId="{193E1C92-C98E-4FFF-8D45-14ACC688CB6A}" destId="{16021776-8C27-460E-A27A-F357241825CC}" srcOrd="2" destOrd="0" presId="urn:microsoft.com/office/officeart/2005/8/layout/vList5"/>
    <dgm:cxn modelId="{B864B057-C391-4410-823A-CB0823F4258C}" type="presParOf" srcId="{16021776-8C27-460E-A27A-F357241825CC}" destId="{D00E4A6D-1CC8-491B-9042-52BAD0E3B75B}" srcOrd="0" destOrd="0" presId="urn:microsoft.com/office/officeart/2005/8/layout/vList5"/>
    <dgm:cxn modelId="{4026D240-C8EE-4C56-A292-DD080D8E761A}" type="presParOf" srcId="{16021776-8C27-460E-A27A-F357241825CC}" destId="{B881B312-3802-4C13-9FE4-CAF394755FF5}" srcOrd="1" destOrd="0" presId="urn:microsoft.com/office/officeart/2005/8/layout/vList5"/>
    <dgm:cxn modelId="{0C1B28FF-560E-42AE-A6A3-AA1B32952023}" type="presParOf" srcId="{193E1C92-C98E-4FFF-8D45-14ACC688CB6A}" destId="{4B930095-F932-43E6-8F10-09E5CE7265FC}" srcOrd="3" destOrd="0" presId="urn:microsoft.com/office/officeart/2005/8/layout/vList5"/>
    <dgm:cxn modelId="{634FA6F7-C169-48A3-BA2E-433BF98B0CE6}" type="presParOf" srcId="{193E1C92-C98E-4FFF-8D45-14ACC688CB6A}" destId="{6F7E9D45-9FF0-40CA-810B-ADC742CD08B6}" srcOrd="4" destOrd="0" presId="urn:microsoft.com/office/officeart/2005/8/layout/vList5"/>
    <dgm:cxn modelId="{A3F8A004-0635-49B6-80B0-80D42D451E2E}" type="presParOf" srcId="{6F7E9D45-9FF0-40CA-810B-ADC742CD08B6}" destId="{4E334A9D-4AB3-43D6-B4D4-D25D50B04CEF}" srcOrd="0" destOrd="0" presId="urn:microsoft.com/office/officeart/2005/8/layout/vList5"/>
    <dgm:cxn modelId="{B51576D9-EE9F-4856-A822-8004BE42E080}" type="presParOf" srcId="{6F7E9D45-9FF0-40CA-810B-ADC742CD08B6}" destId="{3F7A19E5-DF68-491D-BD34-2A584D3EFF6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03675D-2CCD-4916-AB2C-3E988C192A53}" type="doc">
      <dgm:prSet loTypeId="urn:microsoft.com/office/officeart/2005/8/layout/vList5" loCatId="list" qsTypeId="urn:microsoft.com/office/officeart/2005/8/quickstyle/simple5" qsCatId="simple" csTypeId="urn:microsoft.com/office/officeart/2005/8/colors/colorful4" csCatId="colorful" phldr="1"/>
      <dgm:spPr/>
      <dgm:t>
        <a:bodyPr/>
        <a:lstStyle/>
        <a:p>
          <a:endParaRPr lang="en-GB"/>
        </a:p>
      </dgm:t>
    </dgm:pt>
    <dgm:pt modelId="{84FF2A3B-9C3A-4AE2-9981-243E8FF6ECE2}">
      <dgm:prSet/>
      <dgm:spPr/>
      <dgm:t>
        <a:bodyPr/>
        <a:lstStyle/>
        <a:p>
          <a:pPr rtl="0"/>
          <a:r>
            <a:rPr lang="en-US" dirty="0" smtClean="0"/>
            <a:t>Data stored non-encrypted</a:t>
          </a:r>
          <a:endParaRPr lang="en-GB" dirty="0"/>
        </a:p>
      </dgm:t>
    </dgm:pt>
    <dgm:pt modelId="{A8C089F7-1B7A-4EEE-B0B0-E96805B1352C}" type="parTrans" cxnId="{ACD19A59-BCDF-4D14-865D-D4F117A4AEA9}">
      <dgm:prSet/>
      <dgm:spPr/>
      <dgm:t>
        <a:bodyPr/>
        <a:lstStyle/>
        <a:p>
          <a:endParaRPr lang="en-GB"/>
        </a:p>
      </dgm:t>
    </dgm:pt>
    <dgm:pt modelId="{5BB1AE36-7E22-4BEA-9394-0D98977C6CD2}" type="sibTrans" cxnId="{ACD19A59-BCDF-4D14-865D-D4F117A4AEA9}">
      <dgm:prSet/>
      <dgm:spPr/>
      <dgm:t>
        <a:bodyPr/>
        <a:lstStyle/>
        <a:p>
          <a:endParaRPr lang="en-GB"/>
        </a:p>
      </dgm:t>
    </dgm:pt>
    <dgm:pt modelId="{5635D3EA-1D61-4ED1-A1BE-DBB2DB24F190}">
      <dgm:prSet/>
      <dgm:spPr/>
      <dgm:t>
        <a:bodyPr/>
        <a:lstStyle/>
        <a:p>
          <a:pPr rtl="0"/>
          <a:r>
            <a:rPr lang="en-US" dirty="0" smtClean="0">
              <a:solidFill>
                <a:srgbClr val="002060"/>
              </a:solidFill>
            </a:rPr>
            <a:t>Encryption impacts service functionality (e.g. search)</a:t>
          </a:r>
          <a:endParaRPr lang="en-GB" dirty="0">
            <a:solidFill>
              <a:srgbClr val="002060"/>
            </a:solidFill>
          </a:endParaRPr>
        </a:p>
      </dgm:t>
    </dgm:pt>
    <dgm:pt modelId="{72BF3405-6256-4E38-93F4-1D103C48A43D}" type="parTrans" cxnId="{31754706-23A1-41B9-9033-5E1FC941DB39}">
      <dgm:prSet/>
      <dgm:spPr/>
      <dgm:t>
        <a:bodyPr/>
        <a:lstStyle/>
        <a:p>
          <a:endParaRPr lang="en-GB"/>
        </a:p>
      </dgm:t>
    </dgm:pt>
    <dgm:pt modelId="{96811FCC-D6F6-4DF6-B8EC-8F6A3E20A7C4}" type="sibTrans" cxnId="{31754706-23A1-41B9-9033-5E1FC941DB39}">
      <dgm:prSet/>
      <dgm:spPr/>
      <dgm:t>
        <a:bodyPr/>
        <a:lstStyle/>
        <a:p>
          <a:endParaRPr lang="en-GB"/>
        </a:p>
      </dgm:t>
    </dgm:pt>
    <dgm:pt modelId="{7F178A76-6209-4907-A4F6-DB0096AFBB85}">
      <dgm:prSet/>
      <dgm:spPr/>
      <dgm:t>
        <a:bodyPr/>
        <a:lstStyle/>
        <a:p>
          <a:pPr rtl="0"/>
          <a:r>
            <a:rPr lang="en-US" dirty="0" smtClean="0">
              <a:solidFill>
                <a:srgbClr val="002060"/>
              </a:solidFill>
            </a:rPr>
            <a:t>Technical solutions are challenging, e.g. identity and key management issues</a:t>
          </a:r>
          <a:endParaRPr lang="en-GB" dirty="0">
            <a:solidFill>
              <a:srgbClr val="002060"/>
            </a:solidFill>
          </a:endParaRPr>
        </a:p>
      </dgm:t>
    </dgm:pt>
    <dgm:pt modelId="{211FF060-D223-44B7-AF19-987FFD307EDC}" type="parTrans" cxnId="{FD9D88FD-BB10-46F6-AC73-43A99CEDFE49}">
      <dgm:prSet/>
      <dgm:spPr/>
      <dgm:t>
        <a:bodyPr/>
        <a:lstStyle/>
        <a:p>
          <a:endParaRPr lang="en-GB"/>
        </a:p>
      </dgm:t>
    </dgm:pt>
    <dgm:pt modelId="{F8FC0AE1-8904-4949-96EB-B05992C99D89}" type="sibTrans" cxnId="{FD9D88FD-BB10-46F6-AC73-43A99CEDFE49}">
      <dgm:prSet/>
      <dgm:spPr/>
      <dgm:t>
        <a:bodyPr/>
        <a:lstStyle/>
        <a:p>
          <a:endParaRPr lang="en-GB"/>
        </a:p>
      </dgm:t>
    </dgm:pt>
    <dgm:pt modelId="{CA70BEEB-3D3A-4AD3-9F4C-27F54DBA8852}">
      <dgm:prSet/>
      <dgm:spPr>
        <a:solidFill>
          <a:srgbClr val="019579"/>
        </a:solidFill>
      </dgm:spPr>
      <dgm:t>
        <a:bodyPr/>
        <a:lstStyle/>
        <a:p>
          <a:pPr rtl="0"/>
          <a:r>
            <a:rPr lang="en-US" smtClean="0"/>
            <a:t>Solution</a:t>
          </a:r>
          <a:endParaRPr lang="en-GB"/>
        </a:p>
      </dgm:t>
    </dgm:pt>
    <dgm:pt modelId="{BA417369-59DC-4FC0-A253-40C298F9F33F}" type="parTrans" cxnId="{208C21F1-0CBF-4475-8748-50AFC3C42160}">
      <dgm:prSet/>
      <dgm:spPr/>
      <dgm:t>
        <a:bodyPr/>
        <a:lstStyle/>
        <a:p>
          <a:endParaRPr lang="en-GB"/>
        </a:p>
      </dgm:t>
    </dgm:pt>
    <dgm:pt modelId="{14FAEA57-1AD5-49CD-80A0-04D85F275D1C}" type="sibTrans" cxnId="{208C21F1-0CBF-4475-8748-50AFC3C42160}">
      <dgm:prSet/>
      <dgm:spPr/>
      <dgm:t>
        <a:bodyPr/>
        <a:lstStyle/>
        <a:p>
          <a:endParaRPr lang="en-GB"/>
        </a:p>
      </dgm:t>
    </dgm:pt>
    <dgm:pt modelId="{559D089F-49AE-49A0-BDFC-CFAE40CB2616}">
      <dgm:prSet/>
      <dgm:spPr>
        <a:solidFill>
          <a:srgbClr val="9CD8AF">
            <a:alpha val="89804"/>
          </a:srgbClr>
        </a:solidFill>
      </dgm:spPr>
      <dgm:t>
        <a:bodyPr/>
        <a:lstStyle/>
        <a:p>
          <a:pPr rtl="0"/>
          <a:r>
            <a:rPr lang="en-US" dirty="0" smtClean="0">
              <a:solidFill>
                <a:srgbClr val="002060"/>
              </a:solidFill>
            </a:rPr>
            <a:t>For “sensitive” data, customers implement Rights Management</a:t>
          </a:r>
          <a:endParaRPr lang="en-GB" dirty="0">
            <a:solidFill>
              <a:srgbClr val="002060"/>
            </a:solidFill>
          </a:endParaRPr>
        </a:p>
      </dgm:t>
    </dgm:pt>
    <dgm:pt modelId="{E674AB86-809F-4921-82B3-C4EFDD5858E3}" type="parTrans" cxnId="{B785572A-7676-4F2B-AB85-57DC95685AA2}">
      <dgm:prSet/>
      <dgm:spPr/>
      <dgm:t>
        <a:bodyPr/>
        <a:lstStyle/>
        <a:p>
          <a:endParaRPr lang="en-GB"/>
        </a:p>
      </dgm:t>
    </dgm:pt>
    <dgm:pt modelId="{ADC7F28E-450A-4298-A6B7-1D240E7BD516}" type="sibTrans" cxnId="{B785572A-7676-4F2B-AB85-57DC95685AA2}">
      <dgm:prSet/>
      <dgm:spPr/>
      <dgm:t>
        <a:bodyPr/>
        <a:lstStyle/>
        <a:p>
          <a:endParaRPr lang="en-GB"/>
        </a:p>
      </dgm:t>
    </dgm:pt>
    <dgm:pt modelId="{F5BA7885-3884-4D86-91C5-B1E71A631BC7}">
      <dgm:prSet/>
      <dgm:spPr>
        <a:solidFill>
          <a:srgbClr val="9CD8AF">
            <a:alpha val="89804"/>
          </a:srgbClr>
        </a:solidFill>
      </dgm:spPr>
      <dgm:t>
        <a:bodyPr/>
        <a:lstStyle/>
        <a:p>
          <a:pPr rtl="0"/>
          <a:r>
            <a:rPr lang="en-US" dirty="0" smtClean="0">
              <a:solidFill>
                <a:srgbClr val="002060"/>
              </a:solidFill>
            </a:rPr>
            <a:t>For “sensitive” externally sent/received email, customers employ PGP or similar</a:t>
          </a:r>
          <a:endParaRPr lang="en-GB" dirty="0">
            <a:solidFill>
              <a:srgbClr val="002060"/>
            </a:solidFill>
          </a:endParaRPr>
        </a:p>
      </dgm:t>
    </dgm:pt>
    <dgm:pt modelId="{8E6EECDB-2A4C-40E2-A02A-462A6ACCA2AC}" type="parTrans" cxnId="{C7E22983-0BFC-4298-A703-58C975E566EA}">
      <dgm:prSet/>
      <dgm:spPr/>
      <dgm:t>
        <a:bodyPr/>
        <a:lstStyle/>
        <a:p>
          <a:endParaRPr lang="en-GB"/>
        </a:p>
      </dgm:t>
    </dgm:pt>
    <dgm:pt modelId="{352A48E6-A363-484B-80AA-FD6C143F4F48}" type="sibTrans" cxnId="{C7E22983-0BFC-4298-A703-58C975E566EA}">
      <dgm:prSet/>
      <dgm:spPr/>
      <dgm:t>
        <a:bodyPr/>
        <a:lstStyle/>
        <a:p>
          <a:endParaRPr lang="en-GB"/>
        </a:p>
      </dgm:t>
    </dgm:pt>
    <dgm:pt modelId="{71F0E2E6-0557-4B72-BDAF-48D4C38DD9FA}" type="pres">
      <dgm:prSet presAssocID="{7E03675D-2CCD-4916-AB2C-3E988C192A53}" presName="Name0" presStyleCnt="0">
        <dgm:presLayoutVars>
          <dgm:dir/>
          <dgm:animLvl val="lvl"/>
          <dgm:resizeHandles val="exact"/>
        </dgm:presLayoutVars>
      </dgm:prSet>
      <dgm:spPr/>
      <dgm:t>
        <a:bodyPr/>
        <a:lstStyle/>
        <a:p>
          <a:endParaRPr lang="en-GB"/>
        </a:p>
      </dgm:t>
    </dgm:pt>
    <dgm:pt modelId="{3623CE32-78FE-4100-BA2A-4C716A638BEE}" type="pres">
      <dgm:prSet presAssocID="{84FF2A3B-9C3A-4AE2-9981-243E8FF6ECE2}" presName="linNode" presStyleCnt="0"/>
      <dgm:spPr/>
    </dgm:pt>
    <dgm:pt modelId="{061DF276-6A59-489D-989F-9DB5B5FC31A8}" type="pres">
      <dgm:prSet presAssocID="{84FF2A3B-9C3A-4AE2-9981-243E8FF6ECE2}" presName="parentText" presStyleLbl="node1" presStyleIdx="0" presStyleCnt="2">
        <dgm:presLayoutVars>
          <dgm:chMax val="1"/>
          <dgm:bulletEnabled val="1"/>
        </dgm:presLayoutVars>
      </dgm:prSet>
      <dgm:spPr/>
      <dgm:t>
        <a:bodyPr/>
        <a:lstStyle/>
        <a:p>
          <a:endParaRPr lang="en-GB"/>
        </a:p>
      </dgm:t>
    </dgm:pt>
    <dgm:pt modelId="{D0FA5724-99DC-4463-9127-DF0F463B168E}" type="pres">
      <dgm:prSet presAssocID="{84FF2A3B-9C3A-4AE2-9981-243E8FF6ECE2}" presName="descendantText" presStyleLbl="alignAccFollowNode1" presStyleIdx="0" presStyleCnt="2">
        <dgm:presLayoutVars>
          <dgm:bulletEnabled val="1"/>
        </dgm:presLayoutVars>
      </dgm:prSet>
      <dgm:spPr/>
      <dgm:t>
        <a:bodyPr/>
        <a:lstStyle/>
        <a:p>
          <a:endParaRPr lang="en-GB"/>
        </a:p>
      </dgm:t>
    </dgm:pt>
    <dgm:pt modelId="{5E77331E-04CF-44E7-9543-5B6DAC858FCA}" type="pres">
      <dgm:prSet presAssocID="{5BB1AE36-7E22-4BEA-9394-0D98977C6CD2}" presName="sp" presStyleCnt="0"/>
      <dgm:spPr/>
    </dgm:pt>
    <dgm:pt modelId="{2A2D8F5A-D321-44F5-B404-9DC538E557D6}" type="pres">
      <dgm:prSet presAssocID="{CA70BEEB-3D3A-4AD3-9F4C-27F54DBA8852}" presName="linNode" presStyleCnt="0"/>
      <dgm:spPr/>
    </dgm:pt>
    <dgm:pt modelId="{1A07F712-1AAB-4FD3-802F-E7F727C9C4D8}" type="pres">
      <dgm:prSet presAssocID="{CA70BEEB-3D3A-4AD3-9F4C-27F54DBA8852}" presName="parentText" presStyleLbl="node1" presStyleIdx="1" presStyleCnt="2">
        <dgm:presLayoutVars>
          <dgm:chMax val="1"/>
          <dgm:bulletEnabled val="1"/>
        </dgm:presLayoutVars>
      </dgm:prSet>
      <dgm:spPr/>
      <dgm:t>
        <a:bodyPr/>
        <a:lstStyle/>
        <a:p>
          <a:endParaRPr lang="en-GB"/>
        </a:p>
      </dgm:t>
    </dgm:pt>
    <dgm:pt modelId="{AC0F63AC-AA6E-46E7-8297-F4F35EADC1DB}" type="pres">
      <dgm:prSet presAssocID="{CA70BEEB-3D3A-4AD3-9F4C-27F54DBA8852}" presName="descendantText" presStyleLbl="alignAccFollowNode1" presStyleIdx="1" presStyleCnt="2">
        <dgm:presLayoutVars>
          <dgm:bulletEnabled val="1"/>
        </dgm:presLayoutVars>
      </dgm:prSet>
      <dgm:spPr/>
      <dgm:t>
        <a:bodyPr/>
        <a:lstStyle/>
        <a:p>
          <a:endParaRPr lang="en-GB"/>
        </a:p>
      </dgm:t>
    </dgm:pt>
  </dgm:ptLst>
  <dgm:cxnLst>
    <dgm:cxn modelId="{27A91456-E3E7-4E41-BAE0-1EE98FEF75EC}" type="presOf" srcId="{7E03675D-2CCD-4916-AB2C-3E988C192A53}" destId="{71F0E2E6-0557-4B72-BDAF-48D4C38DD9FA}" srcOrd="0" destOrd="0" presId="urn:microsoft.com/office/officeart/2005/8/layout/vList5"/>
    <dgm:cxn modelId="{FD9D88FD-BB10-46F6-AC73-43A99CEDFE49}" srcId="{84FF2A3B-9C3A-4AE2-9981-243E8FF6ECE2}" destId="{7F178A76-6209-4907-A4F6-DB0096AFBB85}" srcOrd="1" destOrd="0" parTransId="{211FF060-D223-44B7-AF19-987FFD307EDC}" sibTransId="{F8FC0AE1-8904-4949-96EB-B05992C99D89}"/>
    <dgm:cxn modelId="{50484828-9061-4818-AF8B-269B401A9F01}" type="presOf" srcId="{CA70BEEB-3D3A-4AD3-9F4C-27F54DBA8852}" destId="{1A07F712-1AAB-4FD3-802F-E7F727C9C4D8}" srcOrd="0" destOrd="0" presId="urn:microsoft.com/office/officeart/2005/8/layout/vList5"/>
    <dgm:cxn modelId="{ACD19A59-BCDF-4D14-865D-D4F117A4AEA9}" srcId="{7E03675D-2CCD-4916-AB2C-3E988C192A53}" destId="{84FF2A3B-9C3A-4AE2-9981-243E8FF6ECE2}" srcOrd="0" destOrd="0" parTransId="{A8C089F7-1B7A-4EEE-B0B0-E96805B1352C}" sibTransId="{5BB1AE36-7E22-4BEA-9394-0D98977C6CD2}"/>
    <dgm:cxn modelId="{D8E0CA3C-3615-4B97-98EA-AF0F060D651B}" type="presOf" srcId="{84FF2A3B-9C3A-4AE2-9981-243E8FF6ECE2}" destId="{061DF276-6A59-489D-989F-9DB5B5FC31A8}" srcOrd="0" destOrd="0" presId="urn:microsoft.com/office/officeart/2005/8/layout/vList5"/>
    <dgm:cxn modelId="{B785572A-7676-4F2B-AB85-57DC95685AA2}" srcId="{CA70BEEB-3D3A-4AD3-9F4C-27F54DBA8852}" destId="{559D089F-49AE-49A0-BDFC-CFAE40CB2616}" srcOrd="0" destOrd="0" parTransId="{E674AB86-809F-4921-82B3-C4EFDD5858E3}" sibTransId="{ADC7F28E-450A-4298-A6B7-1D240E7BD516}"/>
    <dgm:cxn modelId="{9F65DFB1-0A13-4431-8936-C86B28A4901F}" type="presOf" srcId="{F5BA7885-3884-4D86-91C5-B1E71A631BC7}" destId="{AC0F63AC-AA6E-46E7-8297-F4F35EADC1DB}" srcOrd="0" destOrd="1" presId="urn:microsoft.com/office/officeart/2005/8/layout/vList5"/>
    <dgm:cxn modelId="{208C21F1-0CBF-4475-8748-50AFC3C42160}" srcId="{7E03675D-2CCD-4916-AB2C-3E988C192A53}" destId="{CA70BEEB-3D3A-4AD3-9F4C-27F54DBA8852}" srcOrd="1" destOrd="0" parTransId="{BA417369-59DC-4FC0-A253-40C298F9F33F}" sibTransId="{14FAEA57-1AD5-49CD-80A0-04D85F275D1C}"/>
    <dgm:cxn modelId="{087B1B0F-74FD-459D-89A1-762A8A1C79E2}" type="presOf" srcId="{5635D3EA-1D61-4ED1-A1BE-DBB2DB24F190}" destId="{D0FA5724-99DC-4463-9127-DF0F463B168E}" srcOrd="0" destOrd="0" presId="urn:microsoft.com/office/officeart/2005/8/layout/vList5"/>
    <dgm:cxn modelId="{C7E22983-0BFC-4298-A703-58C975E566EA}" srcId="{CA70BEEB-3D3A-4AD3-9F4C-27F54DBA8852}" destId="{F5BA7885-3884-4D86-91C5-B1E71A631BC7}" srcOrd="1" destOrd="0" parTransId="{8E6EECDB-2A4C-40E2-A02A-462A6ACCA2AC}" sibTransId="{352A48E6-A363-484B-80AA-FD6C143F4F48}"/>
    <dgm:cxn modelId="{31754706-23A1-41B9-9033-5E1FC941DB39}" srcId="{84FF2A3B-9C3A-4AE2-9981-243E8FF6ECE2}" destId="{5635D3EA-1D61-4ED1-A1BE-DBB2DB24F190}" srcOrd="0" destOrd="0" parTransId="{72BF3405-6256-4E38-93F4-1D103C48A43D}" sibTransId="{96811FCC-D6F6-4DF6-B8EC-8F6A3E20A7C4}"/>
    <dgm:cxn modelId="{BA35839F-6437-4D52-BBCD-993F99E3FA1E}" type="presOf" srcId="{559D089F-49AE-49A0-BDFC-CFAE40CB2616}" destId="{AC0F63AC-AA6E-46E7-8297-F4F35EADC1DB}" srcOrd="0" destOrd="0" presId="urn:microsoft.com/office/officeart/2005/8/layout/vList5"/>
    <dgm:cxn modelId="{D03025F7-5479-40FD-B587-783BDB8CEEFB}" type="presOf" srcId="{7F178A76-6209-4907-A4F6-DB0096AFBB85}" destId="{D0FA5724-99DC-4463-9127-DF0F463B168E}" srcOrd="0" destOrd="1" presId="urn:microsoft.com/office/officeart/2005/8/layout/vList5"/>
    <dgm:cxn modelId="{DC80A2C2-433C-44E7-8A2B-8C3AA1157A6E}" type="presParOf" srcId="{71F0E2E6-0557-4B72-BDAF-48D4C38DD9FA}" destId="{3623CE32-78FE-4100-BA2A-4C716A638BEE}" srcOrd="0" destOrd="0" presId="urn:microsoft.com/office/officeart/2005/8/layout/vList5"/>
    <dgm:cxn modelId="{8910296C-76B6-4EB0-B5D6-988BE6B23636}" type="presParOf" srcId="{3623CE32-78FE-4100-BA2A-4C716A638BEE}" destId="{061DF276-6A59-489D-989F-9DB5B5FC31A8}" srcOrd="0" destOrd="0" presId="urn:microsoft.com/office/officeart/2005/8/layout/vList5"/>
    <dgm:cxn modelId="{F52278F1-3023-444E-AA3F-74A49081D6EF}" type="presParOf" srcId="{3623CE32-78FE-4100-BA2A-4C716A638BEE}" destId="{D0FA5724-99DC-4463-9127-DF0F463B168E}" srcOrd="1" destOrd="0" presId="urn:microsoft.com/office/officeart/2005/8/layout/vList5"/>
    <dgm:cxn modelId="{03EFB59E-7AC6-42FB-8A1C-AF7545BF6F89}" type="presParOf" srcId="{71F0E2E6-0557-4B72-BDAF-48D4C38DD9FA}" destId="{5E77331E-04CF-44E7-9543-5B6DAC858FCA}" srcOrd="1" destOrd="0" presId="urn:microsoft.com/office/officeart/2005/8/layout/vList5"/>
    <dgm:cxn modelId="{6AE3FFD0-D3FA-42B1-B54B-61BD8479674A}" type="presParOf" srcId="{71F0E2E6-0557-4B72-BDAF-48D4C38DD9FA}" destId="{2A2D8F5A-D321-44F5-B404-9DC538E557D6}" srcOrd="2" destOrd="0" presId="urn:microsoft.com/office/officeart/2005/8/layout/vList5"/>
    <dgm:cxn modelId="{4AF4476C-2204-469D-B7A5-4EB830ECA003}" type="presParOf" srcId="{2A2D8F5A-D321-44F5-B404-9DC538E557D6}" destId="{1A07F712-1AAB-4FD3-802F-E7F727C9C4D8}" srcOrd="0" destOrd="0" presId="urn:microsoft.com/office/officeart/2005/8/layout/vList5"/>
    <dgm:cxn modelId="{6242B5C7-4EAF-4BF9-9270-4715A77C62FA}" type="presParOf" srcId="{2A2D8F5A-D321-44F5-B404-9DC538E557D6}" destId="{AC0F63AC-AA6E-46E7-8297-F4F35EADC1D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C0A870-3F0A-4C5A-AAD0-FAB46EB37FAA}" type="doc">
      <dgm:prSet loTypeId="urn:microsoft.com/office/officeart/2005/8/layout/vList2" loCatId="list" qsTypeId="urn:microsoft.com/office/officeart/2005/8/quickstyle/3d1" qsCatId="3D" csTypeId="urn:microsoft.com/office/officeart/2005/8/colors/accent1_5" csCatId="accent1"/>
      <dgm:spPr/>
      <dgm:t>
        <a:bodyPr/>
        <a:lstStyle/>
        <a:p>
          <a:endParaRPr lang="en-GB"/>
        </a:p>
      </dgm:t>
    </dgm:pt>
    <dgm:pt modelId="{83CD7977-8493-46E3-BC7E-B41275194604}">
      <dgm:prSet/>
      <dgm:spPr/>
      <dgm:t>
        <a:bodyPr/>
        <a:lstStyle/>
        <a:p>
          <a:pPr rtl="0"/>
          <a:r>
            <a:rPr lang="en-US" smtClean="0"/>
            <a:t>Require TLS for all mail between customer and partner domain (in and outbound)</a:t>
          </a:r>
          <a:endParaRPr lang="en-GB"/>
        </a:p>
      </dgm:t>
    </dgm:pt>
    <dgm:pt modelId="{507B414B-9759-4EA5-80C3-3DB894F76A07}" type="parTrans" cxnId="{7D448DB9-4329-4218-AB98-7AFFB3602540}">
      <dgm:prSet/>
      <dgm:spPr/>
      <dgm:t>
        <a:bodyPr/>
        <a:lstStyle/>
        <a:p>
          <a:endParaRPr lang="en-GB"/>
        </a:p>
      </dgm:t>
    </dgm:pt>
    <dgm:pt modelId="{3FAA8057-3D34-48DB-8DD5-E92A67EF527E}" type="sibTrans" cxnId="{7D448DB9-4329-4218-AB98-7AFFB3602540}">
      <dgm:prSet/>
      <dgm:spPr/>
      <dgm:t>
        <a:bodyPr/>
        <a:lstStyle/>
        <a:p>
          <a:endParaRPr lang="en-GB"/>
        </a:p>
      </dgm:t>
    </dgm:pt>
    <dgm:pt modelId="{ED679423-2A42-4D83-808F-5AE48FF84302}">
      <dgm:prSet/>
      <dgm:spPr/>
      <dgm:t>
        <a:bodyPr/>
        <a:lstStyle/>
        <a:p>
          <a:pPr rtl="0"/>
          <a:r>
            <a:rPr lang="en-US" smtClean="0"/>
            <a:t>Centralized mail control (all mail for domain sent/received from customer servers) - Enables custom filtering and archiving</a:t>
          </a:r>
          <a:endParaRPr lang="en-GB"/>
        </a:p>
      </dgm:t>
    </dgm:pt>
    <dgm:pt modelId="{1B9C8E73-7785-4809-BA26-B14E780AA362}" type="parTrans" cxnId="{ED84DC08-715B-43F8-B038-2763D99C95B7}">
      <dgm:prSet/>
      <dgm:spPr/>
      <dgm:t>
        <a:bodyPr/>
        <a:lstStyle/>
        <a:p>
          <a:endParaRPr lang="en-GB"/>
        </a:p>
      </dgm:t>
    </dgm:pt>
    <dgm:pt modelId="{5E3DED1C-BC55-45E3-8789-532D3C3E17AD}" type="sibTrans" cxnId="{ED84DC08-715B-43F8-B038-2763D99C95B7}">
      <dgm:prSet/>
      <dgm:spPr/>
      <dgm:t>
        <a:bodyPr/>
        <a:lstStyle/>
        <a:p>
          <a:endParaRPr lang="en-GB"/>
        </a:p>
      </dgm:t>
    </dgm:pt>
    <dgm:pt modelId="{966624BF-BFC2-4499-8175-94BB43E0229E}">
      <dgm:prSet/>
      <dgm:spPr/>
      <dgm:t>
        <a:bodyPr/>
        <a:lstStyle/>
        <a:p>
          <a:pPr rtl="0"/>
          <a:r>
            <a:rPr lang="en-US" smtClean="0"/>
            <a:t>Outbound mail delivery to a smarthost - Enables additional processing, e.g. DLP</a:t>
          </a:r>
          <a:endParaRPr lang="en-GB"/>
        </a:p>
      </dgm:t>
    </dgm:pt>
    <dgm:pt modelId="{121D2978-A29B-4F60-8F9F-A9B3E95A9938}" type="parTrans" cxnId="{B24576DB-F73D-477F-B74F-FD6584D111C4}">
      <dgm:prSet/>
      <dgm:spPr/>
      <dgm:t>
        <a:bodyPr/>
        <a:lstStyle/>
        <a:p>
          <a:endParaRPr lang="en-GB"/>
        </a:p>
      </dgm:t>
    </dgm:pt>
    <dgm:pt modelId="{DA8ACD8C-72F6-4499-B51C-2FB27561B55A}" type="sibTrans" cxnId="{B24576DB-F73D-477F-B74F-FD6584D111C4}">
      <dgm:prSet/>
      <dgm:spPr/>
      <dgm:t>
        <a:bodyPr/>
        <a:lstStyle/>
        <a:p>
          <a:endParaRPr lang="en-GB"/>
        </a:p>
      </dgm:t>
    </dgm:pt>
    <dgm:pt modelId="{DE7CE3D3-707B-4C87-86E1-DC9F2951F36F}">
      <dgm:prSet/>
      <dgm:spPr/>
      <dgm:t>
        <a:bodyPr/>
        <a:lstStyle/>
        <a:p>
          <a:pPr rtl="0"/>
          <a:r>
            <a:rPr lang="en-US" smtClean="0"/>
            <a:t>Future: Expanded DLP capabilities in Forefront Online Protection for Exchange (FOPE)</a:t>
          </a:r>
          <a:endParaRPr lang="en-GB"/>
        </a:p>
      </dgm:t>
    </dgm:pt>
    <dgm:pt modelId="{B2741BE6-D6C1-4AB2-99BC-429B4A24B99D}" type="parTrans" cxnId="{496082D6-7048-43EC-8933-144AA58D3ADC}">
      <dgm:prSet/>
      <dgm:spPr/>
      <dgm:t>
        <a:bodyPr/>
        <a:lstStyle/>
        <a:p>
          <a:endParaRPr lang="en-GB"/>
        </a:p>
      </dgm:t>
    </dgm:pt>
    <dgm:pt modelId="{3D96537F-E3AE-413B-8735-AC84AC8D0BF7}" type="sibTrans" cxnId="{496082D6-7048-43EC-8933-144AA58D3ADC}">
      <dgm:prSet/>
      <dgm:spPr/>
      <dgm:t>
        <a:bodyPr/>
        <a:lstStyle/>
        <a:p>
          <a:endParaRPr lang="en-GB"/>
        </a:p>
      </dgm:t>
    </dgm:pt>
    <dgm:pt modelId="{7C51A97B-7FD9-4852-A482-9B7ABF8F590C}" type="pres">
      <dgm:prSet presAssocID="{40C0A870-3F0A-4C5A-AAD0-FAB46EB37FAA}" presName="linear" presStyleCnt="0">
        <dgm:presLayoutVars>
          <dgm:animLvl val="lvl"/>
          <dgm:resizeHandles val="exact"/>
        </dgm:presLayoutVars>
      </dgm:prSet>
      <dgm:spPr/>
      <dgm:t>
        <a:bodyPr/>
        <a:lstStyle/>
        <a:p>
          <a:endParaRPr lang="en-GB"/>
        </a:p>
      </dgm:t>
    </dgm:pt>
    <dgm:pt modelId="{ED689B37-EEC5-4D75-B6CB-BD2C63E05EE2}" type="pres">
      <dgm:prSet presAssocID="{83CD7977-8493-46E3-BC7E-B41275194604}" presName="parentText" presStyleLbl="node1" presStyleIdx="0" presStyleCnt="4">
        <dgm:presLayoutVars>
          <dgm:chMax val="0"/>
          <dgm:bulletEnabled val="1"/>
        </dgm:presLayoutVars>
      </dgm:prSet>
      <dgm:spPr/>
      <dgm:t>
        <a:bodyPr/>
        <a:lstStyle/>
        <a:p>
          <a:endParaRPr lang="en-GB"/>
        </a:p>
      </dgm:t>
    </dgm:pt>
    <dgm:pt modelId="{67688C48-6FCE-45C1-A755-3AB03BBC7683}" type="pres">
      <dgm:prSet presAssocID="{3FAA8057-3D34-48DB-8DD5-E92A67EF527E}" presName="spacer" presStyleCnt="0"/>
      <dgm:spPr/>
      <dgm:t>
        <a:bodyPr/>
        <a:lstStyle/>
        <a:p>
          <a:endParaRPr lang="en-GB"/>
        </a:p>
      </dgm:t>
    </dgm:pt>
    <dgm:pt modelId="{D06CC35D-7480-4816-8F79-9B249220E83B}" type="pres">
      <dgm:prSet presAssocID="{ED679423-2A42-4D83-808F-5AE48FF84302}" presName="parentText" presStyleLbl="node1" presStyleIdx="1" presStyleCnt="4">
        <dgm:presLayoutVars>
          <dgm:chMax val="0"/>
          <dgm:bulletEnabled val="1"/>
        </dgm:presLayoutVars>
      </dgm:prSet>
      <dgm:spPr/>
      <dgm:t>
        <a:bodyPr/>
        <a:lstStyle/>
        <a:p>
          <a:endParaRPr lang="en-GB"/>
        </a:p>
      </dgm:t>
    </dgm:pt>
    <dgm:pt modelId="{4288088C-0C57-4DC4-B4DB-BBD47C8C2AF6}" type="pres">
      <dgm:prSet presAssocID="{5E3DED1C-BC55-45E3-8789-532D3C3E17AD}" presName="spacer" presStyleCnt="0"/>
      <dgm:spPr/>
      <dgm:t>
        <a:bodyPr/>
        <a:lstStyle/>
        <a:p>
          <a:endParaRPr lang="en-GB"/>
        </a:p>
      </dgm:t>
    </dgm:pt>
    <dgm:pt modelId="{8F770A7F-38FE-47CF-8235-0BF0FC6C9ED1}" type="pres">
      <dgm:prSet presAssocID="{966624BF-BFC2-4499-8175-94BB43E0229E}" presName="parentText" presStyleLbl="node1" presStyleIdx="2" presStyleCnt="4">
        <dgm:presLayoutVars>
          <dgm:chMax val="0"/>
          <dgm:bulletEnabled val="1"/>
        </dgm:presLayoutVars>
      </dgm:prSet>
      <dgm:spPr/>
      <dgm:t>
        <a:bodyPr/>
        <a:lstStyle/>
        <a:p>
          <a:endParaRPr lang="en-GB"/>
        </a:p>
      </dgm:t>
    </dgm:pt>
    <dgm:pt modelId="{8099C634-AE93-46B2-884C-7EE357C3B458}" type="pres">
      <dgm:prSet presAssocID="{DA8ACD8C-72F6-4499-B51C-2FB27561B55A}" presName="spacer" presStyleCnt="0"/>
      <dgm:spPr/>
      <dgm:t>
        <a:bodyPr/>
        <a:lstStyle/>
        <a:p>
          <a:endParaRPr lang="en-GB"/>
        </a:p>
      </dgm:t>
    </dgm:pt>
    <dgm:pt modelId="{BDAE58BB-CE10-46FA-BB77-3E7C1982F13D}" type="pres">
      <dgm:prSet presAssocID="{DE7CE3D3-707B-4C87-86E1-DC9F2951F36F}" presName="parentText" presStyleLbl="node1" presStyleIdx="3" presStyleCnt="4">
        <dgm:presLayoutVars>
          <dgm:chMax val="0"/>
          <dgm:bulletEnabled val="1"/>
        </dgm:presLayoutVars>
      </dgm:prSet>
      <dgm:spPr/>
      <dgm:t>
        <a:bodyPr/>
        <a:lstStyle/>
        <a:p>
          <a:endParaRPr lang="en-GB"/>
        </a:p>
      </dgm:t>
    </dgm:pt>
  </dgm:ptLst>
  <dgm:cxnLst>
    <dgm:cxn modelId="{496082D6-7048-43EC-8933-144AA58D3ADC}" srcId="{40C0A870-3F0A-4C5A-AAD0-FAB46EB37FAA}" destId="{DE7CE3D3-707B-4C87-86E1-DC9F2951F36F}" srcOrd="3" destOrd="0" parTransId="{B2741BE6-D6C1-4AB2-99BC-429B4A24B99D}" sibTransId="{3D96537F-E3AE-413B-8735-AC84AC8D0BF7}"/>
    <dgm:cxn modelId="{DAFE0D08-6C71-4CA6-A550-5055DB218E7C}" type="presOf" srcId="{ED679423-2A42-4D83-808F-5AE48FF84302}" destId="{D06CC35D-7480-4816-8F79-9B249220E83B}" srcOrd="0" destOrd="0" presId="urn:microsoft.com/office/officeart/2005/8/layout/vList2"/>
    <dgm:cxn modelId="{B24576DB-F73D-477F-B74F-FD6584D111C4}" srcId="{40C0A870-3F0A-4C5A-AAD0-FAB46EB37FAA}" destId="{966624BF-BFC2-4499-8175-94BB43E0229E}" srcOrd="2" destOrd="0" parTransId="{121D2978-A29B-4F60-8F9F-A9B3E95A9938}" sibTransId="{DA8ACD8C-72F6-4499-B51C-2FB27561B55A}"/>
    <dgm:cxn modelId="{ED84DC08-715B-43F8-B038-2763D99C95B7}" srcId="{40C0A870-3F0A-4C5A-AAD0-FAB46EB37FAA}" destId="{ED679423-2A42-4D83-808F-5AE48FF84302}" srcOrd="1" destOrd="0" parTransId="{1B9C8E73-7785-4809-BA26-B14E780AA362}" sibTransId="{5E3DED1C-BC55-45E3-8789-532D3C3E17AD}"/>
    <dgm:cxn modelId="{51915838-D2AD-4448-93A8-02542E69100E}" type="presOf" srcId="{966624BF-BFC2-4499-8175-94BB43E0229E}" destId="{8F770A7F-38FE-47CF-8235-0BF0FC6C9ED1}" srcOrd="0" destOrd="0" presId="urn:microsoft.com/office/officeart/2005/8/layout/vList2"/>
    <dgm:cxn modelId="{0F24A1CD-A818-4EB2-AFD3-A5510DBF1BDC}" type="presOf" srcId="{83CD7977-8493-46E3-BC7E-B41275194604}" destId="{ED689B37-EEC5-4D75-B6CB-BD2C63E05EE2}" srcOrd="0" destOrd="0" presId="urn:microsoft.com/office/officeart/2005/8/layout/vList2"/>
    <dgm:cxn modelId="{1288B88B-4A2C-45F6-85E5-07CBC2043414}" type="presOf" srcId="{40C0A870-3F0A-4C5A-AAD0-FAB46EB37FAA}" destId="{7C51A97B-7FD9-4852-A482-9B7ABF8F590C}" srcOrd="0" destOrd="0" presId="urn:microsoft.com/office/officeart/2005/8/layout/vList2"/>
    <dgm:cxn modelId="{F045A7F7-4E38-42F2-BEE0-B7C736B4AA5B}" type="presOf" srcId="{DE7CE3D3-707B-4C87-86E1-DC9F2951F36F}" destId="{BDAE58BB-CE10-46FA-BB77-3E7C1982F13D}" srcOrd="0" destOrd="0" presId="urn:microsoft.com/office/officeart/2005/8/layout/vList2"/>
    <dgm:cxn modelId="{7D448DB9-4329-4218-AB98-7AFFB3602540}" srcId="{40C0A870-3F0A-4C5A-AAD0-FAB46EB37FAA}" destId="{83CD7977-8493-46E3-BC7E-B41275194604}" srcOrd="0" destOrd="0" parTransId="{507B414B-9759-4EA5-80C3-3DB894F76A07}" sibTransId="{3FAA8057-3D34-48DB-8DD5-E92A67EF527E}"/>
    <dgm:cxn modelId="{6107B7E7-C8AF-4B2A-AE3C-74326E7F7B84}" type="presParOf" srcId="{7C51A97B-7FD9-4852-A482-9B7ABF8F590C}" destId="{ED689B37-EEC5-4D75-B6CB-BD2C63E05EE2}" srcOrd="0" destOrd="0" presId="urn:microsoft.com/office/officeart/2005/8/layout/vList2"/>
    <dgm:cxn modelId="{D4832C64-DA63-43D5-B659-15A0B49CF176}" type="presParOf" srcId="{7C51A97B-7FD9-4852-A482-9B7ABF8F590C}" destId="{67688C48-6FCE-45C1-A755-3AB03BBC7683}" srcOrd="1" destOrd="0" presId="urn:microsoft.com/office/officeart/2005/8/layout/vList2"/>
    <dgm:cxn modelId="{9D20C526-7092-4B56-AA14-00E9D961BD0D}" type="presParOf" srcId="{7C51A97B-7FD9-4852-A482-9B7ABF8F590C}" destId="{D06CC35D-7480-4816-8F79-9B249220E83B}" srcOrd="2" destOrd="0" presId="urn:microsoft.com/office/officeart/2005/8/layout/vList2"/>
    <dgm:cxn modelId="{12569EC7-2E8A-4D95-8B9B-EC437F955B59}" type="presParOf" srcId="{7C51A97B-7FD9-4852-A482-9B7ABF8F590C}" destId="{4288088C-0C57-4DC4-B4DB-BBD47C8C2AF6}" srcOrd="3" destOrd="0" presId="urn:microsoft.com/office/officeart/2005/8/layout/vList2"/>
    <dgm:cxn modelId="{C194B8B3-1D46-41F5-9A4A-D88A4E8F236E}" type="presParOf" srcId="{7C51A97B-7FD9-4852-A482-9B7ABF8F590C}" destId="{8F770A7F-38FE-47CF-8235-0BF0FC6C9ED1}" srcOrd="4" destOrd="0" presId="urn:microsoft.com/office/officeart/2005/8/layout/vList2"/>
    <dgm:cxn modelId="{640FDFF4-475A-4F3B-98BF-B0941340D738}" type="presParOf" srcId="{7C51A97B-7FD9-4852-A482-9B7ABF8F590C}" destId="{8099C634-AE93-46B2-884C-7EE357C3B458}" srcOrd="5" destOrd="0" presId="urn:microsoft.com/office/officeart/2005/8/layout/vList2"/>
    <dgm:cxn modelId="{7A5774EC-96F2-4041-8322-7DCBBBD68465}" type="presParOf" srcId="{7C51A97B-7FD9-4852-A482-9B7ABF8F590C}" destId="{BDAE58BB-CE10-46FA-BB77-3E7C1982F13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DDF8B-F478-48EE-AEAC-4715F907A468}">
      <dsp:nvSpPr>
        <dsp:cNvPr id="0" name=""/>
        <dsp:cNvSpPr/>
      </dsp:nvSpPr>
      <dsp:spPr>
        <a:xfrm rot="5400000">
          <a:off x="6582048" y="-2413435"/>
          <a:ext cx="1755025" cy="7020763"/>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en-GB" sz="2900" kern="1200" dirty="0" smtClean="0"/>
            <a:t>Customers</a:t>
          </a:r>
          <a:endParaRPr lang="en-GB" sz="2900" kern="1200" dirty="0"/>
        </a:p>
        <a:p>
          <a:pPr marL="285750" lvl="1" indent="-285750" algn="l" defTabSz="1289050" rtl="0">
            <a:lnSpc>
              <a:spcPct val="90000"/>
            </a:lnSpc>
            <a:spcBef>
              <a:spcPct val="0"/>
            </a:spcBef>
            <a:spcAft>
              <a:spcPct val="15000"/>
            </a:spcAft>
            <a:buChar char="••"/>
          </a:pPr>
          <a:r>
            <a:rPr lang="en-GB" sz="2900" kern="1200" dirty="0" smtClean="0"/>
            <a:t>Security in Context</a:t>
          </a:r>
          <a:endParaRPr lang="en-GB" sz="2900" kern="1200" dirty="0"/>
        </a:p>
        <a:p>
          <a:pPr marL="285750" lvl="1" indent="-285750" algn="l" defTabSz="1289050" rtl="0">
            <a:lnSpc>
              <a:spcPct val="90000"/>
            </a:lnSpc>
            <a:spcBef>
              <a:spcPct val="0"/>
            </a:spcBef>
            <a:spcAft>
              <a:spcPct val="15000"/>
            </a:spcAft>
            <a:buChar char="••"/>
          </a:pPr>
          <a:r>
            <a:rPr lang="en-GB" sz="2900" kern="1200" dirty="0" smtClean="0"/>
            <a:t>Microsoft &amp; Office 365 / Azure</a:t>
          </a:r>
          <a:endParaRPr lang="en-GB" sz="2900" kern="1200" dirty="0"/>
        </a:p>
      </dsp:txBody>
      <dsp:txXfrm rot="-5400000">
        <a:off x="3949180" y="305106"/>
        <a:ext cx="6935090" cy="1583679"/>
      </dsp:txXfrm>
    </dsp:sp>
    <dsp:sp modelId="{7E81838A-0BD8-4361-95FE-31F0E3C17CC2}">
      <dsp:nvSpPr>
        <dsp:cNvPr id="0" name=""/>
        <dsp:cNvSpPr/>
      </dsp:nvSpPr>
      <dsp:spPr>
        <a:xfrm>
          <a:off x="0" y="54"/>
          <a:ext cx="3949179" cy="219378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rtl="0">
            <a:lnSpc>
              <a:spcPct val="90000"/>
            </a:lnSpc>
            <a:spcBef>
              <a:spcPct val="0"/>
            </a:spcBef>
            <a:spcAft>
              <a:spcPct val="35000"/>
            </a:spcAft>
          </a:pPr>
          <a:r>
            <a:rPr lang="en-GB" sz="4700" kern="1200" dirty="0" smtClean="0"/>
            <a:t>Cloud Security</a:t>
          </a:r>
          <a:endParaRPr lang="en-GB" sz="4700" kern="1200" dirty="0"/>
        </a:p>
      </dsp:txBody>
      <dsp:txXfrm>
        <a:off x="107092" y="107146"/>
        <a:ext cx="3734995" cy="1979598"/>
      </dsp:txXfrm>
    </dsp:sp>
    <dsp:sp modelId="{071F765D-EF71-4D10-8A6E-979E8E17DF5F}">
      <dsp:nvSpPr>
        <dsp:cNvPr id="0" name=""/>
        <dsp:cNvSpPr/>
      </dsp:nvSpPr>
      <dsp:spPr>
        <a:xfrm rot="5400000">
          <a:off x="6582048" y="-109964"/>
          <a:ext cx="1755025" cy="7020763"/>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en-GB" sz="2900" kern="1200" smtClean="0"/>
            <a:t>Engagement Framework &amp; References</a:t>
          </a:r>
          <a:endParaRPr lang="en-GB" sz="2900" kern="1200"/>
        </a:p>
        <a:p>
          <a:pPr marL="285750" lvl="1" indent="-285750" algn="l" defTabSz="1289050" rtl="0">
            <a:lnSpc>
              <a:spcPct val="90000"/>
            </a:lnSpc>
            <a:spcBef>
              <a:spcPct val="0"/>
            </a:spcBef>
            <a:spcAft>
              <a:spcPct val="15000"/>
            </a:spcAft>
            <a:buChar char="••"/>
          </a:pPr>
          <a:r>
            <a:rPr lang="en-GB" sz="2900" kern="1200" dirty="0" smtClean="0"/>
            <a:t>Real World application</a:t>
          </a:r>
          <a:endParaRPr lang="en-GB" sz="2900" kern="1200" dirty="0"/>
        </a:p>
      </dsp:txBody>
      <dsp:txXfrm rot="-5400000">
        <a:off x="3949180" y="2608577"/>
        <a:ext cx="6935090" cy="1583679"/>
      </dsp:txXfrm>
    </dsp:sp>
    <dsp:sp modelId="{6347CA87-68AF-4B7E-A5E5-B9C3E41B5417}">
      <dsp:nvSpPr>
        <dsp:cNvPr id="0" name=""/>
        <dsp:cNvSpPr/>
      </dsp:nvSpPr>
      <dsp:spPr>
        <a:xfrm>
          <a:off x="0" y="2303526"/>
          <a:ext cx="3949179" cy="219378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rtl="0">
            <a:lnSpc>
              <a:spcPct val="90000"/>
            </a:lnSpc>
            <a:spcBef>
              <a:spcPct val="0"/>
            </a:spcBef>
            <a:spcAft>
              <a:spcPct val="35000"/>
            </a:spcAft>
          </a:pPr>
          <a:r>
            <a:rPr lang="en-GB" sz="4700" kern="1200" dirty="0" smtClean="0"/>
            <a:t>Frameworks</a:t>
          </a:r>
          <a:endParaRPr lang="en-GB" sz="4700" kern="1200" dirty="0"/>
        </a:p>
      </dsp:txBody>
      <dsp:txXfrm>
        <a:off x="107092" y="2410618"/>
        <a:ext cx="3734995" cy="19795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5C039-F172-4542-8D65-773EA2EA2673}">
      <dsp:nvSpPr>
        <dsp:cNvPr id="0" name=""/>
        <dsp:cNvSpPr/>
      </dsp:nvSpPr>
      <dsp:spPr>
        <a:xfrm>
          <a:off x="2587" y="0"/>
          <a:ext cx="2523410" cy="4764717"/>
        </a:xfrm>
        <a:prstGeom prst="roundRect">
          <a:avLst>
            <a:gd name="adj" fmla="val 10000"/>
          </a:avLst>
        </a:prstGeom>
        <a:gradFill rotWithShape="0">
          <a:gsLst>
            <a:gs pos="0">
              <a:schemeClr val="accent1">
                <a:alpha val="80000"/>
                <a:hueOff val="0"/>
                <a:satOff val="0"/>
                <a:lumOff val="0"/>
                <a:alphaOff val="0"/>
                <a:shade val="51000"/>
                <a:satMod val="130000"/>
              </a:schemeClr>
            </a:gs>
            <a:gs pos="80000">
              <a:schemeClr val="accent1">
                <a:alpha val="80000"/>
                <a:hueOff val="0"/>
                <a:satOff val="0"/>
                <a:lumOff val="0"/>
                <a:alphaOff val="0"/>
                <a:shade val="93000"/>
                <a:satMod val="130000"/>
              </a:schemeClr>
            </a:gs>
            <a:gs pos="100000">
              <a:schemeClr val="accent1">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Microsoft believes customers should control their own information</a:t>
          </a:r>
          <a:endParaRPr lang="en-GB" sz="2400" kern="1200" dirty="0"/>
        </a:p>
      </dsp:txBody>
      <dsp:txXfrm>
        <a:off x="76495" y="73908"/>
        <a:ext cx="2375594" cy="4616901"/>
      </dsp:txXfrm>
    </dsp:sp>
    <dsp:sp modelId="{B355737C-8F7C-40D3-A8D8-1F852E3D352D}">
      <dsp:nvSpPr>
        <dsp:cNvPr id="0" name=""/>
        <dsp:cNvSpPr/>
      </dsp:nvSpPr>
      <dsp:spPr>
        <a:xfrm>
          <a:off x="2949930" y="0"/>
          <a:ext cx="2523410" cy="4764717"/>
        </a:xfrm>
        <a:prstGeom prst="roundRect">
          <a:avLst>
            <a:gd name="adj" fmla="val 10000"/>
          </a:avLst>
        </a:prstGeom>
        <a:gradFill rotWithShape="0">
          <a:gsLst>
            <a:gs pos="0">
              <a:schemeClr val="accent1">
                <a:alpha val="80000"/>
                <a:hueOff val="0"/>
                <a:satOff val="0"/>
                <a:lumOff val="0"/>
                <a:alphaOff val="0"/>
                <a:shade val="51000"/>
                <a:satMod val="130000"/>
              </a:schemeClr>
            </a:gs>
            <a:gs pos="80000">
              <a:schemeClr val="accent1">
                <a:alpha val="80000"/>
                <a:hueOff val="0"/>
                <a:satOff val="0"/>
                <a:lumOff val="0"/>
                <a:alphaOff val="0"/>
                <a:shade val="93000"/>
                <a:satMod val="130000"/>
              </a:schemeClr>
            </a:gs>
            <a:gs pos="100000">
              <a:schemeClr val="accent1">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When compelled by U.S. law enforcement to produce customer records, Microsoft will first </a:t>
          </a:r>
          <a:r>
            <a:rPr lang="en-US" sz="2400" i="1" kern="1200" dirty="0" smtClean="0"/>
            <a:t>attempt</a:t>
          </a:r>
          <a:r>
            <a:rPr lang="en-US" sz="2400" kern="1200" dirty="0" smtClean="0"/>
            <a:t> to redirect these demands to the customer</a:t>
          </a:r>
          <a:endParaRPr lang="en-GB" sz="2400" kern="1200" dirty="0"/>
        </a:p>
      </dsp:txBody>
      <dsp:txXfrm>
        <a:off x="3023838" y="73908"/>
        <a:ext cx="2375594" cy="4616901"/>
      </dsp:txXfrm>
    </dsp:sp>
    <dsp:sp modelId="{EAE654FC-AD8A-46A5-93A5-7D981F16970D}">
      <dsp:nvSpPr>
        <dsp:cNvPr id="0" name=""/>
        <dsp:cNvSpPr/>
      </dsp:nvSpPr>
      <dsp:spPr>
        <a:xfrm>
          <a:off x="5897273" y="0"/>
          <a:ext cx="2523410" cy="4764717"/>
        </a:xfrm>
        <a:prstGeom prst="roundRect">
          <a:avLst>
            <a:gd name="adj" fmla="val 10000"/>
          </a:avLst>
        </a:prstGeom>
        <a:gradFill rotWithShape="0">
          <a:gsLst>
            <a:gs pos="0">
              <a:schemeClr val="accent1">
                <a:alpha val="80000"/>
                <a:hueOff val="0"/>
                <a:satOff val="0"/>
                <a:lumOff val="0"/>
                <a:alphaOff val="0"/>
                <a:shade val="51000"/>
                <a:satMod val="130000"/>
              </a:schemeClr>
            </a:gs>
            <a:gs pos="80000">
              <a:schemeClr val="accent1">
                <a:alpha val="80000"/>
                <a:hueOff val="0"/>
                <a:satOff val="0"/>
                <a:lumOff val="0"/>
                <a:alphaOff val="0"/>
                <a:shade val="93000"/>
                <a:satMod val="130000"/>
              </a:schemeClr>
            </a:gs>
            <a:gs pos="100000">
              <a:schemeClr val="accent1">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Microsoft will notify the customer unless it cannot, either because Microsoft is unable to reach the customer or is legally prohibited from doing so!</a:t>
          </a:r>
          <a:endParaRPr lang="en-GB" sz="2400" kern="1200" dirty="0"/>
        </a:p>
      </dsp:txBody>
      <dsp:txXfrm>
        <a:off x="5971181" y="73908"/>
        <a:ext cx="2375594" cy="4616901"/>
      </dsp:txXfrm>
    </dsp:sp>
    <dsp:sp modelId="{5B474A9D-FA3B-4CD2-B7EC-713FD62CF9B3}">
      <dsp:nvSpPr>
        <dsp:cNvPr id="0" name=""/>
        <dsp:cNvSpPr/>
      </dsp:nvSpPr>
      <dsp:spPr>
        <a:xfrm>
          <a:off x="8844616" y="0"/>
          <a:ext cx="2523410" cy="4764717"/>
        </a:xfrm>
        <a:prstGeom prst="roundRect">
          <a:avLst>
            <a:gd name="adj" fmla="val 10000"/>
          </a:avLst>
        </a:prstGeom>
        <a:gradFill rotWithShape="0">
          <a:gsLst>
            <a:gs pos="0">
              <a:schemeClr val="accent1">
                <a:alpha val="80000"/>
                <a:hueOff val="0"/>
                <a:satOff val="0"/>
                <a:lumOff val="0"/>
                <a:alphaOff val="0"/>
                <a:shade val="51000"/>
                <a:satMod val="130000"/>
              </a:schemeClr>
            </a:gs>
            <a:gs pos="80000">
              <a:schemeClr val="accent1">
                <a:alpha val="80000"/>
                <a:hueOff val="0"/>
                <a:satOff val="0"/>
                <a:lumOff val="0"/>
                <a:alphaOff val="0"/>
                <a:shade val="93000"/>
                <a:satMod val="130000"/>
              </a:schemeClr>
            </a:gs>
            <a:gs pos="100000">
              <a:schemeClr val="accent1">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Microsoft will only produce the specific records ordered by law enforcement and nothing else</a:t>
          </a:r>
          <a:endParaRPr lang="en-GB" sz="2400" kern="1200" dirty="0"/>
        </a:p>
      </dsp:txBody>
      <dsp:txXfrm>
        <a:off x="8918524" y="73908"/>
        <a:ext cx="2375594" cy="46169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11367-C102-4F0A-8986-D3A3C3CB7F62}">
      <dsp:nvSpPr>
        <dsp:cNvPr id="0" name=""/>
        <dsp:cNvSpPr/>
      </dsp:nvSpPr>
      <dsp:spPr>
        <a:xfrm rot="5400000">
          <a:off x="6901741" y="-2702803"/>
          <a:ext cx="1391918" cy="7150777"/>
        </a:xfrm>
        <a:prstGeom prst="round2Same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smtClean="0">
              <a:solidFill>
                <a:srgbClr val="002060"/>
              </a:solidFill>
            </a:rPr>
            <a:t>Yes, a robust service continuity program is in place based on industry best practices and provides the ability to recover subscribed services in a timely manner</a:t>
          </a:r>
          <a:endParaRPr lang="en-GB" sz="2100" kern="1200" dirty="0">
            <a:solidFill>
              <a:srgbClr val="002060"/>
            </a:solidFill>
          </a:endParaRPr>
        </a:p>
      </dsp:txBody>
      <dsp:txXfrm rot="-5400000">
        <a:off x="4022312" y="244574"/>
        <a:ext cx="7082829" cy="1256022"/>
      </dsp:txXfrm>
    </dsp:sp>
    <dsp:sp modelId="{6EFE37C0-8F82-4549-9437-2F1B1326A6C0}">
      <dsp:nvSpPr>
        <dsp:cNvPr id="0" name=""/>
        <dsp:cNvSpPr/>
      </dsp:nvSpPr>
      <dsp:spPr>
        <a:xfrm>
          <a:off x="0" y="2636"/>
          <a:ext cx="4022312" cy="1739898"/>
        </a:xfrm>
        <a:prstGeom prst="roundRect">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kern="1200" smtClean="0"/>
            <a:t>Does Microsoft have a formalized continuity program in place?</a:t>
          </a:r>
          <a:endParaRPr lang="en-GB" sz="2600" kern="1200"/>
        </a:p>
      </dsp:txBody>
      <dsp:txXfrm>
        <a:off x="84935" y="87571"/>
        <a:ext cx="3852442" cy="1570028"/>
      </dsp:txXfrm>
    </dsp:sp>
    <dsp:sp modelId="{3B84F338-5666-463D-B981-1893A61F0BF3}">
      <dsp:nvSpPr>
        <dsp:cNvPr id="0" name=""/>
        <dsp:cNvSpPr/>
      </dsp:nvSpPr>
      <dsp:spPr>
        <a:xfrm rot="5400000">
          <a:off x="6901741" y="-875909"/>
          <a:ext cx="1391918" cy="7150777"/>
        </a:xfrm>
        <a:prstGeom prst="round2Same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smtClean="0">
              <a:solidFill>
                <a:srgbClr val="002060"/>
              </a:solidFill>
            </a:rPr>
            <a:t>Yes, all offerings have redundancy and resiliency to ensure that any major outage is minimized</a:t>
          </a:r>
          <a:endParaRPr lang="en-GB" sz="2100" kern="1200" dirty="0">
            <a:solidFill>
              <a:srgbClr val="002060"/>
            </a:solidFill>
          </a:endParaRPr>
        </a:p>
      </dsp:txBody>
      <dsp:txXfrm rot="-5400000">
        <a:off x="4022312" y="2071468"/>
        <a:ext cx="7082829" cy="1256022"/>
      </dsp:txXfrm>
    </dsp:sp>
    <dsp:sp modelId="{5FF01580-593C-4549-9D0E-A95D171A4FC4}">
      <dsp:nvSpPr>
        <dsp:cNvPr id="0" name=""/>
        <dsp:cNvSpPr/>
      </dsp:nvSpPr>
      <dsp:spPr>
        <a:xfrm>
          <a:off x="0" y="1829529"/>
          <a:ext cx="4022312" cy="1739898"/>
        </a:xfrm>
        <a:prstGeom prst="roundRect">
          <a:avLst/>
        </a:prstGeom>
        <a:solidFill>
          <a:schemeClr val="accent2">
            <a:alpha val="90000"/>
            <a:hueOff val="0"/>
            <a:satOff val="0"/>
            <a:lumOff val="0"/>
            <a:alphaOff val="-2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kern="1200" smtClean="0"/>
            <a:t>Does each service have the ability to recover from a disastrous event?</a:t>
          </a:r>
          <a:endParaRPr lang="en-GB" sz="2600" kern="1200"/>
        </a:p>
      </dsp:txBody>
      <dsp:txXfrm>
        <a:off x="84935" y="1914464"/>
        <a:ext cx="3852442" cy="1570028"/>
      </dsp:txXfrm>
    </dsp:sp>
    <dsp:sp modelId="{2CB28863-7AED-4F20-A154-C1F81A5F02C8}">
      <dsp:nvSpPr>
        <dsp:cNvPr id="0" name=""/>
        <dsp:cNvSpPr/>
      </dsp:nvSpPr>
      <dsp:spPr>
        <a:xfrm rot="5400000">
          <a:off x="6901741" y="950983"/>
          <a:ext cx="1391918" cy="7150777"/>
        </a:xfrm>
        <a:prstGeom prst="round2Same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smtClean="0">
              <a:solidFill>
                <a:srgbClr val="002060"/>
              </a:solidFill>
            </a:rPr>
            <a:t>The plan and solution are validated at least on an annual basis</a:t>
          </a:r>
          <a:endParaRPr lang="en-GB" sz="2100" kern="1200" dirty="0">
            <a:solidFill>
              <a:srgbClr val="002060"/>
            </a:solidFill>
          </a:endParaRPr>
        </a:p>
      </dsp:txBody>
      <dsp:txXfrm rot="-5400000">
        <a:off x="4022312" y="3898360"/>
        <a:ext cx="7082829" cy="1256022"/>
      </dsp:txXfrm>
    </dsp:sp>
    <dsp:sp modelId="{8FEDF609-DEBC-48F7-95A5-9C6A5D2E97C9}">
      <dsp:nvSpPr>
        <dsp:cNvPr id="0" name=""/>
        <dsp:cNvSpPr/>
      </dsp:nvSpPr>
      <dsp:spPr>
        <a:xfrm>
          <a:off x="0" y="3656423"/>
          <a:ext cx="4022312" cy="1739898"/>
        </a:xfrm>
        <a:prstGeom prst="roundRect">
          <a:avLst/>
        </a:prstGeom>
        <a:solidFill>
          <a:schemeClr val="accent2">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kern="1200" smtClean="0"/>
            <a:t>Is the plan exercised (tested) on a regular basis?</a:t>
          </a:r>
          <a:endParaRPr lang="en-GB" sz="2600" kern="1200"/>
        </a:p>
      </dsp:txBody>
      <dsp:txXfrm>
        <a:off x="84935" y="3741358"/>
        <a:ext cx="3852442" cy="15700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6CF09-E4D1-4BD2-A4A7-62C57065186E}">
      <dsp:nvSpPr>
        <dsp:cNvPr id="0" name=""/>
        <dsp:cNvSpPr/>
      </dsp:nvSpPr>
      <dsp:spPr>
        <a:xfrm>
          <a:off x="4649051" y="677"/>
          <a:ext cx="1850910" cy="1850910"/>
        </a:xfrm>
        <a:prstGeom prst="ellipse">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GB" sz="2500" kern="1200" dirty="0" smtClean="0"/>
            <a:t>Measure</a:t>
          </a:r>
          <a:endParaRPr lang="en-GB" sz="2500" kern="1200" dirty="0"/>
        </a:p>
      </dsp:txBody>
      <dsp:txXfrm>
        <a:off x="4920110" y="271736"/>
        <a:ext cx="1308792" cy="1308792"/>
      </dsp:txXfrm>
    </dsp:sp>
    <dsp:sp modelId="{6961823B-2299-43E0-8385-21EBC27B220C}">
      <dsp:nvSpPr>
        <dsp:cNvPr id="0" name=""/>
        <dsp:cNvSpPr/>
      </dsp:nvSpPr>
      <dsp:spPr>
        <a:xfrm rot="2700000">
          <a:off x="6301310" y="1586767"/>
          <a:ext cx="492343" cy="624682"/>
        </a:xfrm>
        <a:prstGeom prst="rightArrow">
          <a:avLst>
            <a:gd name="adj1" fmla="val 60000"/>
            <a:gd name="adj2" fmla="val 50000"/>
          </a:avLst>
        </a:prstGeom>
        <a:solidFill>
          <a:schemeClr val="accent2">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6322941" y="1659482"/>
        <a:ext cx="344640" cy="374810"/>
      </dsp:txXfrm>
    </dsp:sp>
    <dsp:sp modelId="{86586B8E-4D2F-40A6-A36D-0E07AF2EDB4B}">
      <dsp:nvSpPr>
        <dsp:cNvPr id="0" name=""/>
        <dsp:cNvSpPr/>
      </dsp:nvSpPr>
      <dsp:spPr>
        <a:xfrm>
          <a:off x="6614709" y="1966335"/>
          <a:ext cx="1850910" cy="1850910"/>
        </a:xfrm>
        <a:prstGeom prst="ellipse">
          <a:avLst/>
        </a:prstGeom>
        <a:solidFill>
          <a:schemeClr val="accent2">
            <a:alpha val="90000"/>
            <a:hueOff val="0"/>
            <a:satOff val="0"/>
            <a:lumOff val="0"/>
            <a:alphaOff val="-13333"/>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GB" sz="2500" kern="1200" smtClean="0"/>
            <a:t>Assess</a:t>
          </a:r>
          <a:endParaRPr lang="en-GB" sz="2500" kern="1200"/>
        </a:p>
      </dsp:txBody>
      <dsp:txXfrm>
        <a:off x="6885768" y="2237394"/>
        <a:ext cx="1308792" cy="1308792"/>
      </dsp:txXfrm>
    </dsp:sp>
    <dsp:sp modelId="{256F4639-647A-4DE6-B024-07FAC465D866}">
      <dsp:nvSpPr>
        <dsp:cNvPr id="0" name=""/>
        <dsp:cNvSpPr/>
      </dsp:nvSpPr>
      <dsp:spPr>
        <a:xfrm rot="8100000">
          <a:off x="6321016" y="3552425"/>
          <a:ext cx="492343" cy="624682"/>
        </a:xfrm>
        <a:prstGeom prst="rightArrow">
          <a:avLst>
            <a:gd name="adj1" fmla="val 60000"/>
            <a:gd name="adj2" fmla="val 50000"/>
          </a:avLst>
        </a:prstGeom>
        <a:solidFill>
          <a:schemeClr val="accent2">
            <a:shade val="90000"/>
            <a:hueOff val="-187098"/>
            <a:satOff val="-21857"/>
            <a:lumOff val="1550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6447088" y="3625140"/>
        <a:ext cx="344640" cy="374810"/>
      </dsp:txXfrm>
    </dsp:sp>
    <dsp:sp modelId="{4C915353-2FEE-402B-BF24-99FF6CBAAE9D}">
      <dsp:nvSpPr>
        <dsp:cNvPr id="0" name=""/>
        <dsp:cNvSpPr/>
      </dsp:nvSpPr>
      <dsp:spPr>
        <a:xfrm>
          <a:off x="4649051" y="3931993"/>
          <a:ext cx="1850910" cy="1850910"/>
        </a:xfrm>
        <a:prstGeom prst="ellipse">
          <a:avLst/>
        </a:prstGeom>
        <a:solidFill>
          <a:schemeClr val="accent2">
            <a:alpha val="90000"/>
            <a:hueOff val="0"/>
            <a:satOff val="0"/>
            <a:lumOff val="0"/>
            <a:alphaOff val="-26667"/>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GB" sz="2500" kern="1200" smtClean="0"/>
            <a:t>Evaluate</a:t>
          </a:r>
          <a:endParaRPr lang="en-GB" sz="2500" kern="1200"/>
        </a:p>
      </dsp:txBody>
      <dsp:txXfrm>
        <a:off x="4920110" y="4203052"/>
        <a:ext cx="1308792" cy="1308792"/>
      </dsp:txXfrm>
    </dsp:sp>
    <dsp:sp modelId="{C39388BD-8204-4DAB-8EAC-9CE07DABCC13}">
      <dsp:nvSpPr>
        <dsp:cNvPr id="0" name=""/>
        <dsp:cNvSpPr/>
      </dsp:nvSpPr>
      <dsp:spPr>
        <a:xfrm rot="13500000">
          <a:off x="4355358" y="3572131"/>
          <a:ext cx="492343" cy="624682"/>
        </a:xfrm>
        <a:prstGeom prst="rightArrow">
          <a:avLst>
            <a:gd name="adj1" fmla="val 60000"/>
            <a:gd name="adj2" fmla="val 50000"/>
          </a:avLst>
        </a:prstGeom>
        <a:solidFill>
          <a:schemeClr val="accent2">
            <a:shade val="90000"/>
            <a:hueOff val="-374196"/>
            <a:satOff val="-43713"/>
            <a:lumOff val="3101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4481430" y="3749288"/>
        <a:ext cx="344640" cy="374810"/>
      </dsp:txXfrm>
    </dsp:sp>
    <dsp:sp modelId="{08EA15AD-37EE-4985-8187-8FE11CC6DCAB}">
      <dsp:nvSpPr>
        <dsp:cNvPr id="0" name=""/>
        <dsp:cNvSpPr/>
      </dsp:nvSpPr>
      <dsp:spPr>
        <a:xfrm>
          <a:off x="2683393" y="1966335"/>
          <a:ext cx="1850910" cy="1850910"/>
        </a:xfrm>
        <a:prstGeom prst="ellipse">
          <a:avLst/>
        </a:prstGeom>
        <a:solidFill>
          <a:schemeClr val="accent2">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GB" sz="2500" kern="1200" smtClean="0"/>
            <a:t>Manage</a:t>
          </a:r>
          <a:endParaRPr lang="en-GB" sz="2500" kern="1200"/>
        </a:p>
      </dsp:txBody>
      <dsp:txXfrm>
        <a:off x="2954452" y="2237394"/>
        <a:ext cx="1308792" cy="1308792"/>
      </dsp:txXfrm>
    </dsp:sp>
    <dsp:sp modelId="{11296FF0-AD36-45C5-827E-054DB76E8B82}">
      <dsp:nvSpPr>
        <dsp:cNvPr id="0" name=""/>
        <dsp:cNvSpPr/>
      </dsp:nvSpPr>
      <dsp:spPr>
        <a:xfrm rot="18900000">
          <a:off x="4335652" y="1606473"/>
          <a:ext cx="492343" cy="624682"/>
        </a:xfrm>
        <a:prstGeom prst="rightArrow">
          <a:avLst>
            <a:gd name="adj1" fmla="val 60000"/>
            <a:gd name="adj2" fmla="val 50000"/>
          </a:avLst>
        </a:prstGeom>
        <a:solidFill>
          <a:schemeClr val="accent2">
            <a:shade val="90000"/>
            <a:hueOff val="-561293"/>
            <a:satOff val="-65570"/>
            <a:lumOff val="4652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4357283" y="1783630"/>
        <a:ext cx="344640" cy="3748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DB62F-FED7-4132-ABD6-C27439731B94}">
      <dsp:nvSpPr>
        <dsp:cNvPr id="0" name=""/>
        <dsp:cNvSpPr/>
      </dsp:nvSpPr>
      <dsp:spPr>
        <a:xfrm>
          <a:off x="843308" y="0"/>
          <a:ext cx="9557494" cy="5256583"/>
        </a:xfrm>
        <a:prstGeom prst="rightArrow">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354DF4B-AF12-4383-95B3-E77BF0B69EA1}">
      <dsp:nvSpPr>
        <dsp:cNvPr id="0" name=""/>
        <dsp:cNvSpPr/>
      </dsp:nvSpPr>
      <dsp:spPr>
        <a:xfrm>
          <a:off x="7534" y="1440156"/>
          <a:ext cx="3999978" cy="2376270"/>
        </a:xfrm>
        <a:prstGeom prst="roundRect">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en-GB" sz="3100" kern="1200" smtClean="0"/>
            <a:t>Microsoft Security Assessment Tool</a:t>
          </a:r>
          <a:endParaRPr lang="en-GB" sz="3100" kern="1200"/>
        </a:p>
        <a:p>
          <a:pPr marL="228600" lvl="1" indent="-228600" algn="l" defTabSz="1066800" rtl="0">
            <a:lnSpc>
              <a:spcPct val="90000"/>
            </a:lnSpc>
            <a:spcBef>
              <a:spcPct val="0"/>
            </a:spcBef>
            <a:spcAft>
              <a:spcPct val="15000"/>
            </a:spcAft>
            <a:buChar char="••"/>
          </a:pPr>
          <a:r>
            <a:rPr lang="en-GB" sz="2400" kern="1200" dirty="0" smtClean="0"/>
            <a:t>Gain visibility of service revenue potential</a:t>
          </a:r>
          <a:endParaRPr lang="en-GB" sz="2400" kern="1200" dirty="0"/>
        </a:p>
      </dsp:txBody>
      <dsp:txXfrm>
        <a:off x="123534" y="1556156"/>
        <a:ext cx="3767978" cy="2144270"/>
      </dsp:txXfrm>
    </dsp:sp>
    <dsp:sp modelId="{9B47CE1D-9883-4B42-A88D-F182D6E2DDD9}">
      <dsp:nvSpPr>
        <dsp:cNvPr id="0" name=""/>
        <dsp:cNvSpPr/>
      </dsp:nvSpPr>
      <dsp:spPr>
        <a:xfrm>
          <a:off x="4179633" y="1576975"/>
          <a:ext cx="3442410" cy="2102633"/>
        </a:xfrm>
        <a:prstGeom prst="roundRect">
          <a:avLst/>
        </a:prstGeom>
        <a:solidFill>
          <a:schemeClr val="accent2">
            <a:shade val="80000"/>
            <a:hueOff val="-240970"/>
            <a:satOff val="-31220"/>
            <a:lumOff val="188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GB" sz="3100" kern="1200" smtClean="0"/>
            <a:t>Identify in competency areas</a:t>
          </a:r>
          <a:endParaRPr lang="en-GB" sz="3100" kern="1200"/>
        </a:p>
      </dsp:txBody>
      <dsp:txXfrm>
        <a:off x="4282275" y="1679617"/>
        <a:ext cx="3237126" cy="1897349"/>
      </dsp:txXfrm>
    </dsp:sp>
    <dsp:sp modelId="{1320C4DC-1007-4D42-A173-7C491B2B8B1E}">
      <dsp:nvSpPr>
        <dsp:cNvPr id="0" name=""/>
        <dsp:cNvSpPr/>
      </dsp:nvSpPr>
      <dsp:spPr>
        <a:xfrm>
          <a:off x="7794165" y="1576975"/>
          <a:ext cx="3442410" cy="2102633"/>
        </a:xfrm>
        <a:prstGeom prst="roundRect">
          <a:avLst/>
        </a:prstGeom>
        <a:solidFill>
          <a:schemeClr val="accent2">
            <a:shade val="80000"/>
            <a:hueOff val="-481941"/>
            <a:satOff val="-62440"/>
            <a:lumOff val="376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GB" sz="3100" kern="1200" smtClean="0"/>
            <a:t>Out of competency = Engage a Pro!</a:t>
          </a:r>
          <a:endParaRPr lang="en-GB" sz="3100" kern="1200"/>
        </a:p>
      </dsp:txBody>
      <dsp:txXfrm>
        <a:off x="7896807" y="1679617"/>
        <a:ext cx="3237126" cy="1897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59FF8-3AF6-4FBD-8D40-B9E335537EC6}">
      <dsp:nvSpPr>
        <dsp:cNvPr id="0" name=""/>
        <dsp:cNvSpPr/>
      </dsp:nvSpPr>
      <dsp:spPr>
        <a:xfrm>
          <a:off x="2187109" y="1412372"/>
          <a:ext cx="4237118" cy="4237118"/>
        </a:xfrm>
        <a:prstGeom prst="ellipse">
          <a:avLst/>
        </a:prstGeom>
        <a:gradFill rotWithShape="0">
          <a:gsLst>
            <a:gs pos="0">
              <a:schemeClr val="accent2">
                <a:shade val="90000"/>
                <a:hueOff val="-561293"/>
                <a:satOff val="-65570"/>
                <a:lumOff val="46521"/>
                <a:alphaOff val="-50000"/>
                <a:shade val="51000"/>
                <a:satMod val="130000"/>
              </a:schemeClr>
            </a:gs>
            <a:gs pos="80000">
              <a:schemeClr val="accent2">
                <a:shade val="90000"/>
                <a:hueOff val="-561293"/>
                <a:satOff val="-65570"/>
                <a:lumOff val="46521"/>
                <a:alphaOff val="-50000"/>
                <a:shade val="93000"/>
                <a:satMod val="130000"/>
              </a:schemeClr>
            </a:gs>
            <a:gs pos="100000">
              <a:schemeClr val="accent2">
                <a:shade val="90000"/>
                <a:hueOff val="-561293"/>
                <a:satOff val="-65570"/>
                <a:lumOff val="46521"/>
                <a:alphaOff val="-5000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8D737C8-A30A-4E21-9CAF-B918E8C8BD36}">
      <dsp:nvSpPr>
        <dsp:cNvPr id="0" name=""/>
        <dsp:cNvSpPr/>
      </dsp:nvSpPr>
      <dsp:spPr>
        <a:xfrm>
          <a:off x="3034532" y="2259796"/>
          <a:ext cx="2542270" cy="2542270"/>
        </a:xfrm>
        <a:prstGeom prst="ellipse">
          <a:avLst/>
        </a:prstGeom>
        <a:gradFill rotWithShape="0">
          <a:gsLst>
            <a:gs pos="0">
              <a:schemeClr val="accent2">
                <a:shade val="90000"/>
                <a:hueOff val="-280647"/>
                <a:satOff val="-32785"/>
                <a:lumOff val="23261"/>
                <a:alphaOff val="-25000"/>
                <a:shade val="51000"/>
                <a:satMod val="130000"/>
              </a:schemeClr>
            </a:gs>
            <a:gs pos="80000">
              <a:schemeClr val="accent2">
                <a:shade val="90000"/>
                <a:hueOff val="-280647"/>
                <a:satOff val="-32785"/>
                <a:lumOff val="23261"/>
                <a:alphaOff val="-25000"/>
                <a:shade val="93000"/>
                <a:satMod val="130000"/>
              </a:schemeClr>
            </a:gs>
            <a:gs pos="100000">
              <a:schemeClr val="accent2">
                <a:shade val="90000"/>
                <a:hueOff val="-280647"/>
                <a:satOff val="-32785"/>
                <a:lumOff val="23261"/>
                <a:alphaOff val="-2500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1A0FCAC-1568-4468-BB7A-9773B6F0DECC}">
      <dsp:nvSpPr>
        <dsp:cNvPr id="0" name=""/>
        <dsp:cNvSpPr/>
      </dsp:nvSpPr>
      <dsp:spPr>
        <a:xfrm>
          <a:off x="3881956" y="3107220"/>
          <a:ext cx="847423" cy="847423"/>
        </a:xfrm>
        <a:prstGeom prst="ellipse">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CFF7D0A-6950-44D6-8BE3-0436FDCC29CE}">
      <dsp:nvSpPr>
        <dsp:cNvPr id="0" name=""/>
        <dsp:cNvSpPr/>
      </dsp:nvSpPr>
      <dsp:spPr>
        <a:xfrm>
          <a:off x="7130413" y="0"/>
          <a:ext cx="2118559" cy="1235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50800" rIns="50800" bIns="50800" numCol="1" spcCol="1270" anchor="ctr" anchorCtr="0">
          <a:noAutofit/>
        </a:bodyPr>
        <a:lstStyle/>
        <a:p>
          <a:pPr lvl="0" algn="l" defTabSz="1778000" rtl="0">
            <a:lnSpc>
              <a:spcPct val="90000"/>
            </a:lnSpc>
            <a:spcBef>
              <a:spcPct val="0"/>
            </a:spcBef>
            <a:spcAft>
              <a:spcPct val="35000"/>
            </a:spcAft>
          </a:pPr>
          <a:r>
            <a:rPr lang="en-GB" sz="4000" kern="1200" dirty="0" smtClean="0"/>
            <a:t>Risk</a:t>
          </a:r>
          <a:endParaRPr lang="en-GB" sz="4000" kern="1200" dirty="0"/>
        </a:p>
      </dsp:txBody>
      <dsp:txXfrm>
        <a:off x="7130413" y="0"/>
        <a:ext cx="2118559" cy="1235826"/>
      </dsp:txXfrm>
    </dsp:sp>
    <dsp:sp modelId="{E11E93F8-F4AF-417D-9EF8-CF07FF328048}">
      <dsp:nvSpPr>
        <dsp:cNvPr id="0" name=""/>
        <dsp:cNvSpPr/>
      </dsp:nvSpPr>
      <dsp:spPr>
        <a:xfrm>
          <a:off x="6600773" y="617913"/>
          <a:ext cx="52963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5169504-911C-4773-A7A3-493005E33508}">
      <dsp:nvSpPr>
        <dsp:cNvPr id="0" name=""/>
        <dsp:cNvSpPr/>
      </dsp:nvSpPr>
      <dsp:spPr>
        <a:xfrm rot="5400000">
          <a:off x="3996005" y="928281"/>
          <a:ext cx="2912312" cy="2292987"/>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468E24C6-03A2-4420-AEBE-041F72C91868}">
      <dsp:nvSpPr>
        <dsp:cNvPr id="0" name=""/>
        <dsp:cNvSpPr/>
      </dsp:nvSpPr>
      <dsp:spPr>
        <a:xfrm>
          <a:off x="7130413" y="1235826"/>
          <a:ext cx="2118559" cy="1235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50800" rIns="50800" bIns="50800" numCol="1" spcCol="1270" anchor="ctr" anchorCtr="0">
          <a:noAutofit/>
        </a:bodyPr>
        <a:lstStyle/>
        <a:p>
          <a:pPr lvl="0" algn="l" defTabSz="1778000" rtl="0">
            <a:lnSpc>
              <a:spcPct val="90000"/>
            </a:lnSpc>
            <a:spcBef>
              <a:spcPct val="0"/>
            </a:spcBef>
            <a:spcAft>
              <a:spcPct val="35000"/>
            </a:spcAft>
          </a:pPr>
          <a:r>
            <a:rPr lang="en-GB" sz="4000" kern="1200" dirty="0" smtClean="0"/>
            <a:t>Trust</a:t>
          </a:r>
          <a:endParaRPr lang="en-GB" sz="4000" kern="1200" dirty="0"/>
        </a:p>
      </dsp:txBody>
      <dsp:txXfrm>
        <a:off x="7130413" y="1235826"/>
        <a:ext cx="2118559" cy="1235826"/>
      </dsp:txXfrm>
    </dsp:sp>
    <dsp:sp modelId="{0558A958-4940-4C09-89A3-75F27EAF171C}">
      <dsp:nvSpPr>
        <dsp:cNvPr id="0" name=""/>
        <dsp:cNvSpPr/>
      </dsp:nvSpPr>
      <dsp:spPr>
        <a:xfrm>
          <a:off x="6600773" y="1853739"/>
          <a:ext cx="52963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024C229-4559-41D4-991A-E3B65526A7F1}">
      <dsp:nvSpPr>
        <dsp:cNvPr id="0" name=""/>
        <dsp:cNvSpPr/>
      </dsp:nvSpPr>
      <dsp:spPr>
        <a:xfrm rot="5400000">
          <a:off x="4621121" y="2144829"/>
          <a:ext cx="2269400" cy="1685666"/>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4E6E1AEC-BAF4-4BF0-AB28-A623734ADB02}">
      <dsp:nvSpPr>
        <dsp:cNvPr id="0" name=""/>
        <dsp:cNvSpPr/>
      </dsp:nvSpPr>
      <dsp:spPr>
        <a:xfrm>
          <a:off x="7130413" y="2471652"/>
          <a:ext cx="2118559" cy="1235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50800" rIns="50800" bIns="50800" numCol="1" spcCol="1270" anchor="ctr" anchorCtr="0">
          <a:noAutofit/>
        </a:bodyPr>
        <a:lstStyle/>
        <a:p>
          <a:pPr lvl="0" algn="l" defTabSz="1778000" rtl="0">
            <a:lnSpc>
              <a:spcPct val="90000"/>
            </a:lnSpc>
            <a:spcBef>
              <a:spcPct val="0"/>
            </a:spcBef>
            <a:spcAft>
              <a:spcPct val="35000"/>
            </a:spcAft>
          </a:pPr>
          <a:r>
            <a:rPr lang="en-GB" sz="4000" kern="1200" dirty="0" smtClean="0"/>
            <a:t>Security</a:t>
          </a:r>
          <a:endParaRPr lang="en-GB" sz="4000" kern="1200" dirty="0"/>
        </a:p>
      </dsp:txBody>
      <dsp:txXfrm>
        <a:off x="7130413" y="2471652"/>
        <a:ext cx="2118559" cy="1235826"/>
      </dsp:txXfrm>
    </dsp:sp>
    <dsp:sp modelId="{0C6932A2-F67E-4A8D-A6E8-B580B689ED98}">
      <dsp:nvSpPr>
        <dsp:cNvPr id="0" name=""/>
        <dsp:cNvSpPr/>
      </dsp:nvSpPr>
      <dsp:spPr>
        <a:xfrm>
          <a:off x="6600773" y="3089565"/>
          <a:ext cx="52963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E5ABB244-69C1-4BF9-BBFD-138BBC4A68C4}">
      <dsp:nvSpPr>
        <dsp:cNvPr id="0" name=""/>
        <dsp:cNvSpPr/>
      </dsp:nvSpPr>
      <dsp:spPr>
        <a:xfrm rot="5400000">
          <a:off x="5247014" y="3360387"/>
          <a:ext cx="1621403" cy="1078346"/>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56187-BCCD-40FB-B8AA-C3ECEA382224}">
      <dsp:nvSpPr>
        <dsp:cNvPr id="0" name=""/>
        <dsp:cNvSpPr/>
      </dsp:nvSpPr>
      <dsp:spPr>
        <a:xfrm>
          <a:off x="3" y="177554"/>
          <a:ext cx="3917883" cy="235073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rtl="0">
            <a:lnSpc>
              <a:spcPct val="90000"/>
            </a:lnSpc>
            <a:spcBef>
              <a:spcPct val="0"/>
            </a:spcBef>
            <a:spcAft>
              <a:spcPct val="35000"/>
            </a:spcAft>
          </a:pPr>
          <a:r>
            <a:rPr lang="en-GB" sz="5800" kern="1200" smtClean="0"/>
            <a:t>90% internal</a:t>
          </a:r>
          <a:endParaRPr lang="en-GB" sz="5800" kern="1200"/>
        </a:p>
      </dsp:txBody>
      <dsp:txXfrm>
        <a:off x="68854" y="246405"/>
        <a:ext cx="3780181" cy="2213028"/>
      </dsp:txXfrm>
    </dsp:sp>
    <dsp:sp modelId="{30B0A7F9-049D-49D8-914E-6E604A5B7F2E}">
      <dsp:nvSpPr>
        <dsp:cNvPr id="0" name=""/>
        <dsp:cNvSpPr/>
      </dsp:nvSpPr>
      <dsp:spPr>
        <a:xfrm rot="9544">
          <a:off x="4310132" y="874783"/>
          <a:ext cx="831566" cy="971635"/>
        </a:xfrm>
        <a:prstGeom prst="righ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tint val="60000"/>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GB" sz="3800" kern="1200"/>
        </a:p>
      </dsp:txBody>
      <dsp:txXfrm>
        <a:off x="4310132" y="1068764"/>
        <a:ext cx="582096" cy="582981"/>
      </dsp:txXfrm>
    </dsp:sp>
    <dsp:sp modelId="{93FE9382-DD61-4F19-A512-34DCB5DBF39A}">
      <dsp:nvSpPr>
        <dsp:cNvPr id="0" name=""/>
        <dsp:cNvSpPr/>
      </dsp:nvSpPr>
      <dsp:spPr>
        <a:xfrm>
          <a:off x="5486874" y="192786"/>
          <a:ext cx="3917883" cy="235073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rtl="0">
            <a:lnSpc>
              <a:spcPct val="90000"/>
            </a:lnSpc>
            <a:spcBef>
              <a:spcPct val="0"/>
            </a:spcBef>
            <a:spcAft>
              <a:spcPct val="35000"/>
            </a:spcAft>
          </a:pPr>
          <a:r>
            <a:rPr lang="en-GB" sz="5800" kern="1200" dirty="0" smtClean="0"/>
            <a:t>80% external</a:t>
          </a:r>
          <a:endParaRPr lang="en-GB" sz="5800" kern="1200" dirty="0"/>
        </a:p>
      </dsp:txBody>
      <dsp:txXfrm>
        <a:off x="5555725" y="261637"/>
        <a:ext cx="3780181" cy="2213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81D7A-23A1-45B2-A997-0D2894ECB378}">
      <dsp:nvSpPr>
        <dsp:cNvPr id="0" name=""/>
        <dsp:cNvSpPr/>
      </dsp:nvSpPr>
      <dsp:spPr>
        <a:xfrm>
          <a:off x="0" y="0"/>
          <a:ext cx="4922204" cy="4922204"/>
        </a:xfrm>
        <a:prstGeom prst="pie">
          <a:avLst>
            <a:gd name="adj1" fmla="val 5400000"/>
            <a:gd name="adj2" fmla="val 1620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FA7B03-E4FD-4BC9-A4A0-43DD4C84695D}">
      <dsp:nvSpPr>
        <dsp:cNvPr id="0" name=""/>
        <dsp:cNvSpPr/>
      </dsp:nvSpPr>
      <dsp:spPr>
        <a:xfrm>
          <a:off x="2461102" y="0"/>
          <a:ext cx="8508841" cy="4922204"/>
        </a:xfrm>
        <a:prstGeom prst="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rtl="0">
            <a:lnSpc>
              <a:spcPct val="90000"/>
            </a:lnSpc>
            <a:spcBef>
              <a:spcPct val="0"/>
            </a:spcBef>
            <a:spcAft>
              <a:spcPct val="35000"/>
            </a:spcAft>
          </a:pPr>
          <a:r>
            <a:rPr lang="en-GB" sz="4900" kern="1200" dirty="0" smtClean="0">
              <a:solidFill>
                <a:srgbClr val="002060"/>
              </a:solidFill>
            </a:rPr>
            <a:t>The case for a Cloud Business</a:t>
          </a:r>
          <a:endParaRPr lang="en-GB" sz="4900" kern="1200" dirty="0">
            <a:solidFill>
              <a:srgbClr val="002060"/>
            </a:solidFill>
          </a:endParaRPr>
        </a:p>
      </dsp:txBody>
      <dsp:txXfrm>
        <a:off x="2461102" y="0"/>
        <a:ext cx="8508841" cy="1476664"/>
      </dsp:txXfrm>
    </dsp:sp>
    <dsp:sp modelId="{E6180758-8B5D-4C88-A0EF-0A5ED5806A0E}">
      <dsp:nvSpPr>
        <dsp:cNvPr id="0" name=""/>
        <dsp:cNvSpPr/>
      </dsp:nvSpPr>
      <dsp:spPr>
        <a:xfrm>
          <a:off x="861387" y="1476664"/>
          <a:ext cx="3199429" cy="3199429"/>
        </a:xfrm>
        <a:prstGeom prst="pie">
          <a:avLst>
            <a:gd name="adj1" fmla="val 5400000"/>
            <a:gd name="adj2" fmla="val 16200000"/>
          </a:avLst>
        </a:prstGeom>
        <a:solidFill>
          <a:schemeClr val="accent2">
            <a:shade val="80000"/>
            <a:hueOff val="-240970"/>
            <a:satOff val="-31220"/>
            <a:lumOff val="188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88F9F3-6BAC-4710-844A-DED73F01ED03}">
      <dsp:nvSpPr>
        <dsp:cNvPr id="0" name=""/>
        <dsp:cNvSpPr/>
      </dsp:nvSpPr>
      <dsp:spPr>
        <a:xfrm>
          <a:off x="2461102" y="1476664"/>
          <a:ext cx="8508841" cy="3199429"/>
        </a:xfrm>
        <a:prstGeom prst="rect">
          <a:avLst/>
        </a:prstGeom>
        <a:solidFill>
          <a:schemeClr val="lt1">
            <a:alpha val="90000"/>
            <a:hueOff val="0"/>
            <a:satOff val="0"/>
            <a:lumOff val="0"/>
            <a:alphaOff val="0"/>
          </a:schemeClr>
        </a:solidFill>
        <a:ln w="25400" cap="flat" cmpd="sng" algn="ctr">
          <a:solidFill>
            <a:schemeClr val="accent2">
              <a:shade val="80000"/>
              <a:hueOff val="-240970"/>
              <a:satOff val="-31220"/>
              <a:lumOff val="188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rtl="0">
            <a:lnSpc>
              <a:spcPct val="90000"/>
            </a:lnSpc>
            <a:spcBef>
              <a:spcPct val="0"/>
            </a:spcBef>
            <a:spcAft>
              <a:spcPct val="35000"/>
            </a:spcAft>
          </a:pPr>
          <a:r>
            <a:rPr lang="en-GB" sz="4900" kern="1200" dirty="0" smtClean="0">
              <a:solidFill>
                <a:srgbClr val="002060"/>
              </a:solidFill>
            </a:rPr>
            <a:t>Technology Roadmap</a:t>
          </a:r>
          <a:endParaRPr lang="en-GB" sz="4900" kern="1200" dirty="0">
            <a:solidFill>
              <a:srgbClr val="002060"/>
            </a:solidFill>
          </a:endParaRPr>
        </a:p>
      </dsp:txBody>
      <dsp:txXfrm>
        <a:off x="2461102" y="1476664"/>
        <a:ext cx="8508841" cy="1476659"/>
      </dsp:txXfrm>
    </dsp:sp>
    <dsp:sp modelId="{03071E9A-D8AF-40A4-9E7F-62E1595778B8}">
      <dsp:nvSpPr>
        <dsp:cNvPr id="0" name=""/>
        <dsp:cNvSpPr/>
      </dsp:nvSpPr>
      <dsp:spPr>
        <a:xfrm>
          <a:off x="1722772" y="2953323"/>
          <a:ext cx="1476659" cy="1476659"/>
        </a:xfrm>
        <a:prstGeom prst="pie">
          <a:avLst>
            <a:gd name="adj1" fmla="val 5400000"/>
            <a:gd name="adj2" fmla="val 16200000"/>
          </a:avLst>
        </a:prstGeom>
        <a:solidFill>
          <a:schemeClr val="accent2">
            <a:shade val="80000"/>
            <a:hueOff val="-481941"/>
            <a:satOff val="-62440"/>
            <a:lumOff val="376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196D23-D812-434F-9937-706EEF79E215}">
      <dsp:nvSpPr>
        <dsp:cNvPr id="0" name=""/>
        <dsp:cNvSpPr/>
      </dsp:nvSpPr>
      <dsp:spPr>
        <a:xfrm>
          <a:off x="2461102" y="2953323"/>
          <a:ext cx="8508841" cy="1476659"/>
        </a:xfrm>
        <a:prstGeom prst="rect">
          <a:avLst/>
        </a:prstGeom>
        <a:solidFill>
          <a:schemeClr val="lt1">
            <a:alpha val="90000"/>
            <a:hueOff val="0"/>
            <a:satOff val="0"/>
            <a:lumOff val="0"/>
            <a:alphaOff val="0"/>
          </a:schemeClr>
        </a:solidFill>
        <a:ln w="25400" cap="flat" cmpd="sng" algn="ctr">
          <a:solidFill>
            <a:schemeClr val="accent2">
              <a:shade val="80000"/>
              <a:hueOff val="-481941"/>
              <a:satOff val="-62440"/>
              <a:lumOff val="376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rtl="0">
            <a:lnSpc>
              <a:spcPct val="90000"/>
            </a:lnSpc>
            <a:spcBef>
              <a:spcPct val="0"/>
            </a:spcBef>
            <a:spcAft>
              <a:spcPct val="35000"/>
            </a:spcAft>
          </a:pPr>
          <a:r>
            <a:rPr lang="en-GB" sz="4900" kern="1200" dirty="0" smtClean="0">
              <a:solidFill>
                <a:srgbClr val="002060"/>
              </a:solidFill>
            </a:rPr>
            <a:t>Technical Certification</a:t>
          </a:r>
          <a:endParaRPr lang="en-GB" sz="4900" kern="1200" dirty="0">
            <a:solidFill>
              <a:srgbClr val="002060"/>
            </a:solidFill>
          </a:endParaRPr>
        </a:p>
      </dsp:txBody>
      <dsp:txXfrm>
        <a:off x="2461102" y="2953323"/>
        <a:ext cx="8508841" cy="14766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1117D-DBDE-48E8-8345-21B69B1F4406}">
      <dsp:nvSpPr>
        <dsp:cNvPr id="0" name=""/>
        <dsp:cNvSpPr/>
      </dsp:nvSpPr>
      <dsp:spPr>
        <a:xfrm>
          <a:off x="2854229" y="0"/>
          <a:ext cx="4968552" cy="4968552"/>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sp>
    <dsp:sp modelId="{5219BD96-375F-4D38-8C2F-DE66E94B3680}">
      <dsp:nvSpPr>
        <dsp:cNvPr id="0" name=""/>
        <dsp:cNvSpPr/>
      </dsp:nvSpPr>
      <dsp:spPr>
        <a:xfrm>
          <a:off x="5338505" y="497340"/>
          <a:ext cx="3229558" cy="1766164"/>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solidFill>
                <a:srgbClr val="002060"/>
              </a:solidFill>
            </a:rPr>
            <a:t>Little margin in subscription annuity</a:t>
          </a:r>
          <a:endParaRPr lang="en-GB" sz="2900" kern="1200" dirty="0">
            <a:solidFill>
              <a:srgbClr val="002060"/>
            </a:solidFill>
          </a:endParaRPr>
        </a:p>
      </dsp:txBody>
      <dsp:txXfrm>
        <a:off x="5424722" y="583557"/>
        <a:ext cx="3057124" cy="1593730"/>
      </dsp:txXfrm>
    </dsp:sp>
    <dsp:sp modelId="{E8480E4D-AE19-4F4D-AA9E-B0158CD3D3BF}">
      <dsp:nvSpPr>
        <dsp:cNvPr id="0" name=""/>
        <dsp:cNvSpPr/>
      </dsp:nvSpPr>
      <dsp:spPr>
        <a:xfrm>
          <a:off x="5338505" y="2484276"/>
          <a:ext cx="3229558" cy="1766164"/>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solidFill>
                <a:srgbClr val="002060"/>
              </a:solidFill>
            </a:rPr>
            <a:t>Money is in the service tail, but how?</a:t>
          </a:r>
          <a:endParaRPr lang="en-GB" sz="2900" kern="1200" dirty="0">
            <a:solidFill>
              <a:srgbClr val="002060"/>
            </a:solidFill>
          </a:endParaRPr>
        </a:p>
      </dsp:txBody>
      <dsp:txXfrm>
        <a:off x="5424722" y="2570493"/>
        <a:ext cx="3057124" cy="15937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87264-2E8B-494A-A163-2C5681E65683}">
      <dsp:nvSpPr>
        <dsp:cNvPr id="0" name=""/>
        <dsp:cNvSpPr/>
      </dsp:nvSpPr>
      <dsp:spPr>
        <a:xfrm>
          <a:off x="0" y="1663384"/>
          <a:ext cx="12045523" cy="221784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32A7B-99F1-449D-94D8-9F631E43121D}">
      <dsp:nvSpPr>
        <dsp:cNvPr id="0" name=""/>
        <dsp:cNvSpPr/>
      </dsp:nvSpPr>
      <dsp:spPr>
        <a:xfrm>
          <a:off x="204921" y="0"/>
          <a:ext cx="3094415" cy="221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320040" numCol="1" spcCol="1270" anchor="b" anchorCtr="0">
          <a:noAutofit/>
        </a:bodyPr>
        <a:lstStyle/>
        <a:p>
          <a:pPr lvl="0" algn="ctr" defTabSz="2000250" rtl="0">
            <a:lnSpc>
              <a:spcPct val="90000"/>
            </a:lnSpc>
            <a:spcBef>
              <a:spcPct val="0"/>
            </a:spcBef>
            <a:spcAft>
              <a:spcPct val="35000"/>
            </a:spcAft>
          </a:pPr>
          <a:r>
            <a:rPr lang="en-GB" sz="4500" kern="1200" smtClean="0"/>
            <a:t>Honesty</a:t>
          </a:r>
          <a:endParaRPr lang="en-GB" sz="4500" kern="1200" dirty="0"/>
        </a:p>
      </dsp:txBody>
      <dsp:txXfrm>
        <a:off x="204921" y="0"/>
        <a:ext cx="3094415" cy="2217846"/>
      </dsp:txXfrm>
    </dsp:sp>
    <dsp:sp modelId="{20580747-369F-488D-B249-2B721E738D25}">
      <dsp:nvSpPr>
        <dsp:cNvPr id="0" name=""/>
        <dsp:cNvSpPr/>
      </dsp:nvSpPr>
      <dsp:spPr>
        <a:xfrm>
          <a:off x="1474898" y="2495077"/>
          <a:ext cx="554461" cy="5544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ED810A-5136-450B-A923-36096178BEF7}">
      <dsp:nvSpPr>
        <dsp:cNvPr id="0" name=""/>
        <dsp:cNvSpPr/>
      </dsp:nvSpPr>
      <dsp:spPr>
        <a:xfrm>
          <a:off x="3673649" y="3326769"/>
          <a:ext cx="3493672" cy="221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320040" numCol="1" spcCol="1270" anchor="t" anchorCtr="0">
          <a:noAutofit/>
        </a:bodyPr>
        <a:lstStyle/>
        <a:p>
          <a:pPr lvl="0" algn="ctr" defTabSz="2000250" rtl="0">
            <a:lnSpc>
              <a:spcPct val="90000"/>
            </a:lnSpc>
            <a:spcBef>
              <a:spcPct val="0"/>
            </a:spcBef>
            <a:spcAft>
              <a:spcPct val="35000"/>
            </a:spcAft>
          </a:pPr>
          <a:r>
            <a:rPr lang="en-GB" sz="4500" kern="1200" dirty="0" smtClean="0"/>
            <a:t>Confidence</a:t>
          </a:r>
          <a:endParaRPr lang="en-GB" sz="4500" kern="1200" dirty="0"/>
        </a:p>
      </dsp:txBody>
      <dsp:txXfrm>
        <a:off x="3673649" y="3326769"/>
        <a:ext cx="3493672" cy="2217846"/>
      </dsp:txXfrm>
    </dsp:sp>
    <dsp:sp modelId="{1E988B60-C32E-4EFA-B689-6D36E15092CA}">
      <dsp:nvSpPr>
        <dsp:cNvPr id="0" name=""/>
        <dsp:cNvSpPr/>
      </dsp:nvSpPr>
      <dsp:spPr>
        <a:xfrm>
          <a:off x="5143255" y="2495077"/>
          <a:ext cx="554461" cy="5544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70FF6-B1D1-4F5A-B41A-81418930D853}">
      <dsp:nvSpPr>
        <dsp:cNvPr id="0" name=""/>
        <dsp:cNvSpPr/>
      </dsp:nvSpPr>
      <dsp:spPr>
        <a:xfrm>
          <a:off x="7342005" y="0"/>
          <a:ext cx="3493672" cy="221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320040" numCol="1" spcCol="1270" anchor="b" anchorCtr="0">
          <a:noAutofit/>
        </a:bodyPr>
        <a:lstStyle/>
        <a:p>
          <a:pPr lvl="0" algn="ctr" defTabSz="2000250" rtl="0">
            <a:lnSpc>
              <a:spcPct val="90000"/>
            </a:lnSpc>
            <a:spcBef>
              <a:spcPct val="0"/>
            </a:spcBef>
            <a:spcAft>
              <a:spcPct val="35000"/>
            </a:spcAft>
          </a:pPr>
          <a:r>
            <a:rPr lang="en-GB" sz="4500" kern="1200" dirty="0" smtClean="0"/>
            <a:t>Trust </a:t>
          </a:r>
          <a:endParaRPr lang="en-GB" sz="4500" kern="1200" dirty="0"/>
        </a:p>
      </dsp:txBody>
      <dsp:txXfrm>
        <a:off x="7342005" y="0"/>
        <a:ext cx="3493672" cy="2217846"/>
      </dsp:txXfrm>
    </dsp:sp>
    <dsp:sp modelId="{1E87CBBA-32CC-4400-A094-76717DE9F288}">
      <dsp:nvSpPr>
        <dsp:cNvPr id="0" name=""/>
        <dsp:cNvSpPr/>
      </dsp:nvSpPr>
      <dsp:spPr>
        <a:xfrm>
          <a:off x="8811611" y="2495077"/>
          <a:ext cx="554461" cy="5544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47B29-281D-44D7-AF96-8571EAF30E1A}">
      <dsp:nvSpPr>
        <dsp:cNvPr id="0" name=""/>
        <dsp:cNvSpPr/>
      </dsp:nvSpPr>
      <dsp:spPr>
        <a:xfrm rot="5400000">
          <a:off x="5353105" y="-2071412"/>
          <a:ext cx="1143249" cy="557621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002060"/>
              </a:solidFill>
            </a:rPr>
            <a:t>ISO 27001</a:t>
          </a:r>
          <a:endParaRPr lang="en-US" sz="2800" kern="1200" dirty="0">
            <a:solidFill>
              <a:srgbClr val="002060"/>
            </a:solidFill>
          </a:endParaRPr>
        </a:p>
      </dsp:txBody>
      <dsp:txXfrm rot="-5400000">
        <a:off x="3136622" y="200880"/>
        <a:ext cx="5520407" cy="1031631"/>
      </dsp:txXfrm>
    </dsp:sp>
    <dsp:sp modelId="{8B90DF7C-9D01-44F8-B55B-F26B61C062B9}">
      <dsp:nvSpPr>
        <dsp:cNvPr id="0" name=""/>
        <dsp:cNvSpPr/>
      </dsp:nvSpPr>
      <dsp:spPr>
        <a:xfrm>
          <a:off x="0" y="2165"/>
          <a:ext cx="3136622" cy="1429062"/>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Services</a:t>
          </a:r>
          <a:r>
            <a:rPr lang="en-US" sz="2300" kern="1200" dirty="0" smtClean="0"/>
            <a:t/>
          </a:r>
          <a:br>
            <a:rPr lang="en-US" sz="2300" kern="1200" dirty="0" smtClean="0"/>
          </a:br>
          <a:r>
            <a:rPr lang="en-US" sz="1600" kern="1200" dirty="0" smtClean="0"/>
            <a:t>(Office 365 and FOPE)</a:t>
          </a:r>
          <a:endParaRPr lang="en-US" sz="1600" kern="1200" dirty="0"/>
        </a:p>
      </dsp:txBody>
      <dsp:txXfrm>
        <a:off x="69761" y="71926"/>
        <a:ext cx="2997100" cy="1289540"/>
      </dsp:txXfrm>
    </dsp:sp>
    <dsp:sp modelId="{B881B312-3802-4C13-9FE4-CAF394755FF5}">
      <dsp:nvSpPr>
        <dsp:cNvPr id="0" name=""/>
        <dsp:cNvSpPr/>
      </dsp:nvSpPr>
      <dsp:spPr>
        <a:xfrm rot="5400000">
          <a:off x="5353105" y="-570896"/>
          <a:ext cx="1143249" cy="557621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002060"/>
              </a:solidFill>
            </a:rPr>
            <a:t>ISO 27001</a:t>
          </a:r>
          <a:endParaRPr lang="en-US" sz="2800" kern="1200" dirty="0">
            <a:solidFill>
              <a:srgbClr val="002060"/>
            </a:solidFill>
          </a:endParaRPr>
        </a:p>
        <a:p>
          <a:pPr marL="285750" lvl="1" indent="-285750" algn="l" defTabSz="1244600">
            <a:lnSpc>
              <a:spcPct val="90000"/>
            </a:lnSpc>
            <a:spcBef>
              <a:spcPct val="0"/>
            </a:spcBef>
            <a:spcAft>
              <a:spcPct val="15000"/>
            </a:spcAft>
            <a:buChar char="••"/>
          </a:pPr>
          <a:r>
            <a:rPr lang="en-US" sz="2800" kern="1200" dirty="0" smtClean="0">
              <a:solidFill>
                <a:srgbClr val="002060"/>
              </a:solidFill>
            </a:rPr>
            <a:t>SAS 70 Type II</a:t>
          </a:r>
          <a:endParaRPr lang="en-US" sz="2800" kern="1200" dirty="0">
            <a:solidFill>
              <a:srgbClr val="002060"/>
            </a:solidFill>
          </a:endParaRPr>
        </a:p>
      </dsp:txBody>
      <dsp:txXfrm rot="-5400000">
        <a:off x="3136622" y="1701396"/>
        <a:ext cx="5520407" cy="1031631"/>
      </dsp:txXfrm>
    </dsp:sp>
    <dsp:sp modelId="{D00E4A6D-1CC8-491B-9042-52BAD0E3B75B}">
      <dsp:nvSpPr>
        <dsp:cNvPr id="0" name=""/>
        <dsp:cNvSpPr/>
      </dsp:nvSpPr>
      <dsp:spPr>
        <a:xfrm>
          <a:off x="0" y="1502680"/>
          <a:ext cx="3136622" cy="1429062"/>
        </a:xfrm>
        <a:prstGeom prst="roundRect">
          <a:avLst/>
        </a:prstGeom>
        <a:gradFill rotWithShape="0">
          <a:gsLst>
            <a:gs pos="0">
              <a:schemeClr val="accent2">
                <a:shade val="80000"/>
                <a:hueOff val="-240970"/>
                <a:satOff val="-31220"/>
                <a:lumOff val="18826"/>
                <a:alphaOff val="0"/>
                <a:shade val="51000"/>
                <a:satMod val="130000"/>
              </a:schemeClr>
            </a:gs>
            <a:gs pos="80000">
              <a:schemeClr val="accent2">
                <a:shade val="80000"/>
                <a:hueOff val="-240970"/>
                <a:satOff val="-31220"/>
                <a:lumOff val="18826"/>
                <a:alphaOff val="0"/>
                <a:shade val="93000"/>
                <a:satMod val="130000"/>
              </a:schemeClr>
            </a:gs>
            <a:gs pos="100000">
              <a:schemeClr val="accent2">
                <a:shade val="80000"/>
                <a:hueOff val="-240970"/>
                <a:satOff val="-31220"/>
                <a:lumOff val="188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Data Centers</a:t>
          </a:r>
          <a:endParaRPr lang="en-US" sz="3700" kern="1200" dirty="0"/>
        </a:p>
      </dsp:txBody>
      <dsp:txXfrm>
        <a:off x="69761" y="1572441"/>
        <a:ext cx="2997100" cy="1289540"/>
      </dsp:txXfrm>
    </dsp:sp>
    <dsp:sp modelId="{3F7A19E5-DF68-491D-BD34-2A584D3EFF6A}">
      <dsp:nvSpPr>
        <dsp:cNvPr id="0" name=""/>
        <dsp:cNvSpPr/>
      </dsp:nvSpPr>
      <dsp:spPr>
        <a:xfrm rot="5400000">
          <a:off x="5353105" y="929619"/>
          <a:ext cx="1143249" cy="557621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002060"/>
              </a:solidFill>
            </a:rPr>
            <a:t>Safe Harbor</a:t>
          </a:r>
          <a:endParaRPr lang="en-US" sz="2800" kern="1200" dirty="0">
            <a:solidFill>
              <a:srgbClr val="002060"/>
            </a:solidFill>
          </a:endParaRPr>
        </a:p>
      </dsp:txBody>
      <dsp:txXfrm rot="-5400000">
        <a:off x="3136622" y="3201912"/>
        <a:ext cx="5520407" cy="1031631"/>
      </dsp:txXfrm>
    </dsp:sp>
    <dsp:sp modelId="{4E334A9D-4AB3-43D6-B4D4-D25D50B04CEF}">
      <dsp:nvSpPr>
        <dsp:cNvPr id="0" name=""/>
        <dsp:cNvSpPr/>
      </dsp:nvSpPr>
      <dsp:spPr>
        <a:xfrm>
          <a:off x="0" y="3003196"/>
          <a:ext cx="3136622" cy="1429062"/>
        </a:xfrm>
        <a:prstGeom prst="roundRect">
          <a:avLst/>
        </a:prstGeom>
        <a:gradFill rotWithShape="0">
          <a:gsLst>
            <a:gs pos="0">
              <a:schemeClr val="accent2">
                <a:shade val="80000"/>
                <a:hueOff val="-481941"/>
                <a:satOff val="-62440"/>
                <a:lumOff val="37652"/>
                <a:alphaOff val="0"/>
                <a:shade val="51000"/>
                <a:satMod val="130000"/>
              </a:schemeClr>
            </a:gs>
            <a:gs pos="80000">
              <a:schemeClr val="accent2">
                <a:shade val="80000"/>
                <a:hueOff val="-481941"/>
                <a:satOff val="-62440"/>
                <a:lumOff val="37652"/>
                <a:alphaOff val="0"/>
                <a:shade val="93000"/>
                <a:satMod val="130000"/>
              </a:schemeClr>
            </a:gs>
            <a:gs pos="100000">
              <a:schemeClr val="accent2">
                <a:shade val="80000"/>
                <a:hueOff val="-481941"/>
                <a:satOff val="-62440"/>
                <a:lumOff val="376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Microsoft</a:t>
          </a:r>
          <a:endParaRPr lang="en-US" sz="3700" kern="1200" dirty="0"/>
        </a:p>
      </dsp:txBody>
      <dsp:txXfrm>
        <a:off x="69761" y="3072957"/>
        <a:ext cx="2997100" cy="12895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A5724-99DC-4463-9127-DF0F463B168E}">
      <dsp:nvSpPr>
        <dsp:cNvPr id="0" name=""/>
        <dsp:cNvSpPr/>
      </dsp:nvSpPr>
      <dsp:spPr>
        <a:xfrm rot="5400000">
          <a:off x="6422768" y="-2268163"/>
          <a:ext cx="1935445" cy="6955756"/>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US" sz="2600" kern="1200" dirty="0" smtClean="0">
              <a:solidFill>
                <a:srgbClr val="002060"/>
              </a:solidFill>
            </a:rPr>
            <a:t>Encryption impacts service functionality (e.g. search)</a:t>
          </a:r>
          <a:endParaRPr lang="en-GB" sz="2600" kern="1200" dirty="0">
            <a:solidFill>
              <a:srgbClr val="002060"/>
            </a:solidFill>
          </a:endParaRPr>
        </a:p>
        <a:p>
          <a:pPr marL="228600" lvl="1" indent="-228600" algn="l" defTabSz="1155700" rtl="0">
            <a:lnSpc>
              <a:spcPct val="90000"/>
            </a:lnSpc>
            <a:spcBef>
              <a:spcPct val="0"/>
            </a:spcBef>
            <a:spcAft>
              <a:spcPct val="15000"/>
            </a:spcAft>
            <a:buChar char="••"/>
          </a:pPr>
          <a:r>
            <a:rPr lang="en-US" sz="2600" kern="1200" dirty="0" smtClean="0">
              <a:solidFill>
                <a:srgbClr val="002060"/>
              </a:solidFill>
            </a:rPr>
            <a:t>Technical solutions are challenging, e.g. identity and key management issues</a:t>
          </a:r>
          <a:endParaRPr lang="en-GB" sz="2600" kern="1200" dirty="0">
            <a:solidFill>
              <a:srgbClr val="002060"/>
            </a:solidFill>
          </a:endParaRPr>
        </a:p>
      </dsp:txBody>
      <dsp:txXfrm rot="-5400000">
        <a:off x="3912613" y="336473"/>
        <a:ext cx="6861275" cy="1746483"/>
      </dsp:txXfrm>
    </dsp:sp>
    <dsp:sp modelId="{061DF276-6A59-489D-989F-9DB5B5FC31A8}">
      <dsp:nvSpPr>
        <dsp:cNvPr id="0" name=""/>
        <dsp:cNvSpPr/>
      </dsp:nvSpPr>
      <dsp:spPr>
        <a:xfrm>
          <a:off x="0" y="60"/>
          <a:ext cx="3912612" cy="241930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kern="1200" dirty="0" smtClean="0"/>
            <a:t>Data stored non-encrypted</a:t>
          </a:r>
          <a:endParaRPr lang="en-GB" sz="4400" kern="1200" dirty="0"/>
        </a:p>
      </dsp:txBody>
      <dsp:txXfrm>
        <a:off x="118101" y="118161"/>
        <a:ext cx="3676410" cy="2183105"/>
      </dsp:txXfrm>
    </dsp:sp>
    <dsp:sp modelId="{AC0F63AC-AA6E-46E7-8297-F4F35EADC1DB}">
      <dsp:nvSpPr>
        <dsp:cNvPr id="0" name=""/>
        <dsp:cNvSpPr/>
      </dsp:nvSpPr>
      <dsp:spPr>
        <a:xfrm rot="5400000">
          <a:off x="6422768" y="272108"/>
          <a:ext cx="1935445" cy="6955756"/>
        </a:xfrm>
        <a:prstGeom prst="round2SameRect">
          <a:avLst/>
        </a:prstGeom>
        <a:solidFill>
          <a:srgbClr val="9CD8AF">
            <a:alpha val="89804"/>
          </a:srgbClr>
        </a:solidFill>
        <a:ln w="9525" cap="flat" cmpd="sng" algn="ctr">
          <a:solidFill>
            <a:schemeClr val="accent4">
              <a:tint val="40000"/>
              <a:alpha val="90000"/>
              <a:hueOff val="12618033"/>
              <a:satOff val="-65813"/>
              <a:lumOff val="-568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US" sz="2600" kern="1200" dirty="0" smtClean="0">
              <a:solidFill>
                <a:srgbClr val="002060"/>
              </a:solidFill>
            </a:rPr>
            <a:t>For “sensitive” data, customers implement Rights Management</a:t>
          </a:r>
          <a:endParaRPr lang="en-GB" sz="2600" kern="1200" dirty="0">
            <a:solidFill>
              <a:srgbClr val="002060"/>
            </a:solidFill>
          </a:endParaRPr>
        </a:p>
        <a:p>
          <a:pPr marL="228600" lvl="1" indent="-228600" algn="l" defTabSz="1155700" rtl="0">
            <a:lnSpc>
              <a:spcPct val="90000"/>
            </a:lnSpc>
            <a:spcBef>
              <a:spcPct val="0"/>
            </a:spcBef>
            <a:spcAft>
              <a:spcPct val="15000"/>
            </a:spcAft>
            <a:buChar char="••"/>
          </a:pPr>
          <a:r>
            <a:rPr lang="en-US" sz="2600" kern="1200" dirty="0" smtClean="0">
              <a:solidFill>
                <a:srgbClr val="002060"/>
              </a:solidFill>
            </a:rPr>
            <a:t>For “sensitive” externally sent/received email, customers employ PGP or similar</a:t>
          </a:r>
          <a:endParaRPr lang="en-GB" sz="2600" kern="1200" dirty="0">
            <a:solidFill>
              <a:srgbClr val="002060"/>
            </a:solidFill>
          </a:endParaRPr>
        </a:p>
      </dsp:txBody>
      <dsp:txXfrm rot="-5400000">
        <a:off x="3912613" y="2876745"/>
        <a:ext cx="6861275" cy="1746483"/>
      </dsp:txXfrm>
    </dsp:sp>
    <dsp:sp modelId="{1A07F712-1AAB-4FD3-802F-E7F727C9C4D8}">
      <dsp:nvSpPr>
        <dsp:cNvPr id="0" name=""/>
        <dsp:cNvSpPr/>
      </dsp:nvSpPr>
      <dsp:spPr>
        <a:xfrm>
          <a:off x="0" y="2540333"/>
          <a:ext cx="3912612" cy="2419307"/>
        </a:xfrm>
        <a:prstGeom prst="roundRect">
          <a:avLst/>
        </a:prstGeom>
        <a:solidFill>
          <a:srgbClr val="019579"/>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hueOff val="11294257"/>
              <a:satOff val="-25044"/>
              <a:lumOff val="-17451"/>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kern="1200" smtClean="0"/>
            <a:t>Solution</a:t>
          </a:r>
          <a:endParaRPr lang="en-GB" sz="4400" kern="1200"/>
        </a:p>
      </dsp:txBody>
      <dsp:txXfrm>
        <a:off x="118101" y="2658434"/>
        <a:ext cx="3676410" cy="21831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89B37-EEC5-4D75-B6CB-BD2C63E05EE2}">
      <dsp:nvSpPr>
        <dsp:cNvPr id="0" name=""/>
        <dsp:cNvSpPr/>
      </dsp:nvSpPr>
      <dsp:spPr>
        <a:xfrm>
          <a:off x="0" y="265298"/>
          <a:ext cx="11149013" cy="1298700"/>
        </a:xfrm>
        <a:prstGeom prst="round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Require TLS for all mail between customer and partner domain (in and outbound)</a:t>
          </a:r>
          <a:endParaRPr lang="en-GB" sz="3000" kern="1200"/>
        </a:p>
      </dsp:txBody>
      <dsp:txXfrm>
        <a:off x="63397" y="328695"/>
        <a:ext cx="11022219" cy="1171906"/>
      </dsp:txXfrm>
    </dsp:sp>
    <dsp:sp modelId="{D06CC35D-7480-4816-8F79-9B249220E83B}">
      <dsp:nvSpPr>
        <dsp:cNvPr id="0" name=""/>
        <dsp:cNvSpPr/>
      </dsp:nvSpPr>
      <dsp:spPr>
        <a:xfrm>
          <a:off x="0" y="1650398"/>
          <a:ext cx="11149013" cy="1298700"/>
        </a:xfrm>
        <a:prstGeom prst="roundRect">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Centralized mail control (all mail for domain sent/received from customer servers) - Enables custom filtering and archiving</a:t>
          </a:r>
          <a:endParaRPr lang="en-GB" sz="3000" kern="1200"/>
        </a:p>
      </dsp:txBody>
      <dsp:txXfrm>
        <a:off x="63397" y="1713795"/>
        <a:ext cx="11022219" cy="1171906"/>
      </dsp:txXfrm>
    </dsp:sp>
    <dsp:sp modelId="{8F770A7F-38FE-47CF-8235-0BF0FC6C9ED1}">
      <dsp:nvSpPr>
        <dsp:cNvPr id="0" name=""/>
        <dsp:cNvSpPr/>
      </dsp:nvSpPr>
      <dsp:spPr>
        <a:xfrm>
          <a:off x="0" y="3035498"/>
          <a:ext cx="11149013" cy="1298700"/>
        </a:xfrm>
        <a:prstGeom prst="roundRect">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Outbound mail delivery to a smarthost - Enables additional processing, e.g. DLP</a:t>
          </a:r>
          <a:endParaRPr lang="en-GB" sz="3000" kern="1200"/>
        </a:p>
      </dsp:txBody>
      <dsp:txXfrm>
        <a:off x="63397" y="3098895"/>
        <a:ext cx="11022219" cy="1171906"/>
      </dsp:txXfrm>
    </dsp:sp>
    <dsp:sp modelId="{BDAE58BB-CE10-46FA-BB77-3E7C1982F13D}">
      <dsp:nvSpPr>
        <dsp:cNvPr id="0" name=""/>
        <dsp:cNvSpPr/>
      </dsp:nvSpPr>
      <dsp:spPr>
        <a:xfrm>
          <a:off x="0" y="4420598"/>
          <a:ext cx="11149013" cy="1298700"/>
        </a:xfrm>
        <a:prstGeom prst="roundRect">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Future: Expanded DLP capabilities in Forefront Online Protection for Exchange (FOPE)</a:t>
          </a:r>
          <a:endParaRPr lang="en-GB" sz="3000" kern="1200"/>
        </a:p>
      </dsp:txBody>
      <dsp:txXfrm>
        <a:off x="63397" y="4483995"/>
        <a:ext cx="11022219" cy="117190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WPC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7/14/2011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lang="en-US" sz="800" b="0" smtClean="0">
                <a:effectLst/>
              </a:defRPr>
            </a:lvl1pPr>
          </a:lstStyle>
          <a:p>
            <a:r>
              <a:rPr lang="en-US" dirty="0" smtClean="0"/>
              <a:t>WPC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7/14/2011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etworkworld.com/news/2008/022108-disk-encryption-cracked.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www.networkworld.com/slideshows/2008/mergers-and-acquisitions.html" TargetMode="External"/><Relationship Id="rId4" Type="http://schemas.openxmlformats.org/officeDocument/2006/relationships/hyperlink" Target="http://www.networkworld.com/topics/backup-recovery.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cloudsecurityalliance.org/"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technet.microsoft.com/en-us/library/cc751212.aspx"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7/14/2011 2:52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what do we mean by Security?</a:t>
            </a:r>
          </a:p>
          <a:p>
            <a:endParaRPr lang="en-GB" dirty="0" smtClean="0"/>
          </a:p>
          <a:p>
            <a:r>
              <a:rPr lang="en-GB" dirty="0" smtClean="0"/>
              <a:t>It is often that iron bound door</a:t>
            </a:r>
            <a:r>
              <a:rPr lang="en-GB" baseline="0" dirty="0" smtClean="0"/>
              <a:t> that is slammed in your face by a client who is in effect saying, don’t go there, I have used the S word and that is the end of the discussion.</a:t>
            </a:r>
          </a:p>
          <a:p>
            <a:endParaRPr lang="en-GB" baseline="0" dirty="0" smtClean="0"/>
          </a:p>
          <a:p>
            <a:r>
              <a:rPr lang="en-GB" baseline="0" dirty="0" smtClean="0"/>
              <a:t>Time for a little push back. Security is something that is very indistinct, it means different things to different people. For a business not to get hamstrung by a security paranoia culture it needs to be rationalised in terms of business impacts, values attributed and practical decisions based on those outcomes made to reflect and support the business strategy. </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11</a:t>
            </a:fld>
            <a:endParaRPr lang="sv-SE"/>
          </a:p>
        </p:txBody>
      </p:sp>
    </p:spTree>
    <p:extLst>
      <p:ext uri="{BB962C8B-B14F-4D97-AF65-F5344CB8AC3E}">
        <p14:creationId xmlns:p14="http://schemas.microsoft.com/office/powerpoint/2010/main" val="52190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OK so we understand the Security context but how is this reflected in the market?</a:t>
            </a:r>
          </a:p>
          <a:p>
            <a:endParaRPr lang="en-GB" baseline="0" dirty="0" smtClean="0"/>
          </a:p>
          <a:p>
            <a:r>
              <a:rPr lang="en-GB" baseline="0" dirty="0" smtClean="0"/>
              <a:t>FACT – Security IS the principle up front and central issue on customers minds.</a:t>
            </a:r>
          </a:p>
          <a:p>
            <a:endParaRPr lang="en-GB" baseline="0" dirty="0" smtClean="0"/>
          </a:p>
          <a:p>
            <a:r>
              <a:rPr lang="en-GB" baseline="0" dirty="0" smtClean="0"/>
              <a:t>All the other issues are largely diffused once the Security issue has been addressed.</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endParaRPr lang="en-GB"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12</a:t>
            </a:fld>
            <a:endParaRPr lang="sv-SE"/>
          </a:p>
        </p:txBody>
      </p:sp>
    </p:spTree>
    <p:extLst>
      <p:ext uri="{BB962C8B-B14F-4D97-AF65-F5344CB8AC3E}">
        <p14:creationId xmlns:p14="http://schemas.microsoft.com/office/powerpoint/2010/main" val="1183128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charset="0"/>
                <a:ea typeface="+mn-ea"/>
                <a:cs typeface="+mn-cs"/>
              </a:rPr>
              <a:t>Prohibit the sharing of account credentials between users and services.</a:t>
            </a:r>
          </a:p>
          <a:p>
            <a:r>
              <a:rPr lang="en-GB" sz="1200" b="0" i="0" u="none" strike="noStrike" kern="1200" baseline="0" dirty="0" smtClean="0">
                <a:solidFill>
                  <a:schemeClr val="tx1"/>
                </a:solidFill>
                <a:latin typeface="Arial" charset="0"/>
                <a:ea typeface="+mn-ea"/>
                <a:cs typeface="+mn-cs"/>
              </a:rPr>
              <a:t> Leverage strong two-factor authentication techniques where possible.</a:t>
            </a:r>
          </a:p>
          <a:p>
            <a:r>
              <a:rPr lang="en-GB" sz="1200" b="0" i="0" u="none" strike="noStrike" kern="1200" baseline="0" dirty="0" smtClean="0">
                <a:solidFill>
                  <a:schemeClr val="tx1"/>
                </a:solidFill>
                <a:latin typeface="Arial" charset="0"/>
                <a:ea typeface="+mn-ea"/>
                <a:cs typeface="+mn-cs"/>
              </a:rPr>
              <a:t> Employ proactive monitoring to detect unauthorized activity.</a:t>
            </a:r>
          </a:p>
          <a:p>
            <a:r>
              <a:rPr lang="en-GB" sz="1200" b="0" i="0" u="none" strike="noStrike" kern="1200" baseline="0" dirty="0" smtClean="0">
                <a:solidFill>
                  <a:schemeClr val="tx1"/>
                </a:solidFill>
                <a:latin typeface="Arial" charset="0"/>
                <a:ea typeface="+mn-ea"/>
                <a:cs typeface="+mn-cs"/>
              </a:rPr>
              <a:t> Understand cloud provider security policies and SLAs.</a:t>
            </a:r>
          </a:p>
          <a:p>
            <a:endParaRPr lang="en-GB" sz="1200" b="0" i="0" u="none" strike="noStrike" kern="1200" baseline="0" dirty="0" smtClean="0">
              <a:solidFill>
                <a:schemeClr val="tx1"/>
              </a:solidFill>
              <a:latin typeface="Arial" charset="0"/>
              <a:ea typeface="+mn-ea"/>
              <a:cs typeface="+mn-cs"/>
            </a:endParaRPr>
          </a:p>
          <a:p>
            <a:r>
              <a:rPr lang="en-GB" sz="1200" b="1" i="0" u="none" strike="noStrike" kern="1200" baseline="0" dirty="0" smtClean="0">
                <a:solidFill>
                  <a:schemeClr val="tx1"/>
                </a:solidFill>
                <a:latin typeface="Arial" charset="0"/>
                <a:ea typeface="+mn-ea"/>
                <a:cs typeface="+mn-cs"/>
              </a:rPr>
              <a:t>References</a:t>
            </a:r>
          </a:p>
          <a:p>
            <a:r>
              <a:rPr lang="en-GB" sz="1200" b="0" i="0" u="none" strike="noStrike" kern="1200" baseline="0" dirty="0" smtClean="0">
                <a:solidFill>
                  <a:schemeClr val="tx1"/>
                </a:solidFill>
                <a:latin typeface="Arial" charset="0"/>
                <a:ea typeface="+mn-ea"/>
                <a:cs typeface="+mn-cs"/>
              </a:rPr>
              <a:t> http://www.infoworld.com/d/cloud-computing/hackers-findhome-in-amazons-ec2-cloud-742</a:t>
            </a:r>
          </a:p>
          <a:p>
            <a:r>
              <a:rPr lang="en-GB" sz="1200" b="0" i="0" u="none" strike="noStrike" kern="1200" baseline="0" dirty="0" smtClean="0">
                <a:solidFill>
                  <a:schemeClr val="tx1"/>
                </a:solidFill>
                <a:latin typeface="Arial" charset="0"/>
                <a:ea typeface="+mn-ea"/>
                <a:cs typeface="+mn-cs"/>
              </a:rPr>
              <a:t> http://vmetc.com/2009/03/12/virtual-machine-sniffer-on-esxhosts/</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19</a:t>
            </a:fld>
            <a:endParaRPr lang="sv-SE"/>
          </a:p>
        </p:txBody>
      </p:sp>
    </p:spTree>
    <p:extLst>
      <p:ext uri="{BB962C8B-B14F-4D97-AF65-F5344CB8AC3E}">
        <p14:creationId xmlns:p14="http://schemas.microsoft.com/office/powerpoint/2010/main" val="2893345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charset="0"/>
                <a:ea typeface="+mn-ea"/>
                <a:cs typeface="+mn-cs"/>
              </a:rPr>
              <a:t>IRS asked Amazon EC2 to perform a C&amp;A; Amazon refused. http://news.qualys.com/newsblog/forrester-cloud-computingqa.html</a:t>
            </a:r>
          </a:p>
          <a:p>
            <a:r>
              <a:rPr lang="en-GB" sz="1200" b="0" i="0" u="none" strike="noStrike" kern="1200" baseline="0" dirty="0" smtClean="0">
                <a:solidFill>
                  <a:schemeClr val="tx1"/>
                </a:solidFill>
                <a:latin typeface="Arial" charset="0"/>
                <a:ea typeface="+mn-ea"/>
                <a:cs typeface="+mn-cs"/>
              </a:rPr>
              <a:t> Heartland Data Breach: Heartland’s payment processing systems were using known-vulnerable software and actually infected, but Heartland was “willing to do only the bare minimum and comply with state laws instead of taking the extra effort to notify every single customer, regardless of law, about whether their data has been stolen.”</a:t>
            </a:r>
          </a:p>
          <a:p>
            <a:r>
              <a:rPr lang="en-GB" sz="1200" b="0" i="0" u="none" strike="noStrike" kern="1200" baseline="0" dirty="0" smtClean="0">
                <a:solidFill>
                  <a:schemeClr val="tx1"/>
                </a:solidFill>
                <a:latin typeface="Arial" charset="0"/>
                <a:ea typeface="+mn-ea"/>
                <a:cs typeface="+mn-cs"/>
              </a:rPr>
              <a:t>http://www.pcworld.com/article/158038/heartland_has_no_heart_for_violated_customers.html</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20</a:t>
            </a:fld>
            <a:endParaRPr lang="sv-SE"/>
          </a:p>
        </p:txBody>
      </p:sp>
    </p:spTree>
    <p:extLst>
      <p:ext uri="{BB962C8B-B14F-4D97-AF65-F5344CB8AC3E}">
        <p14:creationId xmlns:p14="http://schemas.microsoft.com/office/powerpoint/2010/main" val="3297051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Gartner – ‘Assessing the Security Risks of Cloud Computing’ report.</a:t>
            </a:r>
          </a:p>
          <a:p>
            <a:endParaRPr lang="en-GB" dirty="0" smtClean="0"/>
          </a:p>
          <a:p>
            <a:r>
              <a:rPr lang="en-GB" dirty="0" smtClean="0"/>
              <a:t>Here are seven of the specific security issues Gartner says customers should raise with vendors before selecting a cloud vendor.</a:t>
            </a:r>
          </a:p>
          <a:p>
            <a:endParaRPr lang="en-GB" dirty="0" smtClean="0"/>
          </a:p>
          <a:p>
            <a:r>
              <a:rPr lang="en-GB" dirty="0" smtClean="0"/>
              <a:t>1. Privileged user access. Sensitive data processed outside the enterprise brings with it an inherent level of risk, because outsourced services bypass the "physical, logical and personnel controls" IT shops exert over in-house programs. Get as much information as you can about the people who manage your data. "Ask providers to supply specific information on the hiring and oversight of privileged administrators, and the controls over their access," Gartner says.</a:t>
            </a:r>
          </a:p>
          <a:p>
            <a:r>
              <a:rPr lang="en-GB" dirty="0" smtClean="0"/>
              <a:t>2. Regulatory compliance. Customers are ultimately responsible for the security and integrity of their own data, even when it is held by a service provider. Traditional service providers are subjected to external audits and security certifications. Cloud computing providers who refuse to undergo this scrutiny are "signalling that customers can only use them for the most trivial functions," according to Gartner.</a:t>
            </a:r>
          </a:p>
          <a:p>
            <a:r>
              <a:rPr lang="en-GB" dirty="0" smtClean="0"/>
              <a:t>3. Data location. When you use the cloud, you probably won't know exactly where your data is hosted. In fact, you might not even know what country it will be stored in. Ask providers if they will commit to storing and processing data in specific jurisdictions, and whether they will make a contractual commitment to obey local privacy requirements on behalf of their customers, Gartner advises.</a:t>
            </a:r>
          </a:p>
          <a:p>
            <a:r>
              <a:rPr lang="en-GB" dirty="0" smtClean="0"/>
              <a:t>4. Data segregation. Data in the cloud is typically in a shared environment alongside data from other customers. </a:t>
            </a:r>
            <a:r>
              <a:rPr lang="en-GB" dirty="0" smtClean="0">
                <a:hlinkClick r:id="rId3"/>
              </a:rPr>
              <a:t>Encryption</a:t>
            </a:r>
            <a:r>
              <a:rPr lang="en-GB" dirty="0" smtClean="0"/>
              <a:t> is effective but isn't a cure-all. "Find out what is done to segregate data at rest," Gartner advises. The cloud provider should provide evidence that encryption schemes were designed and tested by experienced specialists. "Encryption accidents can make data totally unusable, and even normal encryption can complicate availability," Gartner says.</a:t>
            </a:r>
          </a:p>
          <a:p>
            <a:r>
              <a:rPr lang="en-GB" dirty="0" smtClean="0"/>
              <a:t>5. Recovery. Even if you don't know where your data is, a cloud provider should tell you what will happen to your data and service in case of a </a:t>
            </a:r>
            <a:r>
              <a:rPr lang="en-GB" dirty="0" smtClean="0">
                <a:hlinkClick r:id="rId4"/>
              </a:rPr>
              <a:t>disaster</a:t>
            </a:r>
            <a:r>
              <a:rPr lang="en-GB" dirty="0" smtClean="0"/>
              <a:t>. "Any offering that does not replicate the data and application infrastructure across multiple sites is vulnerable to a total failure," Gartner says. Ask your provider if it has "the ability to do a complete restoration, and how long it will take."</a:t>
            </a:r>
          </a:p>
          <a:p>
            <a:r>
              <a:rPr lang="en-GB" dirty="0" smtClean="0"/>
              <a:t>6. Investigative support. Investigating inappropriate or illegal activity may be impossible in cloud computing, Gartner warns. "Cloud services are especially difficult to investigate, because logging and data for multiple customers may be co-located and may also be spread across an ever-changing set of hosts and data </a:t>
            </a:r>
            <a:r>
              <a:rPr lang="en-GB" dirty="0" err="1" smtClean="0"/>
              <a:t>centers</a:t>
            </a:r>
            <a:r>
              <a:rPr lang="en-GB" dirty="0" smtClean="0"/>
              <a:t>. If you cannot get a contractual commitment to support specific forms of investigation, along with evidence that the vendor has already successfully supported such activities, then your only safe assumption is that investigation and discovery requests will be impossible."</a:t>
            </a:r>
          </a:p>
          <a:p>
            <a:r>
              <a:rPr lang="en-GB" dirty="0" smtClean="0"/>
              <a:t>7. Long-term viability. Ideally, your cloud computing provider will never go broke or get </a:t>
            </a:r>
            <a:r>
              <a:rPr lang="en-GB" dirty="0" smtClean="0">
                <a:hlinkClick r:id="rId5"/>
              </a:rPr>
              <a:t>acquired</a:t>
            </a:r>
            <a:r>
              <a:rPr lang="en-GB" dirty="0" smtClean="0"/>
              <a:t> and swallowed up by a larger company. But you must be sure your data will remain available even after such an event. "Ask potential providers how you would get your data back and if it would be in a format that you could import into a replacement application," Gartner says.</a:t>
            </a:r>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21</a:t>
            </a:fld>
            <a:endParaRPr lang="sv-SE"/>
          </a:p>
        </p:txBody>
      </p:sp>
    </p:spTree>
    <p:extLst>
      <p:ext uri="{BB962C8B-B14F-4D97-AF65-F5344CB8AC3E}">
        <p14:creationId xmlns:p14="http://schemas.microsoft.com/office/powerpoint/2010/main" val="2583811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once 90% of data was contained and shared</a:t>
            </a:r>
            <a:r>
              <a:rPr lang="en-GB" baseline="0" dirty="0" smtClean="0"/>
              <a:t> within a secure corporate LAN environment it is now inverted to over 80% external shared and often hosted as well. Furthermore the added dimension of partner and customer access portals increases the management nightmare.</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22</a:t>
            </a:fld>
            <a:endParaRPr lang="sv-SE"/>
          </a:p>
        </p:txBody>
      </p:sp>
    </p:spTree>
    <p:extLst>
      <p:ext uri="{BB962C8B-B14F-4D97-AF65-F5344CB8AC3E}">
        <p14:creationId xmlns:p14="http://schemas.microsoft.com/office/powerpoint/2010/main" val="2185684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message first</a:t>
            </a:r>
            <a:r>
              <a:rPr lang="en-GB" baseline="0" dirty="0" smtClean="0"/>
              <a:t> and for most is clear.</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23</a:t>
            </a:fld>
            <a:endParaRPr lang="sv-SE"/>
          </a:p>
        </p:txBody>
      </p:sp>
    </p:spTree>
    <p:extLst>
      <p:ext uri="{BB962C8B-B14F-4D97-AF65-F5344CB8AC3E}">
        <p14:creationId xmlns:p14="http://schemas.microsoft.com/office/powerpoint/2010/main" val="422815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sz="1200" kern="1200" dirty="0" smtClean="0">
                <a:solidFill>
                  <a:schemeClr val="tx1"/>
                </a:solidFill>
                <a:effectLst/>
                <a:latin typeface="Segoe UI" pitchFamily="34" charset="0"/>
                <a:ea typeface="+mn-ea"/>
                <a:cs typeface="+mn-cs"/>
              </a:rPr>
              <a:t>“Cloud computing” is a consequence of economic and technological conditions.</a:t>
            </a:r>
          </a:p>
          <a:p>
            <a:pPr marL="0" marR="0" indent="0" algn="l" defTabSz="914363" rtl="0" eaLnBrk="1" fontAlgn="auto" latinLnBrk="0" hangingPunct="1">
              <a:lnSpc>
                <a:spcPct val="90000"/>
              </a:lnSpc>
              <a:spcBef>
                <a:spcPts val="0"/>
              </a:spcBef>
              <a:spcAft>
                <a:spcPts val="333"/>
              </a:spcAft>
              <a:buClrTx/>
              <a:buSzTx/>
              <a:buFontTx/>
              <a:buNone/>
              <a:tabLst/>
              <a:defRPr/>
            </a:pPr>
            <a:endParaRPr lang="en-GB" sz="12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We are witnessing a seismic shift in information technology — the kind that comes around every decade or so. It is so massive that it affects not only business models, but the underlying architecture of how we develop, deploy, run and deliver applications. </a:t>
            </a:r>
            <a:endParaRPr lang="en-GB" sz="12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GB" sz="12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GB" sz="1200" kern="1200" dirty="0" smtClean="0">
                <a:solidFill>
                  <a:schemeClr val="tx1"/>
                </a:solidFill>
                <a:effectLst/>
                <a:latin typeface="Segoe UI" pitchFamily="34" charset="0"/>
                <a:ea typeface="+mn-ea"/>
                <a:cs typeface="+mn-cs"/>
              </a:rPr>
              <a:t>Economic and technological that have combined to cause a disruptive change in I.T. towards a service based economy. </a:t>
            </a:r>
          </a:p>
          <a:p>
            <a:pPr marL="0" marR="0" indent="0" algn="l" defTabSz="914363" rtl="0" eaLnBrk="1" fontAlgn="auto" latinLnBrk="0" hangingPunct="1">
              <a:lnSpc>
                <a:spcPct val="90000"/>
              </a:lnSpc>
              <a:spcBef>
                <a:spcPts val="0"/>
              </a:spcBef>
              <a:spcAft>
                <a:spcPts val="333"/>
              </a:spcAft>
              <a:buClrTx/>
              <a:buSzTx/>
              <a:buFontTx/>
              <a:buNone/>
              <a:tabLst/>
              <a:defRPr/>
            </a:pPr>
            <a:endParaRPr lang="en-GB" sz="12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GB" sz="1200" kern="1200" dirty="0" smtClean="0">
                <a:solidFill>
                  <a:schemeClr val="tx1"/>
                </a:solidFill>
                <a:effectLst/>
                <a:latin typeface="Segoe UI" pitchFamily="34" charset="0"/>
                <a:ea typeface="+mn-ea"/>
                <a:cs typeface="+mn-cs"/>
              </a:rPr>
              <a:t>And every wants</a:t>
            </a:r>
            <a:r>
              <a:rPr lang="en-GB" sz="1200" kern="1200" baseline="0" dirty="0" smtClean="0">
                <a:solidFill>
                  <a:schemeClr val="tx1"/>
                </a:solidFill>
                <a:effectLst/>
                <a:latin typeface="Segoe UI" pitchFamily="34" charset="0"/>
                <a:ea typeface="+mn-ea"/>
                <a:cs typeface="+mn-cs"/>
              </a:rPr>
              <a:t> a piece of the pie!</a:t>
            </a:r>
            <a:endParaRPr lang="en-GB" sz="12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GB" sz="1200" kern="1200" baseline="0" dirty="0" smtClean="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24</a:t>
            </a:fld>
            <a:endParaRPr lang="sv-SE"/>
          </a:p>
        </p:txBody>
      </p:sp>
    </p:spTree>
    <p:extLst>
      <p:ext uri="{BB962C8B-B14F-4D97-AF65-F5344CB8AC3E}">
        <p14:creationId xmlns:p14="http://schemas.microsoft.com/office/powerpoint/2010/main" val="716167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good news for NIST is …. And when they refer to Agencies they mean Government Agencies. So if it is good for Government then it should be good for business.</a:t>
            </a:r>
          </a:p>
          <a:p>
            <a:endParaRPr lang="en-GB" baseline="0" dirty="0" smtClean="0"/>
          </a:p>
          <a:p>
            <a:r>
              <a:rPr lang="en-GB" baseline="0" dirty="0" smtClean="0"/>
              <a:t>But that does not mean just signing up and away you go.</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25</a:t>
            </a:fld>
            <a:endParaRPr lang="sv-SE"/>
          </a:p>
        </p:txBody>
      </p:sp>
    </p:spTree>
    <p:extLst>
      <p:ext uri="{BB962C8B-B14F-4D97-AF65-F5344CB8AC3E}">
        <p14:creationId xmlns:p14="http://schemas.microsoft.com/office/powerpoint/2010/main" val="194060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outlook is distinctly cloudy!</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2034773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7/14/2011 2:52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Microsoft has done a good job of selling the business case to</a:t>
            </a:r>
            <a:r>
              <a:rPr lang="en-GB" baseline="0" dirty="0" smtClean="0"/>
              <a:t> partners, providing a technology roadmap and technical certification.</a:t>
            </a:r>
          </a:p>
          <a:p>
            <a:endParaRPr lang="en-GB" baseline="0" dirty="0" smtClean="0"/>
          </a:p>
          <a:p>
            <a:r>
              <a:rPr lang="en-GB" baseline="0" dirty="0" smtClean="0"/>
              <a:t>BUT they have not done the best job in guiding partners through the minefield that is the pre-sales and post sales critical factors that are appearing in the real world.</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27</a:t>
            </a:fld>
            <a:endParaRPr lang="sv-SE"/>
          </a:p>
        </p:txBody>
      </p:sp>
    </p:spTree>
    <p:extLst>
      <p:ext uri="{BB962C8B-B14F-4D97-AF65-F5344CB8AC3E}">
        <p14:creationId xmlns:p14="http://schemas.microsoft.com/office/powerpoint/2010/main" val="1368187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Don’t get me wrong Microsoft are doing</a:t>
            </a:r>
            <a:r>
              <a:rPr lang="en-GB" baseline="0" dirty="0" smtClean="0"/>
              <a:t> a fantastic job and with 365 coming up the pipe in a month’s time the game is going to change again.</a:t>
            </a:r>
          </a:p>
          <a:p>
            <a:endParaRPr lang="en-GB" baseline="0" dirty="0" smtClean="0"/>
          </a:p>
          <a:p>
            <a:r>
              <a:rPr lang="en-GB" baseline="0" dirty="0" smtClean="0"/>
              <a:t>If you have not taken a look at 365 then you must. It will impact your business whether your an ISV, SI, infrastructure or Dynamics. </a:t>
            </a:r>
          </a:p>
          <a:p>
            <a:endParaRPr lang="en-GB" baseline="0" dirty="0" smtClean="0"/>
          </a:p>
          <a:p>
            <a:r>
              <a:rPr lang="en-GB" baseline="0" dirty="0" smtClean="0"/>
              <a:t>Which is why the next few slides are CLITICAL for you to understand. These are built on experience and real market lessons you will not get elsewhere. </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28</a:t>
            </a:fld>
            <a:endParaRPr lang="sv-SE"/>
          </a:p>
        </p:txBody>
      </p:sp>
    </p:spTree>
    <p:extLst>
      <p:ext uri="{BB962C8B-B14F-4D97-AF65-F5344CB8AC3E}">
        <p14:creationId xmlns:p14="http://schemas.microsoft.com/office/powerpoint/2010/main" val="4270165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have not established a core trust </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29</a:t>
            </a:fld>
            <a:endParaRPr lang="sv-SE"/>
          </a:p>
        </p:txBody>
      </p:sp>
    </p:spTree>
    <p:extLst>
      <p:ext uri="{BB962C8B-B14F-4D97-AF65-F5344CB8AC3E}">
        <p14:creationId xmlns:p14="http://schemas.microsoft.com/office/powerpoint/2010/main" val="569837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will only realise the true value of Cloud if you can engage the ‘Service Tail’. To do</a:t>
            </a:r>
            <a:r>
              <a:rPr lang="en-GB" baseline="0" dirty="0" smtClean="0"/>
              <a:t> so you have to achieve the holy grail of DEEP trust.</a:t>
            </a:r>
          </a:p>
          <a:p>
            <a:endParaRPr lang="en-GB" baseline="0" dirty="0" smtClean="0"/>
          </a:p>
          <a:p>
            <a:r>
              <a:rPr lang="en-GB" baseline="0" dirty="0" smtClean="0"/>
              <a:t>Trust not just in technical competency but in an understanding of your customers business and objectives. </a:t>
            </a:r>
          </a:p>
          <a:p>
            <a:endParaRPr lang="en-GB" baseline="0" dirty="0" smtClean="0"/>
          </a:p>
          <a:p>
            <a:r>
              <a:rPr lang="en-GB" baseline="0" dirty="0" smtClean="0"/>
              <a:t>Sometimes the truth can hurt but honesty is the key to the door. An open and frank engagement forms a sound platform for successful delivery, and there is nothing like success to foster trust.</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30</a:t>
            </a:fld>
            <a:endParaRPr lang="sv-SE"/>
          </a:p>
        </p:txBody>
      </p:sp>
    </p:spTree>
    <p:extLst>
      <p:ext uri="{BB962C8B-B14F-4D97-AF65-F5344CB8AC3E}">
        <p14:creationId xmlns:p14="http://schemas.microsoft.com/office/powerpoint/2010/main" val="178791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Danger with security is we all experience it and think we know how to deal with it.</a:t>
            </a:r>
          </a:p>
          <a:p>
            <a:endParaRPr lang="en-GB" dirty="0" smtClean="0"/>
          </a:p>
          <a:p>
            <a:r>
              <a:rPr lang="en-GB" dirty="0" smtClean="0"/>
              <a:t>Well</a:t>
            </a:r>
            <a:r>
              <a:rPr lang="en-GB" baseline="0" dirty="0" smtClean="0"/>
              <a:t> that may be true in our own competencies but security is hard to take in isolation. You tighten one are and it is compromised by the backdoor weaknesses of another.</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31</a:t>
            </a:fld>
            <a:endParaRPr lang="sv-SE"/>
          </a:p>
        </p:txBody>
      </p:sp>
    </p:spTree>
    <p:extLst>
      <p:ext uri="{BB962C8B-B14F-4D97-AF65-F5344CB8AC3E}">
        <p14:creationId xmlns:p14="http://schemas.microsoft.com/office/powerpoint/2010/main" val="3428798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Security</a:t>
            </a:r>
            <a:r>
              <a:rPr lang="en-GB" baseline="0" dirty="0" smtClean="0"/>
              <a:t> looks like low hanging fruit and for the uninitiated it can present itself as a cudgel to get customers to submit!</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32</a:t>
            </a:fld>
            <a:endParaRPr lang="sv-SE"/>
          </a:p>
        </p:txBody>
      </p:sp>
    </p:spTree>
    <p:extLst>
      <p:ext uri="{BB962C8B-B14F-4D97-AF65-F5344CB8AC3E}">
        <p14:creationId xmlns:p14="http://schemas.microsoft.com/office/powerpoint/2010/main" val="1465512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ISO certs:</a:t>
            </a:r>
          </a:p>
          <a:p>
            <a:r>
              <a:rPr lang="en-US" dirty="0" smtClean="0"/>
              <a:t>BPOS-S: IS 552878</a:t>
            </a:r>
          </a:p>
          <a:p>
            <a:r>
              <a:rPr lang="en-US" dirty="0" smtClean="0"/>
              <a:t>FOPE: IS 560057</a:t>
            </a:r>
          </a:p>
          <a:p>
            <a:endParaRPr lang="en-US" dirty="0" smtClean="0"/>
          </a:p>
          <a:p>
            <a:r>
              <a:rPr lang="en-US" dirty="0" smtClean="0"/>
              <a:t>Safe Harbor:</a:t>
            </a:r>
            <a:r>
              <a:rPr lang="en-US" baseline="0" dirty="0" smtClean="0"/>
              <a:t> # 9838 http://www.export.gov/safehrbr/companyinfo.aspx?id=9838 </a:t>
            </a:r>
            <a:endParaRPr lang="en-US" dirty="0"/>
          </a:p>
        </p:txBody>
      </p:sp>
      <p:sp>
        <p:nvSpPr>
          <p:cNvPr id="4" name="Header Placeholder 3"/>
          <p:cNvSpPr>
            <a:spLocks noGrp="1"/>
          </p:cNvSpPr>
          <p:nvPr>
            <p:ph type="hdr" sz="quarter" idx="10"/>
          </p:nvPr>
        </p:nvSpPr>
        <p:spPr/>
        <p:txBody>
          <a:bodyPr/>
          <a:lstStyle/>
          <a:p>
            <a:r>
              <a:rPr lang="en-US" dirty="0" smtClean="0"/>
              <a:t>MGX FY11</a:t>
            </a:r>
            <a:endParaRPr lang="en-US" dirty="0"/>
          </a:p>
        </p:txBody>
      </p:sp>
      <p:sp>
        <p:nvSpPr>
          <p:cNvPr id="5" name="Date Placeholder 4"/>
          <p:cNvSpPr>
            <a:spLocks noGrp="1"/>
          </p:cNvSpPr>
          <p:nvPr>
            <p:ph type="dt" idx="11"/>
          </p:nvPr>
        </p:nvSpPr>
        <p:spPr/>
        <p:txBody>
          <a:bodyPr/>
          <a:lstStyle/>
          <a:p>
            <a:fld id="{664D101B-843E-467F-A75B-74B30FF3E79C}" type="datetime1">
              <a:rPr lang="en-US" smtClean="0"/>
              <a:t>7/14/2011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3322087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B7272ED5-9328-4D1D-A0B9-707CDD1AD307}" type="slidenum">
              <a:rPr lang="en-US" smtClean="0"/>
              <a:pPr/>
              <a:t>34</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MGX FY11</a:t>
            </a:r>
            <a:endParaRPr lang="en-US" dirty="0"/>
          </a:p>
        </p:txBody>
      </p:sp>
      <p:sp>
        <p:nvSpPr>
          <p:cNvPr id="5" name="Date Placeholder 4"/>
          <p:cNvSpPr>
            <a:spLocks noGrp="1"/>
          </p:cNvSpPr>
          <p:nvPr>
            <p:ph type="dt" idx="11"/>
          </p:nvPr>
        </p:nvSpPr>
        <p:spPr/>
        <p:txBody>
          <a:bodyPr/>
          <a:lstStyle/>
          <a:p>
            <a:fld id="{73950AB5-EDBE-4BAC-9757-E6D003F624FD}" type="datetime1">
              <a:rPr lang="en-US" smtClean="0"/>
              <a:pPr/>
              <a:t>7/14/2011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MGX FY11</a:t>
            </a:r>
            <a:endParaRPr lang="en-US" dirty="0"/>
          </a:p>
        </p:txBody>
      </p:sp>
      <p:sp>
        <p:nvSpPr>
          <p:cNvPr id="5" name="Date Placeholder 4"/>
          <p:cNvSpPr>
            <a:spLocks noGrp="1"/>
          </p:cNvSpPr>
          <p:nvPr>
            <p:ph type="dt" idx="11"/>
          </p:nvPr>
        </p:nvSpPr>
        <p:spPr/>
        <p:txBody>
          <a:bodyPr/>
          <a:lstStyle/>
          <a:p>
            <a:fld id="{13E932B6-BE57-403C-A38D-47BD243360E6}" type="datetime1">
              <a:rPr lang="en-US" smtClean="0"/>
              <a:pPr/>
              <a:t>7/14/2011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3798572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NRG Business</a:t>
            </a:r>
            <a:r>
              <a:rPr lang="en-GB" baseline="0" dirty="0" smtClean="0"/>
              <a:t> Details</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983697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MGX FY11</a:t>
            </a:r>
            <a:endParaRPr lang="en-US" dirty="0"/>
          </a:p>
        </p:txBody>
      </p:sp>
      <p:sp>
        <p:nvSpPr>
          <p:cNvPr id="5" name="Date Placeholder 4"/>
          <p:cNvSpPr>
            <a:spLocks noGrp="1"/>
          </p:cNvSpPr>
          <p:nvPr>
            <p:ph type="dt" idx="11"/>
          </p:nvPr>
        </p:nvSpPr>
        <p:spPr/>
        <p:txBody>
          <a:bodyPr/>
          <a:lstStyle/>
          <a:p>
            <a:fld id="{341961A7-CA63-44BD-83E0-45BD9C5A9CE1}" type="datetime1">
              <a:rPr lang="en-US" smtClean="0"/>
              <a:pPr/>
              <a:t>7/14/2011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is risk with an uneducated approach.</a:t>
            </a:r>
          </a:p>
          <a:p>
            <a:endParaRPr lang="en-GB" baseline="0" dirty="0" smtClean="0"/>
          </a:p>
          <a:p>
            <a:r>
              <a:rPr lang="en-GB" baseline="0" dirty="0" smtClean="0"/>
              <a:t>The Cloud is all about risk mitigation.</a:t>
            </a:r>
          </a:p>
          <a:p>
            <a:endParaRPr lang="en-GB" baseline="0" dirty="0" smtClean="0"/>
          </a:p>
          <a:p>
            <a:r>
              <a:rPr lang="en-GB" baseline="0" dirty="0" smtClean="0"/>
              <a:t>How secure is my data, how can I trust the provider etc…</a:t>
            </a:r>
          </a:p>
          <a:p>
            <a:endParaRPr lang="en-GB" baseline="0" dirty="0" smtClean="0"/>
          </a:p>
          <a:p>
            <a:r>
              <a:rPr lang="en-GB" sz="900" b="0" i="0" u="none" strike="noStrike" kern="1200" baseline="0" dirty="0" smtClean="0">
                <a:solidFill>
                  <a:schemeClr val="tx1"/>
                </a:solidFill>
                <a:latin typeface="Segoe UI" pitchFamily="34" charset="0"/>
                <a:ea typeface="+mn-ea"/>
                <a:cs typeface="+mn-cs"/>
              </a:rPr>
              <a:t>Guidance must be applied within the context of the business mission, risks, rewards, and cloud threat environment — using sound risk management practices </a:t>
            </a:r>
            <a:r>
              <a:rPr lang="en-GB" sz="900" b="0" i="0" u="none" strike="noStrike" kern="1200" baseline="0" smtClean="0">
                <a:solidFill>
                  <a:schemeClr val="tx1"/>
                </a:solidFill>
                <a:latin typeface="Segoe UI" pitchFamily="34" charset="0"/>
                <a:ea typeface="+mn-ea"/>
                <a:cs typeface="+mn-cs"/>
              </a:rPr>
              <a:t>and understanding.</a:t>
            </a:r>
            <a:endParaRPr lang="en-GB" baseline="0" dirty="0" smtClean="0"/>
          </a:p>
          <a:p>
            <a:endParaRPr lang="en-GB" baseline="0" dirty="0" smtClean="0"/>
          </a:p>
          <a:p>
            <a:r>
              <a:rPr lang="en-GB" baseline="0" dirty="0" smtClean="0"/>
              <a:t>But keep it in relative to the size of organisation you are dealing with.</a:t>
            </a:r>
          </a:p>
          <a:p>
            <a:endParaRPr lang="en-GB" baseline="0"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42</a:t>
            </a:fld>
            <a:endParaRPr lang="sv-SE"/>
          </a:p>
        </p:txBody>
      </p:sp>
    </p:spTree>
    <p:extLst>
      <p:ext uri="{BB962C8B-B14F-4D97-AF65-F5344CB8AC3E}">
        <p14:creationId xmlns:p14="http://schemas.microsoft.com/office/powerpoint/2010/main" val="1465774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Arial" charset="0"/>
                <a:ea typeface="+mn-ea"/>
                <a:cs typeface="+mn-cs"/>
              </a:rPr>
              <a:t>Approach to Risk in SPI Model</a:t>
            </a:r>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Each of the 3 service models has a slightly different approach to mitigating risk. These approaches are detailed in the Cloud Security Alliance guidance document available found at </a:t>
            </a:r>
            <a:r>
              <a:rPr lang="en-GB" sz="1200" kern="1200" dirty="0" smtClean="0">
                <a:solidFill>
                  <a:schemeClr val="tx1"/>
                </a:solidFill>
                <a:effectLst/>
                <a:latin typeface="Arial" charset="0"/>
                <a:ea typeface="+mn-ea"/>
                <a:cs typeface="+mn-cs"/>
                <a:hlinkClick r:id="rId3"/>
              </a:rPr>
              <a:t>www.cloudsecurityalliance.org</a:t>
            </a:r>
            <a:r>
              <a:rPr lang="en-GB" sz="1200" kern="1200" dirty="0" smtClean="0">
                <a:solidFill>
                  <a:schemeClr val="tx1"/>
                </a:solidFill>
                <a:effectLst/>
                <a:latin typeface="Arial" charset="0"/>
                <a:ea typeface="+mn-ea"/>
                <a:cs typeface="+mn-cs"/>
              </a:rPr>
              <a:t> </a:t>
            </a:r>
            <a:br>
              <a:rPr lang="en-GB" sz="1200" kern="1200" dirty="0" smtClean="0">
                <a:solidFill>
                  <a:schemeClr val="tx1"/>
                </a:solidFill>
                <a:effectLst/>
                <a:latin typeface="Arial" charset="0"/>
                <a:ea typeface="+mn-ea"/>
                <a:cs typeface="+mn-cs"/>
              </a:rPr>
            </a:br>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The “all inclusive” nature of </a:t>
            </a:r>
            <a:r>
              <a:rPr lang="en-GB" sz="1200" kern="1200" dirty="0" err="1" smtClean="0">
                <a:solidFill>
                  <a:schemeClr val="tx1"/>
                </a:solidFill>
                <a:effectLst/>
                <a:latin typeface="Arial" charset="0"/>
                <a:ea typeface="+mn-ea"/>
                <a:cs typeface="+mn-cs"/>
              </a:rPr>
              <a:t>SaaS</a:t>
            </a:r>
            <a:r>
              <a:rPr lang="en-GB" sz="1200" kern="1200" dirty="0" smtClean="0">
                <a:solidFill>
                  <a:schemeClr val="tx1"/>
                </a:solidFill>
                <a:effectLst/>
                <a:latin typeface="Arial" charset="0"/>
                <a:ea typeface="+mn-ea"/>
                <a:cs typeface="+mn-cs"/>
              </a:rPr>
              <a:t> means that risk is most effectively controlled by contract terms, and few engineering choices exist because a standardized application, platform and infrastructure is shared across a large base of users.</a:t>
            </a: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In the case of </a:t>
            </a:r>
            <a:r>
              <a:rPr lang="en-GB" sz="1200" kern="1200" dirty="0" err="1" smtClean="0">
                <a:solidFill>
                  <a:schemeClr val="tx1"/>
                </a:solidFill>
                <a:effectLst/>
                <a:latin typeface="Arial" charset="0"/>
                <a:ea typeface="+mn-ea"/>
                <a:cs typeface="+mn-cs"/>
              </a:rPr>
              <a:t>PaaS</a:t>
            </a:r>
            <a:r>
              <a:rPr lang="en-GB" sz="1200" kern="1200" dirty="0" smtClean="0">
                <a:solidFill>
                  <a:schemeClr val="tx1"/>
                </a:solidFill>
                <a:effectLst/>
                <a:latin typeface="Arial" charset="0"/>
                <a:ea typeface="+mn-ea"/>
                <a:cs typeface="+mn-cs"/>
              </a:rPr>
              <a:t>, risk may be mitigated by a combination of contract terms and technical engineering choices and controls. This is because the user is responsible for much of the application environment and some security features can be built in to mitigate risk.</a:t>
            </a: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With </a:t>
            </a:r>
            <a:r>
              <a:rPr lang="en-GB" sz="1200" kern="1200" dirty="0" err="1" smtClean="0">
                <a:solidFill>
                  <a:schemeClr val="tx1"/>
                </a:solidFill>
                <a:effectLst/>
                <a:latin typeface="Arial" charset="0"/>
                <a:ea typeface="+mn-ea"/>
                <a:cs typeface="+mn-cs"/>
              </a:rPr>
              <a:t>IaaS</a:t>
            </a:r>
            <a:r>
              <a:rPr lang="en-GB" sz="1200" kern="1200" dirty="0" smtClean="0">
                <a:solidFill>
                  <a:schemeClr val="tx1"/>
                </a:solidFill>
                <a:effectLst/>
                <a:latin typeface="Arial" charset="0"/>
                <a:ea typeface="+mn-ea"/>
                <a:cs typeface="+mn-cs"/>
              </a:rPr>
              <a:t>, a combination of contract terms and technical engineering choices and controls is still relevant, but there is much more emphasis and choice about technical security infrastructure as the user has control and responsibility for much of the operating environment.</a:t>
            </a:r>
          </a:p>
          <a:p>
            <a:endParaRPr lang="en-GB"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Summary &amp; Conclusions</a:t>
            </a:r>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For </a:t>
            </a:r>
            <a:r>
              <a:rPr lang="en-GB" sz="1200" kern="1200" dirty="0" err="1" smtClean="0">
                <a:solidFill>
                  <a:schemeClr val="tx1"/>
                </a:solidFill>
                <a:effectLst/>
                <a:latin typeface="Arial" charset="0"/>
                <a:ea typeface="+mn-ea"/>
                <a:cs typeface="+mn-cs"/>
              </a:rPr>
              <a:t>SaaS</a:t>
            </a:r>
            <a:r>
              <a:rPr lang="en-GB" sz="1200" kern="1200" dirty="0" smtClean="0">
                <a:solidFill>
                  <a:schemeClr val="tx1"/>
                </a:solidFill>
                <a:effectLst/>
                <a:latin typeface="Arial" charset="0"/>
                <a:ea typeface="+mn-ea"/>
                <a:cs typeface="+mn-cs"/>
              </a:rPr>
              <a:t>, the primary risk control mechanism is contract terms, whereas </a:t>
            </a:r>
            <a:r>
              <a:rPr lang="en-GB" sz="1200" kern="1200" dirty="0" err="1" smtClean="0">
                <a:solidFill>
                  <a:schemeClr val="tx1"/>
                </a:solidFill>
                <a:effectLst/>
                <a:latin typeface="Arial" charset="0"/>
                <a:ea typeface="+mn-ea"/>
                <a:cs typeface="+mn-cs"/>
              </a:rPr>
              <a:t>PaaS</a:t>
            </a:r>
            <a:r>
              <a:rPr lang="en-GB" sz="1200" kern="1200" dirty="0" smtClean="0">
                <a:solidFill>
                  <a:schemeClr val="tx1"/>
                </a:solidFill>
                <a:effectLst/>
                <a:latin typeface="Arial" charset="0"/>
                <a:ea typeface="+mn-ea"/>
                <a:cs typeface="+mn-cs"/>
              </a:rPr>
              <a:t> and </a:t>
            </a:r>
            <a:r>
              <a:rPr lang="en-GB" sz="1200" kern="1200" dirty="0" err="1" smtClean="0">
                <a:solidFill>
                  <a:schemeClr val="tx1"/>
                </a:solidFill>
                <a:effectLst/>
                <a:latin typeface="Arial" charset="0"/>
                <a:ea typeface="+mn-ea"/>
                <a:cs typeface="+mn-cs"/>
              </a:rPr>
              <a:t>IaaS</a:t>
            </a:r>
            <a:r>
              <a:rPr lang="en-GB" sz="1200" kern="1200" dirty="0" smtClean="0">
                <a:solidFill>
                  <a:schemeClr val="tx1"/>
                </a:solidFill>
                <a:effectLst/>
                <a:latin typeface="Arial" charset="0"/>
                <a:ea typeface="+mn-ea"/>
                <a:cs typeface="+mn-cs"/>
              </a:rPr>
              <a:t> require a combination of technical engineering controls as well as contract terms to effectively manage risk.</a:t>
            </a:r>
          </a:p>
          <a:p>
            <a:r>
              <a:rPr lang="en-GB" sz="1200" kern="1200" dirty="0" smtClean="0">
                <a:solidFill>
                  <a:schemeClr val="tx1"/>
                </a:solidFill>
                <a:effectLst/>
                <a:latin typeface="Arial" charset="0"/>
                <a:ea typeface="+mn-ea"/>
                <a:cs typeface="+mn-cs"/>
              </a:rPr>
              <a:t>• The lower down the SPI model the chosen service exists, the more control and customization available. The trade-off is more responsibility for security and management. </a:t>
            </a:r>
          </a:p>
          <a:p>
            <a:r>
              <a:rPr lang="en-GB" sz="1200" kern="1200" dirty="0" smtClean="0">
                <a:solidFill>
                  <a:schemeClr val="tx1"/>
                </a:solidFill>
                <a:effectLst/>
                <a:latin typeface="Arial" charset="0"/>
                <a:ea typeface="+mn-ea"/>
                <a:cs typeface="+mn-cs"/>
              </a:rPr>
              <a:t>• The nature and types of specialty skill-sets required to assess and manage risk will vary depending on the service model chosen. </a:t>
            </a:r>
          </a:p>
          <a:p>
            <a:r>
              <a:rPr lang="en-GB" sz="1200" kern="1200" dirty="0" smtClean="0">
                <a:solidFill>
                  <a:schemeClr val="tx1"/>
                </a:solidFill>
                <a:effectLst/>
                <a:latin typeface="Arial" charset="0"/>
                <a:ea typeface="+mn-ea"/>
                <a:cs typeface="+mn-cs"/>
              </a:rPr>
              <a:t>• Decisions need to be made about whether security controls can be outsourced to a provider, or maintained under the control of the user organization or an independent third party. </a:t>
            </a:r>
          </a:p>
          <a:p>
            <a:r>
              <a:rPr lang="en-GB" sz="1200" kern="1200" dirty="0" smtClean="0">
                <a:solidFill>
                  <a:schemeClr val="tx1"/>
                </a:solidFill>
                <a:effectLst/>
                <a:latin typeface="Arial" charset="0"/>
                <a:ea typeface="+mn-ea"/>
                <a:cs typeface="+mn-cs"/>
              </a:rPr>
              <a:t>• To meet regulatory and compliance requirements, in every case organizational policies require careful review and consideration must be given to whether the choice of a particular model is valid.</a:t>
            </a:r>
          </a:p>
          <a:p>
            <a:r>
              <a:rPr lang="en-GB" sz="1200" kern="1200" dirty="0" smtClean="0">
                <a:solidFill>
                  <a:schemeClr val="tx1"/>
                </a:solidFill>
                <a:effectLst/>
                <a:latin typeface="Arial" charset="0"/>
                <a:ea typeface="+mn-ea"/>
                <a:cs typeface="+mn-cs"/>
              </a:rPr>
              <a:t>• Irrespective of the appeal that any given technical approach may have, the business implications require alignment with an organizations overall Enterprise Security Risk Management program.</a:t>
            </a: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Cloud is not a “one-size-fits-all” proposition, and service model options provide choices, depending on needs. For each service model, there are differently balanced options to mitigating risk; primarily the proportions of contractual and engineering resources, which may require more direct participation in technology risk decisions by the user. </a:t>
            </a:r>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43</a:t>
            </a:fld>
            <a:endParaRPr lang="sv-SE"/>
          </a:p>
        </p:txBody>
      </p:sp>
    </p:spTree>
    <p:extLst>
      <p:ext uri="{BB962C8B-B14F-4D97-AF65-F5344CB8AC3E}">
        <p14:creationId xmlns:p14="http://schemas.microsoft.com/office/powerpoint/2010/main" val="1695248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Mapping the Cloud Model to the Security Control and compliance Model.</a:t>
            </a:r>
          </a:p>
          <a:p>
            <a:endParaRPr lang="en-GB" dirty="0" smtClean="0"/>
          </a:p>
          <a:p>
            <a:r>
              <a:rPr lang="en-GB" dirty="0" smtClean="0"/>
              <a:t>This demonstrates the level of complexity that we can go into for large organisations,</a:t>
            </a:r>
            <a:r>
              <a:rPr lang="en-GB" baseline="0" dirty="0" smtClean="0"/>
              <a:t> but I do not recommend untrained staff trying to undertake this, this is a multi-disciplined activity and as always needs to be kept in context with the size of the organisation you are working with.</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44</a:t>
            </a:fld>
            <a:endParaRPr lang="sv-SE"/>
          </a:p>
        </p:txBody>
      </p:sp>
    </p:spTree>
    <p:extLst>
      <p:ext uri="{BB962C8B-B14F-4D97-AF65-F5344CB8AC3E}">
        <p14:creationId xmlns:p14="http://schemas.microsoft.com/office/powerpoint/2010/main" val="3411615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i="0" u="none" strike="noStrike" kern="1200" baseline="0" dirty="0" smtClean="0">
                <a:solidFill>
                  <a:schemeClr val="tx1"/>
                </a:solidFill>
                <a:latin typeface="Segoe UI" pitchFamily="34" charset="0"/>
                <a:ea typeface="+mn-ea"/>
                <a:cs typeface="+mn-cs"/>
              </a:rPr>
              <a:t>Selecting appropriate security controls and otherwise deploying scarce security </a:t>
            </a:r>
            <a:r>
              <a:rPr lang="en-GB" sz="900" b="0" i="0" u="none" strike="noStrike" kern="1200" baseline="0" smtClean="0">
                <a:solidFill>
                  <a:schemeClr val="tx1"/>
                </a:solidFill>
                <a:latin typeface="Segoe UI" pitchFamily="34" charset="0"/>
                <a:ea typeface="+mn-ea"/>
                <a:cs typeface="+mn-cs"/>
              </a:rPr>
              <a:t>resources optimally require a correct reading of the threat environment.</a:t>
            </a:r>
            <a:endParaRPr lang="en-GB"/>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extLst>
      <p:ext uri="{BB962C8B-B14F-4D97-AF65-F5344CB8AC3E}">
        <p14:creationId xmlns:p14="http://schemas.microsoft.com/office/powerpoint/2010/main" val="1256009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Businesses do not understand their risk profiles, or very few do. If they did many would realise the futility of investments they are making. </a:t>
            </a:r>
          </a:p>
          <a:p>
            <a:pPr marL="228600" lvl="0" indent="-228600">
              <a:buFont typeface="+mj-lt"/>
              <a:buAutoNum type="arabicPeriod"/>
            </a:pPr>
            <a:r>
              <a:rPr lang="en-GB" baseline="0" dirty="0" smtClean="0"/>
              <a:t>Over protective measures that are like pouring cement into a corporate process reducing business dynamics.</a:t>
            </a:r>
          </a:p>
          <a:p>
            <a:pPr marL="228600" lvl="0" indent="-228600">
              <a:buFont typeface="+mj-lt"/>
              <a:buAutoNum type="arabicPeriod"/>
            </a:pPr>
            <a:r>
              <a:rPr lang="en-GB" dirty="0" smtClean="0"/>
              <a:t>Unattainable expectations that can better be filled by a specialised service provider.</a:t>
            </a:r>
          </a:p>
          <a:p>
            <a:pPr marL="228600" lvl="0" indent="-228600">
              <a:buFont typeface="+mj-lt"/>
              <a:buAutoNum type="arabicPeriod"/>
            </a:pPr>
            <a:r>
              <a:rPr lang="en-GB" dirty="0" smtClean="0"/>
              <a:t>Focusing on managing</a:t>
            </a:r>
            <a:r>
              <a:rPr lang="en-GB" baseline="0" dirty="0" smtClean="0"/>
              <a:t> and maintaining resources that are not core to the business brand or market offering.</a:t>
            </a:r>
          </a:p>
          <a:p>
            <a:pPr marL="0" lvl="0" indent="0">
              <a:buFont typeface="+mj-lt"/>
              <a:buNone/>
            </a:pPr>
            <a:r>
              <a:rPr lang="en-GB" baseline="0" dirty="0" smtClean="0"/>
              <a:t>And many more, but you start to get the idea.</a:t>
            </a:r>
          </a:p>
          <a:p>
            <a:endParaRPr lang="en-GB" dirty="0" smtClean="0">
              <a:effectLst/>
              <a:hlinkClick r:id="rId3"/>
            </a:endParaRPr>
          </a:p>
          <a:p>
            <a:r>
              <a:rPr lang="en-GB" dirty="0" smtClean="0">
                <a:effectLst/>
                <a:hlinkClick r:id="rId3"/>
              </a:rPr>
              <a:t>http://technet.microsoft.com/en-us/library/cc751212.aspx</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47</a:t>
            </a:fld>
            <a:endParaRPr lang="sv-SE"/>
          </a:p>
        </p:txBody>
      </p:sp>
    </p:spTree>
    <p:extLst>
      <p:ext uri="{BB962C8B-B14F-4D97-AF65-F5344CB8AC3E}">
        <p14:creationId xmlns:p14="http://schemas.microsoft.com/office/powerpoint/2010/main" val="38948425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Value</a:t>
            </a:r>
            <a:r>
              <a:rPr lang="en-GB" baseline="0" dirty="0" smtClean="0"/>
              <a:t> the risk and balance investment accordingly.</a:t>
            </a:r>
          </a:p>
          <a:p>
            <a:endParaRPr lang="en-GB" baseline="0" dirty="0" smtClean="0"/>
          </a:p>
          <a:p>
            <a:r>
              <a:rPr lang="en-GB" baseline="0" dirty="0" smtClean="0"/>
              <a:t>The Sleeper awakes!</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48</a:t>
            </a:fld>
            <a:endParaRPr lang="sv-SE"/>
          </a:p>
        </p:txBody>
      </p:sp>
    </p:spTree>
    <p:extLst>
      <p:ext uri="{BB962C8B-B14F-4D97-AF65-F5344CB8AC3E}">
        <p14:creationId xmlns:p14="http://schemas.microsoft.com/office/powerpoint/2010/main" val="3894842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message first</a:t>
            </a:r>
            <a:r>
              <a:rPr lang="en-GB" baseline="0" dirty="0" smtClean="0"/>
              <a:t> and for most should be …</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49</a:t>
            </a:fld>
            <a:endParaRPr lang="sv-SE"/>
          </a:p>
        </p:txBody>
      </p:sp>
    </p:spTree>
    <p:extLst>
      <p:ext uri="{BB962C8B-B14F-4D97-AF65-F5344CB8AC3E}">
        <p14:creationId xmlns:p14="http://schemas.microsoft.com/office/powerpoint/2010/main" val="42281526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follow this process you will not go wrong.</a:t>
            </a:r>
          </a:p>
          <a:p>
            <a:endParaRPr lang="en-GB" dirty="0" smtClean="0"/>
          </a:p>
          <a:p>
            <a:r>
              <a:rPr lang="en-GB" dirty="0" smtClean="0"/>
              <a:t>Use the tool, and impress the client</a:t>
            </a:r>
            <a:r>
              <a:rPr lang="en-GB" baseline="0" dirty="0" smtClean="0"/>
              <a:t>, its billable and gets everyone onto a baseline for discussion.</a:t>
            </a:r>
          </a:p>
          <a:p>
            <a:endParaRPr lang="en-GB" baseline="0" dirty="0" smtClean="0"/>
          </a:p>
          <a:p>
            <a:r>
              <a:rPr lang="en-GB" baseline="0" dirty="0" smtClean="0"/>
              <a:t>Identify what your strengths are and stick to them. Partner to do the rest and enjoy building a trusted network of partner companies that can help you accelerate into future projects with conviction and the confidence of customers (back to the key trust point).</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50</a:t>
            </a:fld>
            <a:endParaRPr lang="sv-SE"/>
          </a:p>
        </p:txBody>
      </p:sp>
    </p:spTree>
    <p:extLst>
      <p:ext uri="{BB962C8B-B14F-4D97-AF65-F5344CB8AC3E}">
        <p14:creationId xmlns:p14="http://schemas.microsoft.com/office/powerpoint/2010/main" val="21212734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Microsoft Security Assessment Tool is not a cloud specific tool. What it does is provide a valuable base lining</a:t>
            </a:r>
            <a:r>
              <a:rPr lang="en-GB" baseline="0" dirty="0" smtClean="0"/>
              <a:t> exercise for organisations BEFORE they move to the cloud.</a:t>
            </a:r>
            <a:r>
              <a:rPr lang="en-GB" dirty="0" smtClean="0"/>
              <a:t>  </a:t>
            </a:r>
          </a:p>
          <a:p>
            <a:endParaRPr lang="en-GB" dirty="0" smtClean="0"/>
          </a:p>
          <a:p>
            <a:r>
              <a:rPr lang="en-GB" dirty="0" smtClean="0"/>
              <a:t>When</a:t>
            </a:r>
            <a:r>
              <a:rPr lang="en-GB" baseline="0" dirty="0" smtClean="0"/>
              <a:t> you start talking cloud to clients and the security barriers start going up, it is useful to have a direct comparison with what the organisation is currently operating under. Often Cloud can deliver better than existing security and if not then it provides a clear demarcation line for negotiation with the cloud provider.</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51</a:t>
            </a:fld>
            <a:endParaRPr lang="sv-SE"/>
          </a:p>
        </p:txBody>
      </p:sp>
    </p:spTree>
    <p:extLst>
      <p:ext uri="{BB962C8B-B14F-4D97-AF65-F5344CB8AC3E}">
        <p14:creationId xmlns:p14="http://schemas.microsoft.com/office/powerpoint/2010/main" val="3367417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NRG URL http://www.nigelgibbons.net</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222519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Partnering is key and that is where the IAMCP is your friend and a trusted networking resource, your safety net of professional organisations that can be</a:t>
            </a:r>
            <a:r>
              <a:rPr lang="en-GB" baseline="0" dirty="0" smtClean="0"/>
              <a:t> drawn on as an extension of your own team.</a:t>
            </a:r>
            <a:endParaRPr lang="en-GB" dirty="0" smtClean="0"/>
          </a:p>
          <a:p>
            <a:endParaRPr lang="en-GB" dirty="0" smtClean="0"/>
          </a:p>
          <a:p>
            <a:r>
              <a:rPr lang="en-GB" dirty="0" smtClean="0"/>
              <a:t>IAMCP</a:t>
            </a:r>
            <a:r>
              <a:rPr lang="en-GB" baseline="0" dirty="0" smtClean="0"/>
              <a:t> cuts through the dross and gives you a support network to develop your business into the cloud and build the all valuable service tail revenue.</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53</a:t>
            </a:fld>
            <a:endParaRPr lang="sv-SE"/>
          </a:p>
        </p:txBody>
      </p:sp>
    </p:spTree>
    <p:extLst>
      <p:ext uri="{BB962C8B-B14F-4D97-AF65-F5344CB8AC3E}">
        <p14:creationId xmlns:p14="http://schemas.microsoft.com/office/powerpoint/2010/main" val="1647772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937A27-3647-490D-807A-9264B337CD64}" type="slidenum">
              <a:rPr lang="sv-SE" smtClean="0">
                <a:solidFill>
                  <a:srgbClr val="000000"/>
                </a:solidFill>
              </a:rPr>
              <a:pPr eaLnBrk="1" hangingPunct="1"/>
              <a:t>54</a:t>
            </a:fld>
            <a:endParaRPr lang="sv-SE" smtClean="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good news for NIST is …. And when they refer to Agencies they mean Government Agencies. So if it is good for Government then it should be good for business.</a:t>
            </a:r>
          </a:p>
          <a:p>
            <a:endParaRPr lang="en-GB" baseline="0" dirty="0" smtClean="0"/>
          </a:p>
          <a:p>
            <a:r>
              <a:rPr lang="en-GB" baseline="0" dirty="0" smtClean="0"/>
              <a:t>But that does not mean just signing up and away you go.</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58</a:t>
            </a:fld>
            <a:endParaRPr lang="sv-SE"/>
          </a:p>
        </p:txBody>
      </p:sp>
    </p:spTree>
    <p:extLst>
      <p:ext uri="{BB962C8B-B14F-4D97-AF65-F5344CB8AC3E}">
        <p14:creationId xmlns:p14="http://schemas.microsoft.com/office/powerpoint/2010/main" val="1940600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still need to ride the bike!</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59</a:t>
            </a:fld>
            <a:endParaRPr lang="sv-SE"/>
          </a:p>
        </p:txBody>
      </p:sp>
    </p:spTree>
    <p:extLst>
      <p:ext uri="{BB962C8B-B14F-4D97-AF65-F5344CB8AC3E}">
        <p14:creationId xmlns:p14="http://schemas.microsoft.com/office/powerpoint/2010/main" val="13889199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7/14/2011 2:52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61</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7/14/2011 2:52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62</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7/14/2011 2:52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63</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NRG Business</a:t>
            </a:r>
            <a:r>
              <a:rPr lang="en-GB" baseline="0" dirty="0" smtClean="0"/>
              <a:t> Details</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64</a:t>
            </a:fld>
            <a:endParaRPr lang="en-US" dirty="0"/>
          </a:p>
        </p:txBody>
      </p:sp>
    </p:spTree>
    <p:extLst>
      <p:ext uri="{BB962C8B-B14F-4D97-AF65-F5344CB8AC3E}">
        <p14:creationId xmlns:p14="http://schemas.microsoft.com/office/powerpoint/2010/main" val="983697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7/14/2011 2:52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not about me its about the shared insights I believe I continuously</a:t>
            </a:r>
            <a:r>
              <a:rPr lang="en-GB" baseline="0" dirty="0" smtClean="0"/>
              <a:t> experience from my engagements across the security industry, and especially the SME sector which is the predominant space that Microsoft Partners occupy.</a:t>
            </a:r>
          </a:p>
          <a:p>
            <a:endParaRPr lang="en-GB" baseline="0" dirty="0" smtClean="0"/>
          </a:p>
          <a:p>
            <a:r>
              <a:rPr lang="en-GB" baseline="0" dirty="0" smtClean="0"/>
              <a:t>I am here by the grace of IAMCP and whilst I may reference experiences these are from the broader church of IAMCP members and not exclusively my own.</a:t>
            </a:r>
          </a:p>
          <a:p>
            <a:endParaRPr lang="en-GB" baseline="0"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5</a:t>
            </a:fld>
            <a:endParaRPr lang="sv-SE"/>
          </a:p>
        </p:txBody>
      </p:sp>
    </p:spTree>
    <p:extLst>
      <p:ext uri="{BB962C8B-B14F-4D97-AF65-F5344CB8AC3E}">
        <p14:creationId xmlns:p14="http://schemas.microsoft.com/office/powerpoint/2010/main" val="463676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My job today</a:t>
            </a:r>
            <a:r>
              <a:rPr lang="en-US" baseline="0" dirty="0" smtClean="0"/>
              <a:t> is to keep you in the Green Zone.</a:t>
            </a:r>
            <a:endParaRPr lang="en-US" dirty="0"/>
          </a:p>
        </p:txBody>
      </p:sp>
      <p:sp>
        <p:nvSpPr>
          <p:cNvPr id="4" name="Header Placeholder 3"/>
          <p:cNvSpPr>
            <a:spLocks noGrp="1"/>
          </p:cNvSpPr>
          <p:nvPr>
            <p:ph type="hdr" sz="quarter" idx="10"/>
          </p:nvPr>
        </p:nvSpPr>
        <p:spPr/>
        <p:txBody>
          <a:bodyPr/>
          <a:lstStyle/>
          <a:p>
            <a:r>
              <a:rPr lang="en-US" dirty="0" smtClean="0"/>
              <a:t>WPC2010_Breakout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7/14/2011 2:52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a:t>
            </a:r>
            <a:r>
              <a:rPr lang="en-GB" baseline="0" dirty="0" smtClean="0"/>
              <a:t> do we need to put this in context? After all its ‘Cloud’ isn’t it, and we all know that the economies of scale allow cloud providers to lavish more £££ per MD of data on security pro-rata that of any private or even Government organisation? Don’t we?</a:t>
            </a:r>
          </a:p>
          <a:p>
            <a:endParaRPr lang="en-GB" baseline="0" dirty="0" smtClean="0"/>
          </a:p>
          <a:p>
            <a:r>
              <a:rPr lang="en-GB" baseline="0" dirty="0" smtClean="0"/>
              <a:t>Well yes… BUT!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7</a:t>
            </a:fld>
            <a:endParaRPr lang="sv-SE"/>
          </a:p>
        </p:txBody>
      </p:sp>
    </p:spTree>
    <p:extLst>
      <p:ext uri="{BB962C8B-B14F-4D97-AF65-F5344CB8AC3E}">
        <p14:creationId xmlns:p14="http://schemas.microsoft.com/office/powerpoint/2010/main" val="326282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016813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i="0" u="none" strike="noStrike" kern="1200" baseline="0" dirty="0" smtClean="0">
                <a:solidFill>
                  <a:schemeClr val="tx1"/>
                </a:solidFill>
                <a:latin typeface="Segoe UI" pitchFamily="34" charset="0"/>
                <a:ea typeface="+mn-ea"/>
                <a:cs typeface="+mn-cs"/>
              </a:rPr>
              <a:t>Customers are both excited and nervous at the prospects of Cloud Computing. They are excited by the opportunities to reduce capital costs. They are excited for a chance to divest themselves of infrastructure management, and focus on core competencies. Most of all, they are excited by the agility offered by the on-demand provisioning of computing and the ability to align information technology with business strategies and needs more readily. However, customers are also very concerned about the risks of Cloud Computing if not properly secured, and the loss of direct control over systems for which they are nonetheless accountable.</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016813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1219451"/>
            <a:ext cx="7827962" cy="1523497"/>
          </a:xfrm>
        </p:spPr>
        <p:txBody>
          <a:bodyPr anchor="b" anchorCtr="0">
            <a:noAutofit/>
          </a:bodyPr>
          <a:lstStyle>
            <a:lvl1pPr>
              <a:lnSpc>
                <a:spcPct val="90000"/>
              </a:lnSpc>
              <a:defRPr sz="4800">
                <a:latin typeface="Segoe UI Semibold"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69963" y="3381375"/>
            <a:ext cx="7831137"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latin typeface="Segoe UI Light"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4"/>
          <p:cNvSpPr>
            <a:spLocks noGrp="1"/>
          </p:cNvSpPr>
          <p:nvPr>
            <p:ph type="body" sz="quarter" idx="10" hasCustomPrompt="1"/>
          </p:nvPr>
        </p:nvSpPr>
        <p:spPr>
          <a:xfrm>
            <a:off x="969964" y="219075"/>
            <a:ext cx="1981200" cy="276999"/>
          </a:xfrm>
        </p:spPr>
        <p:txBody>
          <a:bodyPr/>
          <a:lstStyle>
            <a:lvl1pPr marL="0" indent="0">
              <a:buNone/>
              <a:defRPr sz="2000" i="1"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6212" y="3343275"/>
            <a:ext cx="9525001" cy="115252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2284413" y="4724400"/>
            <a:ext cx="8686800" cy="1447800"/>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latin typeface="Segoe UI Light"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313112" y="1676400"/>
            <a:ext cx="76517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marR="0" indent="-460375" algn="l" defTabSz="914363" rtl="0" eaLnBrk="1" fontAlgn="auto" latinLnBrk="0" hangingPunct="1">
              <a:lnSpc>
                <a:spcPct val="90000"/>
              </a:lnSpc>
              <a:spcBef>
                <a:spcPct val="20000"/>
              </a:spcBef>
              <a:spcAft>
                <a:spcPts val="0"/>
              </a:spcAft>
              <a:buClrTx/>
              <a:buSzPct val="100000"/>
              <a:buFontTx/>
              <a:buBlip>
                <a:blip r:embed="rId2"/>
              </a:buBlip>
              <a:tabLst/>
              <a:defRPr/>
            </a:lvl1pPr>
            <a:lvl2pPr marL="855663" marR="0" indent="-395288" algn="l" defTabSz="914363" rtl="0" eaLnBrk="1" fontAlgn="auto" latinLnBrk="0" hangingPunct="1">
              <a:lnSpc>
                <a:spcPct val="90000"/>
              </a:lnSpc>
              <a:spcBef>
                <a:spcPct val="20000"/>
              </a:spcBef>
              <a:spcAft>
                <a:spcPts val="0"/>
              </a:spcAft>
              <a:buClrTx/>
              <a:buSzPct val="100000"/>
              <a:buFontTx/>
              <a:buBlip>
                <a:blip r:embed="rId2"/>
              </a:buBlip>
              <a:tabLst/>
              <a:defRPr/>
            </a:lvl2pPr>
            <a:lvl3pPr marL="1258888" marR="0" indent="-403225" algn="l" defTabSz="914363" rtl="0" eaLnBrk="1" fontAlgn="auto" latinLnBrk="0" hangingPunct="1">
              <a:lnSpc>
                <a:spcPct val="90000"/>
              </a:lnSpc>
              <a:spcBef>
                <a:spcPct val="20000"/>
              </a:spcBef>
              <a:spcAft>
                <a:spcPts val="0"/>
              </a:spcAft>
              <a:buClrTx/>
              <a:buSzPct val="100000"/>
              <a:buFontTx/>
              <a:buBlip>
                <a:blip r:embed="rId2"/>
              </a:buBlip>
              <a:tabLst/>
              <a:defRPr/>
            </a:lvl3pPr>
            <a:lvl4pPr marL="1604963" marR="0" indent="-346075" algn="l" defTabSz="914363" rtl="0" eaLnBrk="1" fontAlgn="auto" latinLnBrk="0" hangingPunct="1">
              <a:lnSpc>
                <a:spcPct val="90000"/>
              </a:lnSpc>
              <a:spcBef>
                <a:spcPct val="20000"/>
              </a:spcBef>
              <a:spcAft>
                <a:spcPts val="0"/>
              </a:spcAft>
              <a:buClrTx/>
              <a:buSzPct val="100000"/>
              <a:buFontTx/>
              <a:buBlip>
                <a:blip r:embed="rId2"/>
              </a:buBlip>
              <a:tabLst/>
              <a:defRPr/>
            </a:lvl4pPr>
            <a:lvl5pPr marL="1941513" marR="0" indent="-336550" algn="l" defTabSz="914363" rtl="0" eaLnBrk="1" fontAlgn="auto" latinLnBrk="0" hangingPunct="1">
              <a:lnSpc>
                <a:spcPct val="90000"/>
              </a:lnSpc>
              <a:spcBef>
                <a:spcPct val="20000"/>
              </a:spcBef>
              <a:spcAft>
                <a:spcPts val="0"/>
              </a:spcAft>
              <a:buClrTx/>
              <a:buSzPct val="100000"/>
              <a:buFontTx/>
              <a:buBlip>
                <a:blip r:embed="rId2"/>
              </a:buBlip>
              <a:tabLst/>
              <a:defRPr/>
            </a:lvl5pPr>
          </a:lstStyle>
          <a:p>
            <a:pPr marL="460375" marR="0" lvl="0" indent="-460375" algn="l" defTabSz="914363" rtl="0" eaLnBrk="1" fontAlgn="auto" latinLnBrk="0" hangingPunct="1">
              <a:lnSpc>
                <a:spcPct val="90000"/>
              </a:lnSpc>
              <a:spcBef>
                <a:spcPct val="20000"/>
              </a:spcBef>
              <a:spcAft>
                <a:spcPts val="0"/>
              </a:spcAft>
              <a:buClrTx/>
              <a:buSzPct val="100000"/>
              <a:buFontTx/>
              <a:buBlip>
                <a:blip r:embed="rId2"/>
              </a:buBlip>
              <a:tabLst/>
              <a:defRPr/>
            </a:pPr>
            <a:r>
              <a:rPr kumimoji="0" lang="en-US" sz="3200" b="0" i="0" u="none" strike="noStrike" kern="1200" cap="none" spc="0" normalizeH="0" baseline="0" noProof="0" smtClean="0">
                <a:ln>
                  <a:noFill/>
                </a:ln>
                <a:gradFill>
                  <a:gsLst>
                    <a:gs pos="0">
                      <a:srgbClr val="FFFFFF"/>
                    </a:gs>
                    <a:gs pos="86000">
                      <a:srgbClr val="FFFFFF"/>
                    </a:gs>
                  </a:gsLst>
                  <a:lin ang="5400000" scaled="0"/>
                </a:gradFill>
                <a:effectLst/>
                <a:uLnTx/>
                <a:uFillTx/>
                <a:latin typeface="+mn-lt"/>
                <a:ea typeface="+mn-ea"/>
                <a:cs typeface="+mn-cs"/>
              </a:rPr>
              <a:t>Click to edit Master text styles</a:t>
            </a:r>
          </a:p>
          <a:p>
            <a:pPr marL="460375" marR="0" lvl="1" indent="-460375" algn="l" defTabSz="914363" rtl="0" eaLnBrk="1" fontAlgn="auto" latinLnBrk="0" hangingPunct="1">
              <a:lnSpc>
                <a:spcPct val="90000"/>
              </a:lnSpc>
              <a:spcBef>
                <a:spcPct val="20000"/>
              </a:spcBef>
              <a:spcAft>
                <a:spcPts val="0"/>
              </a:spcAft>
              <a:buClrTx/>
              <a:buSzPct val="100000"/>
              <a:buFontTx/>
              <a:buBlip>
                <a:blip r:embed="rId2"/>
              </a:buBlip>
              <a:tabLst/>
              <a:defRPr/>
            </a:pPr>
            <a:r>
              <a:rPr kumimoji="0" lang="en-US" sz="3200" b="0" i="0" u="none" strike="noStrike" kern="1200" cap="none" spc="0" normalizeH="0" baseline="0" noProof="0" smtClean="0">
                <a:ln>
                  <a:noFill/>
                </a:ln>
                <a:gradFill>
                  <a:gsLst>
                    <a:gs pos="0">
                      <a:srgbClr val="FFFFFF"/>
                    </a:gs>
                    <a:gs pos="86000">
                      <a:srgbClr val="FFFFFF"/>
                    </a:gs>
                  </a:gsLst>
                  <a:lin ang="5400000" scaled="0"/>
                </a:gradFill>
                <a:effectLst/>
                <a:uLnTx/>
                <a:uFillTx/>
                <a:latin typeface="+mn-lt"/>
                <a:ea typeface="+mn-ea"/>
                <a:cs typeface="+mn-cs"/>
              </a:rPr>
              <a:t>Second level</a:t>
            </a:r>
          </a:p>
          <a:p>
            <a:pPr marL="460375" marR="0" lvl="2" indent="-460375" algn="l" defTabSz="914363" rtl="0" eaLnBrk="1" fontAlgn="auto" latinLnBrk="0" hangingPunct="1">
              <a:lnSpc>
                <a:spcPct val="90000"/>
              </a:lnSpc>
              <a:spcBef>
                <a:spcPct val="20000"/>
              </a:spcBef>
              <a:spcAft>
                <a:spcPts val="0"/>
              </a:spcAft>
              <a:buClrTx/>
              <a:buSzPct val="100000"/>
              <a:buFontTx/>
              <a:buBlip>
                <a:blip r:embed="rId2"/>
              </a:buBlip>
              <a:tabLst/>
              <a:defRPr/>
            </a:pPr>
            <a:r>
              <a:rPr kumimoji="0" lang="en-US" sz="3200" b="0" i="0" u="none" strike="noStrike" kern="1200" cap="none" spc="0" normalizeH="0" baseline="0" noProof="0" smtClean="0">
                <a:ln>
                  <a:noFill/>
                </a:ln>
                <a:gradFill>
                  <a:gsLst>
                    <a:gs pos="0">
                      <a:srgbClr val="FFFFFF"/>
                    </a:gs>
                    <a:gs pos="86000">
                      <a:srgbClr val="FFFFFF"/>
                    </a:gs>
                  </a:gsLst>
                  <a:lin ang="5400000" scaled="0"/>
                </a:gradFill>
                <a:effectLst/>
                <a:uLnTx/>
                <a:uFillTx/>
                <a:latin typeface="+mn-lt"/>
                <a:ea typeface="+mn-ea"/>
                <a:cs typeface="+mn-cs"/>
              </a:rPr>
              <a:t>Third level</a:t>
            </a:r>
          </a:p>
          <a:p>
            <a:pPr marL="460375" marR="0" lvl="3" indent="-460375" algn="l" defTabSz="914363" rtl="0" eaLnBrk="1" fontAlgn="auto" latinLnBrk="0" hangingPunct="1">
              <a:lnSpc>
                <a:spcPct val="90000"/>
              </a:lnSpc>
              <a:spcBef>
                <a:spcPct val="20000"/>
              </a:spcBef>
              <a:spcAft>
                <a:spcPts val="0"/>
              </a:spcAft>
              <a:buClrTx/>
              <a:buSzPct val="100000"/>
              <a:buFontTx/>
              <a:buBlip>
                <a:blip r:embed="rId2"/>
              </a:buBlip>
              <a:tabLst/>
              <a:defRPr/>
            </a:pPr>
            <a:r>
              <a:rPr kumimoji="0" lang="en-US" sz="3200" b="0" i="0" u="none" strike="noStrike" kern="1200" cap="none" spc="0" normalizeH="0" baseline="0" noProof="0" smtClean="0">
                <a:ln>
                  <a:noFill/>
                </a:ln>
                <a:gradFill>
                  <a:gsLst>
                    <a:gs pos="0">
                      <a:srgbClr val="FFFFFF"/>
                    </a:gs>
                    <a:gs pos="86000">
                      <a:srgbClr val="FFFFFF"/>
                    </a:gs>
                  </a:gsLst>
                  <a:lin ang="5400000" scaled="0"/>
                </a:gradFill>
                <a:effectLst/>
                <a:uLnTx/>
                <a:uFillTx/>
                <a:latin typeface="+mn-lt"/>
                <a:ea typeface="+mn-ea"/>
                <a:cs typeface="+mn-cs"/>
              </a:rPr>
              <a:t>Fourth level</a:t>
            </a:r>
          </a:p>
          <a:p>
            <a:pPr marL="460375" marR="0" lvl="4" indent="-460375" algn="l" defTabSz="914363" rtl="0" eaLnBrk="1" fontAlgn="auto" latinLnBrk="0" hangingPunct="1">
              <a:lnSpc>
                <a:spcPct val="90000"/>
              </a:lnSpc>
              <a:spcBef>
                <a:spcPct val="20000"/>
              </a:spcBef>
              <a:spcAft>
                <a:spcPts val="0"/>
              </a:spcAft>
              <a:buClrTx/>
              <a:buSzPct val="100000"/>
              <a:buFontTx/>
              <a:buBlip>
                <a:blip r:embed="rId2"/>
              </a:buBlip>
              <a:tabLst/>
              <a:defRPr/>
            </a:pPr>
            <a:r>
              <a:rPr kumimoji="0" lang="en-US" sz="3200" b="0" i="0" u="none" strike="noStrike" kern="1200" cap="none" spc="0" normalizeH="0" baseline="0" noProof="0" smtClean="0">
                <a:ln>
                  <a:noFill/>
                </a:ln>
                <a:gradFill>
                  <a:gsLst>
                    <a:gs pos="0">
                      <a:srgbClr val="FFFFFF"/>
                    </a:gs>
                    <a:gs pos="86000">
                      <a:srgbClr val="FFFFFF"/>
                    </a:gs>
                  </a:gsLst>
                  <a:lin ang="5400000" scaled="0"/>
                </a:gradFill>
                <a:effectLst/>
                <a:uLnTx/>
                <a:uFillTx/>
                <a:latin typeface="+mn-lt"/>
                <a:ea typeface="+mn-ea"/>
                <a:cs typeface="+mn-cs"/>
              </a:rPr>
              <a:t>Fifth level</a:t>
            </a:r>
            <a:endParaRPr kumimoji="0" lang="en-US" sz="2000" b="0" i="0" u="none" strike="noStrike" kern="1200" cap="none" spc="0" normalizeH="0" baseline="0" noProof="0" dirty="0">
              <a:ln>
                <a:noFill/>
              </a:ln>
              <a:gradFill>
                <a:gsLst>
                  <a:gs pos="0">
                    <a:srgbClr val="FFFFFF"/>
                  </a:gs>
                  <a:gs pos="86000">
                    <a:srgbClr val="FFFFFF"/>
                  </a:gs>
                </a:gsLst>
                <a:lin ang="5400000" scaled="0"/>
              </a:gra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100000"/>
        <a:buFontTx/>
        <a:buBlip>
          <a:blip r:embed="rId1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100000"/>
        <a:buFontTx/>
        <a:buBlip>
          <a:blip r:embed="rId1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100000"/>
        <a:buFontTx/>
        <a:buBlip>
          <a:blip r:embed="rId1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100000"/>
        <a:buFontTx/>
        <a:buBlip>
          <a:blip r:embed="rId1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100000"/>
        <a:buFontTx/>
        <a:buBlip>
          <a:blip r:embed="rId1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88825" cy="5558294"/>
          </a:xfrm>
          <a:prstGeom prst="rect">
            <a:avLst/>
          </a:prstGeom>
        </p:spPr>
      </p:pic>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hyperlink" Target="http://nigelgibbons.net/"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technet.microsoft.com/en-gb/security/cc185712.aspx"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5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hyperlink" Target="http://www.microsoft.com/download/en/details.aspx?id=13602"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hyperlink" Target="http://www.enisa.europa.eu/act/rm/files/deliverables/cloud-computing-risk-assessment"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hyperlink" Target="https://cloudsecurityalliance.org/research/projects/security-guidance-for-critical-areas-of-focus-in-cloud-computing/"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csrc.nist.gov/publications/drafts/800-144/Draft-SP-800-144_cloud-computing.pdf"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hyperlink" Target="http://csrc.nist.gov/publications/PubsDrafts.html#SP-800-146" TargetMode="Externa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2" Type="http://schemas.openxmlformats.org/officeDocument/2006/relationships/hyperlink" Target="http://nigelgibbons.net/"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hyperlink" Target="http://www.digitalwpc.com/contest"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digitalwpc.com/contest" TargetMode="External"/><Relationship Id="rId7"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 Things to Different People</a:t>
            </a:r>
            <a:endParaRPr lang="en-GB" dirty="0"/>
          </a:p>
        </p:txBody>
      </p:sp>
      <p:pic>
        <p:nvPicPr>
          <p:cNvPr id="3075" name="Picture 3" descr="C:\Users\Nigel\Pictures\Presentations\Security joke (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248" y="1104899"/>
            <a:ext cx="3622992" cy="51450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C:\Users\Nigel\Pictures\Presentations\doorlock Sub Antii Roppo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445" y="1325879"/>
            <a:ext cx="4937761" cy="37033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extBox 6"/>
          <p:cNvSpPr txBox="1"/>
          <p:nvPr/>
        </p:nvSpPr>
        <p:spPr>
          <a:xfrm>
            <a:off x="8839200" y="5503537"/>
            <a:ext cx="2380004" cy="215444"/>
          </a:xfrm>
          <a:prstGeom prst="rect">
            <a:avLst/>
          </a:prstGeom>
          <a:noFill/>
        </p:spPr>
        <p:txBody>
          <a:bodyPr wrap="square" lIns="0" tIns="0" rIns="0" bIns="0" rtlCol="0">
            <a:spAutoFit/>
          </a:bodyPr>
          <a:lstStyle/>
          <a:p>
            <a:pPr algn="r"/>
            <a:r>
              <a:rPr lang="en-GB" sz="1400" dirty="0" smtClean="0"/>
              <a:t>(submitted </a:t>
            </a:r>
            <a:r>
              <a:rPr lang="en-GB" sz="1400" dirty="0"/>
              <a:t>by </a:t>
            </a:r>
            <a:r>
              <a:rPr lang="en-GB" sz="1400" dirty="0" err="1"/>
              <a:t>Antii</a:t>
            </a:r>
            <a:r>
              <a:rPr lang="en-GB" sz="1400" dirty="0"/>
              <a:t> </a:t>
            </a:r>
            <a:r>
              <a:rPr lang="en-GB" sz="1400" dirty="0" err="1" smtClean="0"/>
              <a:t>Roppola</a:t>
            </a:r>
            <a:r>
              <a:rPr lang="en-GB" sz="1400" dirty="0" smtClean="0"/>
              <a:t>)</a:t>
            </a:r>
            <a:endParaRPr lang="en-GB" sz="14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4113335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par>
                          <p:cTn id="8" fill="hold">
                            <p:stCondLst>
                              <p:cond delay="500"/>
                            </p:stCondLst>
                            <p:childTnLst>
                              <p:par>
                                <p:cTn id="9" presetID="53" presetClass="entr" presetSubtype="16" fill="hold" nodeType="afterEffect">
                                  <p:stCondLst>
                                    <p:cond delay="10000"/>
                                  </p:stCondLst>
                                  <p:childTnLst>
                                    <p:set>
                                      <p:cBhvr>
                                        <p:cTn id="10" dur="1" fill="hold">
                                          <p:stCondLst>
                                            <p:cond delay="0"/>
                                          </p:stCondLst>
                                        </p:cTn>
                                        <p:tgtEl>
                                          <p:spTgt spid="3076"/>
                                        </p:tgtEl>
                                        <p:attrNameLst>
                                          <p:attrName>style.visibility</p:attrName>
                                        </p:attrNameLst>
                                      </p:cBhvr>
                                      <p:to>
                                        <p:strVal val="visible"/>
                                      </p:to>
                                    </p:set>
                                    <p:anim calcmode="lin" valueType="num">
                                      <p:cBhvr>
                                        <p:cTn id="11" dur="500" fill="hold"/>
                                        <p:tgtEl>
                                          <p:spTgt spid="3076"/>
                                        </p:tgtEl>
                                        <p:attrNameLst>
                                          <p:attrName>ppt_w</p:attrName>
                                        </p:attrNameLst>
                                      </p:cBhvr>
                                      <p:tavLst>
                                        <p:tav tm="0">
                                          <p:val>
                                            <p:fltVal val="0"/>
                                          </p:val>
                                        </p:tav>
                                        <p:tav tm="100000">
                                          <p:val>
                                            <p:strVal val="#ppt_w"/>
                                          </p:val>
                                        </p:tav>
                                      </p:tavLst>
                                    </p:anim>
                                    <p:anim calcmode="lin" valueType="num">
                                      <p:cBhvr>
                                        <p:cTn id="12" dur="500" fill="hold"/>
                                        <p:tgtEl>
                                          <p:spTgt spid="3076"/>
                                        </p:tgtEl>
                                        <p:attrNameLst>
                                          <p:attrName>ppt_h</p:attrName>
                                        </p:attrNameLst>
                                      </p:cBhvr>
                                      <p:tavLst>
                                        <p:tav tm="0">
                                          <p:val>
                                            <p:fltVal val="0"/>
                                          </p:val>
                                        </p:tav>
                                        <p:tav tm="100000">
                                          <p:val>
                                            <p:strVal val="#ppt_h"/>
                                          </p:val>
                                        </p:tav>
                                      </p:tavLst>
                                    </p:anim>
                                    <p:animEffect transition="in" filter="fade">
                                      <p:cBhvr>
                                        <p:cTn id="13" dur="500"/>
                                        <p:tgtEl>
                                          <p:spTgt spid="3076"/>
                                        </p:tgtEl>
                                      </p:cBhvr>
                                    </p:animEffect>
                                  </p:childTnLst>
                                </p:cTn>
                              </p:par>
                            </p:childTnLst>
                          </p:cTn>
                        </p:par>
                        <p:par>
                          <p:cTn id="14" fill="hold">
                            <p:stCondLst>
                              <p:cond delay="1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334" y="224267"/>
            <a:ext cx="2989344" cy="609398"/>
          </a:xfrm>
        </p:spPr>
        <p:txBody>
          <a:bodyPr/>
          <a:lstStyle/>
          <a:p>
            <a:r>
              <a:rPr lang="en-GB" dirty="0"/>
              <a:t>Security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7050691"/>
              </p:ext>
            </p:extLst>
          </p:nvPr>
        </p:nvGraphicFramePr>
        <p:xfrm>
          <a:off x="711334" y="659830"/>
          <a:ext cx="11436082" cy="5649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21856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8279" y="822960"/>
            <a:ext cx="9291819" cy="54178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10691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igel\Pictures\Presentations\Security_Investm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438" y="297180"/>
            <a:ext cx="7871949" cy="62788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2302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060" y="2065020"/>
            <a:ext cx="10718324" cy="3918062"/>
          </a:xfrm>
        </p:spPr>
        <p:txBody>
          <a:bodyPr/>
          <a:lstStyle/>
          <a:p>
            <a:r>
              <a:rPr lang="en-GB" dirty="0" smtClean="0"/>
              <a:t>Criminal leverage of cloud resources</a:t>
            </a:r>
          </a:p>
          <a:p>
            <a:r>
              <a:rPr lang="en-GB" dirty="0" smtClean="0"/>
              <a:t>Cloud providers Targeted</a:t>
            </a:r>
          </a:p>
          <a:p>
            <a:r>
              <a:rPr lang="en-GB" dirty="0" err="1"/>
              <a:t>IaaS</a:t>
            </a:r>
            <a:r>
              <a:rPr lang="en-GB" dirty="0"/>
              <a:t> </a:t>
            </a:r>
            <a:r>
              <a:rPr lang="en-GB" dirty="0" smtClean="0"/>
              <a:t>offerings have hosted:</a:t>
            </a:r>
          </a:p>
          <a:p>
            <a:pPr lvl="1"/>
            <a:r>
              <a:rPr lang="en-GB" dirty="0"/>
              <a:t>Zeus botnet, </a:t>
            </a:r>
            <a:endParaRPr lang="en-GB" dirty="0" smtClean="0"/>
          </a:p>
          <a:p>
            <a:pPr lvl="1"/>
            <a:r>
              <a:rPr lang="en-GB" dirty="0" err="1" smtClean="0"/>
              <a:t>InfoStealer</a:t>
            </a:r>
            <a:r>
              <a:rPr lang="en-GB" dirty="0" smtClean="0"/>
              <a:t> </a:t>
            </a:r>
            <a:r>
              <a:rPr lang="en-GB" dirty="0" err="1"/>
              <a:t>trojan</a:t>
            </a:r>
            <a:r>
              <a:rPr lang="en-GB" dirty="0"/>
              <a:t> </a:t>
            </a:r>
            <a:r>
              <a:rPr lang="en-GB" dirty="0" smtClean="0"/>
              <a:t>horses</a:t>
            </a:r>
          </a:p>
          <a:p>
            <a:pPr lvl="1"/>
            <a:r>
              <a:rPr lang="en-GB" dirty="0"/>
              <a:t>botnets </a:t>
            </a:r>
            <a:r>
              <a:rPr lang="en-GB" dirty="0" smtClean="0"/>
              <a:t>command &amp; control</a:t>
            </a:r>
          </a:p>
          <a:p>
            <a:r>
              <a:rPr lang="en-GB" dirty="0" smtClean="0"/>
              <a:t>Impact = </a:t>
            </a:r>
            <a:r>
              <a:rPr lang="en-GB" dirty="0" err="1" smtClean="0"/>
              <a:t>IaaS</a:t>
            </a:r>
            <a:r>
              <a:rPr lang="en-GB" dirty="0" smtClean="0"/>
              <a:t> blacklisting</a:t>
            </a:r>
            <a:endParaRPr lang="en-GB" dirty="0"/>
          </a:p>
        </p:txBody>
      </p:sp>
      <p:sp>
        <p:nvSpPr>
          <p:cNvPr id="4" name="Title 1"/>
          <p:cNvSpPr txBox="1">
            <a:spLocks/>
          </p:cNvSpPr>
          <p:nvPr/>
        </p:nvSpPr>
        <p:spPr>
          <a:xfrm>
            <a:off x="581318" y="310502"/>
            <a:ext cx="11149013"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a:t>Threat #1</a:t>
            </a:r>
            <a:r>
              <a:rPr lang="en-GB" dirty="0" smtClean="0"/>
              <a:t/>
            </a:r>
            <a:br>
              <a:rPr lang="en-GB" dirty="0" smtClean="0"/>
            </a:br>
            <a:r>
              <a:rPr lang="en-GB" sz="3600" dirty="0">
                <a:latin typeface="Segoe UI Light" pitchFamily="34" charset="0"/>
              </a:rPr>
              <a:t>Abuse and Nefarious Use of Cloud Computing</a:t>
            </a:r>
            <a:endParaRPr lang="en-GB" sz="3600" baseline="-25000" dirty="0">
              <a:latin typeface="Segoe UI Light" pitchFamily="34" charset="0"/>
            </a:endParaRPr>
          </a:p>
        </p:txBody>
      </p:sp>
    </p:spTree>
    <p:extLst>
      <p:ext uri="{BB962C8B-B14F-4D97-AF65-F5344CB8AC3E}">
        <p14:creationId xmlns:p14="http://schemas.microsoft.com/office/powerpoint/2010/main" val="267416467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2276872"/>
            <a:ext cx="10969943" cy="3391698"/>
          </a:xfrm>
        </p:spPr>
        <p:txBody>
          <a:bodyPr/>
          <a:lstStyle/>
          <a:p>
            <a:r>
              <a:rPr lang="en-GB" dirty="0" smtClean="0"/>
              <a:t>Exposed software </a:t>
            </a:r>
            <a:r>
              <a:rPr lang="en-GB" dirty="0"/>
              <a:t>interfaces or </a:t>
            </a:r>
            <a:r>
              <a:rPr lang="en-GB" dirty="0" smtClean="0"/>
              <a:t>APIs</a:t>
            </a:r>
          </a:p>
          <a:p>
            <a:r>
              <a:rPr lang="en-GB" dirty="0" smtClean="0"/>
              <a:t>Security </a:t>
            </a:r>
            <a:r>
              <a:rPr lang="en-GB" dirty="0"/>
              <a:t>and availability </a:t>
            </a:r>
            <a:r>
              <a:rPr lang="en-GB" dirty="0" smtClean="0"/>
              <a:t>of services dependent </a:t>
            </a:r>
            <a:r>
              <a:rPr lang="en-GB" dirty="0"/>
              <a:t>upon the security of </a:t>
            </a:r>
            <a:r>
              <a:rPr lang="en-GB" dirty="0" smtClean="0"/>
              <a:t>these.</a:t>
            </a:r>
          </a:p>
          <a:p>
            <a:r>
              <a:rPr lang="en-GB" dirty="0" smtClean="0"/>
              <a:t>Exposures:</a:t>
            </a:r>
          </a:p>
          <a:p>
            <a:pPr lvl="1"/>
            <a:r>
              <a:rPr lang="en-GB" dirty="0"/>
              <a:t>unknown service or </a:t>
            </a:r>
            <a:r>
              <a:rPr lang="en-GB" dirty="0" smtClean="0"/>
              <a:t>API dependencies.</a:t>
            </a:r>
          </a:p>
          <a:p>
            <a:pPr lvl="1"/>
            <a:r>
              <a:rPr lang="en-GB" dirty="0" smtClean="0"/>
              <a:t>clear-text authentication</a:t>
            </a:r>
            <a:endParaRPr lang="en-GB" dirty="0"/>
          </a:p>
          <a:p>
            <a:pPr lvl="1"/>
            <a:r>
              <a:rPr lang="en-GB" dirty="0" smtClean="0"/>
              <a:t>Data unencrypted to process</a:t>
            </a:r>
          </a:p>
        </p:txBody>
      </p:sp>
      <p:sp>
        <p:nvSpPr>
          <p:cNvPr id="4" name="Title 1"/>
          <p:cNvSpPr txBox="1">
            <a:spLocks/>
          </p:cNvSpPr>
          <p:nvPr/>
        </p:nvSpPr>
        <p:spPr>
          <a:xfrm>
            <a:off x="609441" y="272402"/>
            <a:ext cx="11149013"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a:t>Threat </a:t>
            </a:r>
            <a:r>
              <a:rPr lang="en-GB" dirty="0" smtClean="0"/>
              <a:t>#2</a:t>
            </a:r>
            <a:br>
              <a:rPr lang="en-GB" dirty="0" smtClean="0"/>
            </a:br>
            <a:r>
              <a:rPr lang="en-GB" sz="3600" dirty="0">
                <a:latin typeface="Segoe UI Light" pitchFamily="34" charset="0"/>
              </a:rPr>
              <a:t>Insecure Interfaces and APIs</a:t>
            </a:r>
            <a:endParaRPr lang="en-GB" sz="3600" baseline="-25000" dirty="0">
              <a:latin typeface="Segoe UI Light" pitchFamily="34" charset="0"/>
            </a:endParaRPr>
          </a:p>
        </p:txBody>
      </p:sp>
    </p:spTree>
    <p:extLst>
      <p:ext uri="{BB962C8B-B14F-4D97-AF65-F5344CB8AC3E}">
        <p14:creationId xmlns:p14="http://schemas.microsoft.com/office/powerpoint/2010/main" val="26298282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230" y="2420889"/>
            <a:ext cx="11353885" cy="3490186"/>
          </a:xfrm>
        </p:spPr>
        <p:txBody>
          <a:bodyPr/>
          <a:lstStyle/>
          <a:p>
            <a:r>
              <a:rPr lang="en-GB" dirty="0" smtClean="0"/>
              <a:t>Level of access means impact considerable</a:t>
            </a:r>
          </a:p>
          <a:p>
            <a:r>
              <a:rPr lang="en-GB" dirty="0" smtClean="0"/>
              <a:t>Lack of hiring standards</a:t>
            </a:r>
          </a:p>
          <a:p>
            <a:r>
              <a:rPr lang="en-GB" dirty="0" smtClean="0"/>
              <a:t>Legislative friction</a:t>
            </a:r>
          </a:p>
          <a:p>
            <a:r>
              <a:rPr lang="en-GB" dirty="0" smtClean="0"/>
              <a:t>Impact:</a:t>
            </a:r>
          </a:p>
          <a:p>
            <a:pPr lvl="1"/>
            <a:r>
              <a:rPr lang="en-GB" dirty="0"/>
              <a:t>Brand damage, </a:t>
            </a:r>
            <a:endParaRPr lang="en-GB" dirty="0" smtClean="0"/>
          </a:p>
          <a:p>
            <a:pPr lvl="1"/>
            <a:r>
              <a:rPr lang="en-GB" dirty="0" smtClean="0"/>
              <a:t>Financial</a:t>
            </a:r>
            <a:r>
              <a:rPr lang="en-GB" dirty="0"/>
              <a:t> </a:t>
            </a:r>
            <a:r>
              <a:rPr lang="en-GB" dirty="0" smtClean="0"/>
              <a:t>loss</a:t>
            </a:r>
          </a:p>
          <a:p>
            <a:pPr lvl="1"/>
            <a:r>
              <a:rPr lang="en-GB" dirty="0" smtClean="0"/>
              <a:t>Productivity downtime</a:t>
            </a:r>
            <a:endParaRPr lang="en-GB" dirty="0"/>
          </a:p>
        </p:txBody>
      </p:sp>
      <p:sp>
        <p:nvSpPr>
          <p:cNvPr id="4" name="Title 1"/>
          <p:cNvSpPr txBox="1">
            <a:spLocks/>
          </p:cNvSpPr>
          <p:nvPr/>
        </p:nvSpPr>
        <p:spPr>
          <a:xfrm>
            <a:off x="609441" y="272402"/>
            <a:ext cx="11149013"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a:t>Threat </a:t>
            </a:r>
            <a:r>
              <a:rPr lang="en-GB" dirty="0" smtClean="0"/>
              <a:t>#3</a:t>
            </a:r>
            <a:br>
              <a:rPr lang="en-GB" dirty="0" smtClean="0"/>
            </a:br>
            <a:r>
              <a:rPr lang="en-GB" sz="3600" dirty="0">
                <a:latin typeface="Segoe UI Light" pitchFamily="34" charset="0"/>
              </a:rPr>
              <a:t>Malicious Insiders</a:t>
            </a:r>
            <a:endParaRPr lang="en-GB" sz="3600" baseline="-25000" dirty="0">
              <a:latin typeface="Segoe UI Light" pitchFamily="34" charset="0"/>
            </a:endParaRPr>
          </a:p>
        </p:txBody>
      </p:sp>
    </p:spTree>
    <p:extLst>
      <p:ext uri="{BB962C8B-B14F-4D97-AF65-F5344CB8AC3E}">
        <p14:creationId xmlns:p14="http://schemas.microsoft.com/office/powerpoint/2010/main" val="182356255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244" y="2204864"/>
            <a:ext cx="10969943" cy="3360920"/>
          </a:xfrm>
        </p:spPr>
        <p:txBody>
          <a:bodyPr/>
          <a:lstStyle/>
          <a:p>
            <a:r>
              <a:rPr lang="en-GB" dirty="0"/>
              <a:t>M</a:t>
            </a:r>
            <a:r>
              <a:rPr lang="en-GB" dirty="0" smtClean="0"/>
              <a:t>ulti-tenant architecture challenge hardware technologies &amp; hypervisors</a:t>
            </a:r>
          </a:p>
          <a:p>
            <a:r>
              <a:rPr lang="en-GB" dirty="0"/>
              <a:t>I</a:t>
            </a:r>
            <a:r>
              <a:rPr lang="en-GB" dirty="0" smtClean="0"/>
              <a:t>nappropriate </a:t>
            </a:r>
            <a:r>
              <a:rPr lang="en-GB" dirty="0"/>
              <a:t>levels of control or influence on </a:t>
            </a:r>
            <a:r>
              <a:rPr lang="en-GB" dirty="0" smtClean="0"/>
              <a:t>the underlying </a:t>
            </a:r>
            <a:r>
              <a:rPr lang="en-GB" dirty="0"/>
              <a:t>platform</a:t>
            </a:r>
            <a:endParaRPr lang="en-GB" dirty="0" smtClean="0"/>
          </a:p>
          <a:p>
            <a:r>
              <a:rPr lang="en-GB" dirty="0" smtClean="0"/>
              <a:t>Examples:</a:t>
            </a:r>
          </a:p>
          <a:p>
            <a:pPr lvl="1"/>
            <a:r>
              <a:rPr lang="en-GB" dirty="0"/>
              <a:t>Joanna </a:t>
            </a:r>
            <a:r>
              <a:rPr lang="en-GB" dirty="0" err="1"/>
              <a:t>Rutkowska’s</a:t>
            </a:r>
            <a:r>
              <a:rPr lang="en-GB" dirty="0"/>
              <a:t> Red and Blue Pill </a:t>
            </a:r>
            <a:r>
              <a:rPr lang="en-GB" dirty="0" smtClean="0"/>
              <a:t>exploits</a:t>
            </a:r>
          </a:p>
          <a:p>
            <a:pPr lvl="1"/>
            <a:r>
              <a:rPr lang="en-GB" dirty="0" err="1"/>
              <a:t>Kortchinksy’s</a:t>
            </a:r>
            <a:r>
              <a:rPr lang="en-GB" dirty="0"/>
              <a:t> </a:t>
            </a:r>
            <a:r>
              <a:rPr lang="en-GB" dirty="0" err="1"/>
              <a:t>CloudBurst</a:t>
            </a:r>
            <a:r>
              <a:rPr lang="en-GB" dirty="0"/>
              <a:t> </a:t>
            </a:r>
            <a:r>
              <a:rPr lang="en-GB" dirty="0" smtClean="0"/>
              <a:t>presentations</a:t>
            </a:r>
            <a:endParaRPr lang="en-GB" dirty="0"/>
          </a:p>
        </p:txBody>
      </p:sp>
      <p:sp>
        <p:nvSpPr>
          <p:cNvPr id="4" name="Title 1"/>
          <p:cNvSpPr txBox="1">
            <a:spLocks/>
          </p:cNvSpPr>
          <p:nvPr/>
        </p:nvSpPr>
        <p:spPr>
          <a:xfrm>
            <a:off x="609441" y="272402"/>
            <a:ext cx="11149013"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a:t>Threat </a:t>
            </a:r>
            <a:r>
              <a:rPr lang="en-GB" dirty="0" smtClean="0"/>
              <a:t>#4</a:t>
            </a:r>
            <a:br>
              <a:rPr lang="en-GB" dirty="0" smtClean="0"/>
            </a:br>
            <a:r>
              <a:rPr lang="en-GB" sz="3600" dirty="0">
                <a:latin typeface="Segoe UI Light" pitchFamily="34" charset="0"/>
              </a:rPr>
              <a:t>Shared Technology Issues</a:t>
            </a:r>
            <a:endParaRPr lang="en-GB" sz="3600" baseline="-25000" dirty="0">
              <a:latin typeface="Segoe UI Light" pitchFamily="34" charset="0"/>
            </a:endParaRPr>
          </a:p>
        </p:txBody>
      </p:sp>
    </p:spTree>
    <p:extLst>
      <p:ext uri="{BB962C8B-B14F-4D97-AF65-F5344CB8AC3E}">
        <p14:creationId xmlns:p14="http://schemas.microsoft.com/office/powerpoint/2010/main" val="39322468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052" y="2110739"/>
            <a:ext cx="11149013" cy="3016210"/>
          </a:xfrm>
        </p:spPr>
        <p:txBody>
          <a:bodyPr/>
          <a:lstStyle/>
          <a:p>
            <a:r>
              <a:rPr lang="en-GB" dirty="0"/>
              <a:t>Deletion or alteration </a:t>
            </a:r>
            <a:r>
              <a:rPr lang="en-GB" dirty="0" smtClean="0"/>
              <a:t>of records </a:t>
            </a:r>
            <a:r>
              <a:rPr lang="en-GB" dirty="0"/>
              <a:t>without a </a:t>
            </a:r>
            <a:r>
              <a:rPr lang="en-GB" dirty="0" smtClean="0"/>
              <a:t>backup</a:t>
            </a:r>
          </a:p>
          <a:p>
            <a:r>
              <a:rPr lang="en-GB" dirty="0"/>
              <a:t>Loss of an encoding </a:t>
            </a:r>
            <a:r>
              <a:rPr lang="en-GB" dirty="0" smtClean="0"/>
              <a:t>key</a:t>
            </a:r>
          </a:p>
          <a:p>
            <a:r>
              <a:rPr lang="en-GB" dirty="0"/>
              <a:t>J</a:t>
            </a:r>
            <a:r>
              <a:rPr lang="en-GB" dirty="0" smtClean="0"/>
              <a:t>urisdiction </a:t>
            </a:r>
            <a:r>
              <a:rPr lang="en-GB" dirty="0"/>
              <a:t>and political issues</a:t>
            </a:r>
            <a:endParaRPr lang="en-GB" dirty="0" smtClean="0"/>
          </a:p>
          <a:p>
            <a:r>
              <a:rPr lang="en-GB" dirty="0" smtClean="0"/>
              <a:t>Impact:</a:t>
            </a:r>
          </a:p>
          <a:p>
            <a:pPr lvl="1"/>
            <a:r>
              <a:rPr lang="en-GB" dirty="0"/>
              <a:t>Loss of core </a:t>
            </a:r>
            <a:r>
              <a:rPr lang="en-GB" dirty="0" smtClean="0"/>
              <a:t>intellectual property</a:t>
            </a:r>
          </a:p>
          <a:p>
            <a:pPr lvl="1"/>
            <a:r>
              <a:rPr lang="en-GB" dirty="0"/>
              <a:t>C</a:t>
            </a:r>
            <a:r>
              <a:rPr lang="en-GB" dirty="0" smtClean="0"/>
              <a:t>ompliance </a:t>
            </a:r>
            <a:r>
              <a:rPr lang="en-GB" dirty="0"/>
              <a:t>violations</a:t>
            </a:r>
          </a:p>
        </p:txBody>
      </p:sp>
      <p:sp>
        <p:nvSpPr>
          <p:cNvPr id="4" name="Title 1"/>
          <p:cNvSpPr txBox="1">
            <a:spLocks/>
          </p:cNvSpPr>
          <p:nvPr/>
        </p:nvSpPr>
        <p:spPr>
          <a:xfrm>
            <a:off x="609441" y="272402"/>
            <a:ext cx="11149013"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a:t>Threat </a:t>
            </a:r>
            <a:r>
              <a:rPr lang="en-GB" dirty="0" smtClean="0"/>
              <a:t>#5</a:t>
            </a:r>
            <a:br>
              <a:rPr lang="en-GB" dirty="0" smtClean="0"/>
            </a:br>
            <a:r>
              <a:rPr lang="en-GB" sz="3600" dirty="0">
                <a:latin typeface="Segoe UI Light" pitchFamily="34" charset="0"/>
              </a:rPr>
              <a:t>Data Loss or Leakage</a:t>
            </a:r>
            <a:endParaRPr lang="en-GB" sz="3600" baseline="-25000" dirty="0">
              <a:latin typeface="Segoe UI Light" pitchFamily="34" charset="0"/>
            </a:endParaRPr>
          </a:p>
        </p:txBody>
      </p:sp>
    </p:spTree>
    <p:extLst>
      <p:ext uri="{BB962C8B-B14F-4D97-AF65-F5344CB8AC3E}">
        <p14:creationId xmlns:p14="http://schemas.microsoft.com/office/powerpoint/2010/main" val="314027827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112" y="2324099"/>
            <a:ext cx="11149013" cy="2406813"/>
          </a:xfrm>
        </p:spPr>
        <p:txBody>
          <a:bodyPr/>
          <a:lstStyle/>
          <a:p>
            <a:r>
              <a:rPr lang="en-GB" dirty="0" smtClean="0"/>
              <a:t>Reuse of Credentials </a:t>
            </a:r>
            <a:r>
              <a:rPr lang="en-GB" dirty="0"/>
              <a:t>and </a:t>
            </a:r>
            <a:r>
              <a:rPr lang="en-GB" dirty="0" smtClean="0"/>
              <a:t>passwords</a:t>
            </a:r>
          </a:p>
          <a:p>
            <a:r>
              <a:rPr lang="en-GB" dirty="0"/>
              <a:t>E</a:t>
            </a:r>
            <a:r>
              <a:rPr lang="en-GB" dirty="0" smtClean="0"/>
              <a:t>avesdrop on </a:t>
            </a:r>
            <a:r>
              <a:rPr lang="en-GB" dirty="0"/>
              <a:t>activities </a:t>
            </a:r>
            <a:r>
              <a:rPr lang="en-GB" dirty="0" smtClean="0"/>
              <a:t>and transactions:</a:t>
            </a:r>
          </a:p>
          <a:p>
            <a:pPr lvl="1"/>
            <a:r>
              <a:rPr lang="en-GB" dirty="0" smtClean="0"/>
              <a:t>manipulate </a:t>
            </a:r>
            <a:r>
              <a:rPr lang="en-GB" dirty="0"/>
              <a:t>data, </a:t>
            </a:r>
            <a:endParaRPr lang="en-GB" dirty="0" smtClean="0"/>
          </a:p>
          <a:p>
            <a:pPr lvl="1"/>
            <a:r>
              <a:rPr lang="en-GB" dirty="0" smtClean="0"/>
              <a:t>return </a:t>
            </a:r>
            <a:r>
              <a:rPr lang="en-GB" dirty="0"/>
              <a:t>falsified information, </a:t>
            </a:r>
            <a:endParaRPr lang="en-GB" dirty="0" smtClean="0"/>
          </a:p>
          <a:p>
            <a:pPr lvl="1"/>
            <a:r>
              <a:rPr lang="en-GB" dirty="0" smtClean="0"/>
              <a:t>Redirect clients </a:t>
            </a:r>
            <a:r>
              <a:rPr lang="en-GB" dirty="0"/>
              <a:t>to illegitimate sites</a:t>
            </a:r>
          </a:p>
        </p:txBody>
      </p:sp>
      <p:sp>
        <p:nvSpPr>
          <p:cNvPr id="4" name="Title 1"/>
          <p:cNvSpPr txBox="1">
            <a:spLocks/>
          </p:cNvSpPr>
          <p:nvPr/>
        </p:nvSpPr>
        <p:spPr>
          <a:xfrm>
            <a:off x="609441" y="272402"/>
            <a:ext cx="11149013"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a:t>Threat </a:t>
            </a:r>
            <a:r>
              <a:rPr lang="en-GB" dirty="0" smtClean="0"/>
              <a:t>#6</a:t>
            </a:r>
            <a:br>
              <a:rPr lang="en-GB" dirty="0" smtClean="0"/>
            </a:br>
            <a:r>
              <a:rPr lang="en-GB" sz="3600" dirty="0">
                <a:latin typeface="Segoe UI Light" pitchFamily="34" charset="0"/>
              </a:rPr>
              <a:t>Account or Service Hijacking</a:t>
            </a:r>
            <a:endParaRPr lang="en-GB" sz="3600" baseline="-25000" dirty="0">
              <a:latin typeface="Segoe UI Light" pitchFamily="34" charset="0"/>
            </a:endParaRPr>
          </a:p>
        </p:txBody>
      </p:sp>
    </p:spTree>
    <p:extLst>
      <p:ext uri="{BB962C8B-B14F-4D97-AF65-F5344CB8AC3E}">
        <p14:creationId xmlns:p14="http://schemas.microsoft.com/office/powerpoint/2010/main" val="129152691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2343" y="1371851"/>
            <a:ext cx="7827962" cy="2102869"/>
          </a:xfrm>
        </p:spPr>
        <p:txBody>
          <a:bodyPr/>
          <a:lstStyle/>
          <a:p>
            <a:r>
              <a:rPr lang="en-GB" dirty="0"/>
              <a:t>Selling to the Strengths of Security &amp;</a:t>
            </a:r>
            <a:r>
              <a:rPr lang="en-GB" dirty="0" smtClean="0"/>
              <a:t> </a:t>
            </a:r>
            <a:r>
              <a:rPr lang="en-GB" dirty="0"/>
              <a:t>Compliance with Office 365 </a:t>
            </a:r>
            <a:r>
              <a:rPr lang="en-GB" dirty="0" smtClean="0"/>
              <a:t>&amp; </a:t>
            </a:r>
            <a:r>
              <a:rPr lang="en-GB" dirty="0"/>
              <a:t>the Cloud </a:t>
            </a:r>
            <a:endParaRPr lang="en-US" dirty="0"/>
          </a:p>
        </p:txBody>
      </p:sp>
      <p:sp>
        <p:nvSpPr>
          <p:cNvPr id="3" name="Subtitle 2"/>
          <p:cNvSpPr>
            <a:spLocks noGrp="1"/>
          </p:cNvSpPr>
          <p:nvPr>
            <p:ph type="subTitle" idx="1"/>
          </p:nvPr>
        </p:nvSpPr>
        <p:spPr>
          <a:xfrm>
            <a:off x="962343" y="3848035"/>
            <a:ext cx="7831137" cy="1175385"/>
          </a:xfrm>
        </p:spPr>
        <p:txBody>
          <a:bodyPr/>
          <a:lstStyle/>
          <a:p>
            <a:r>
              <a:rPr lang="en-US" dirty="0" smtClean="0">
                <a:latin typeface="Segoe Semibold" pitchFamily="34" charset="0"/>
              </a:rPr>
              <a:t>Nigel Gibbons</a:t>
            </a:r>
          </a:p>
          <a:p>
            <a:r>
              <a:rPr lang="en-US" dirty="0" smtClean="0"/>
              <a:t>Executive Chairman</a:t>
            </a:r>
          </a:p>
          <a:p>
            <a:r>
              <a:rPr lang="en-US" dirty="0" err="1" smtClean="0"/>
              <a:t>UniTech</a:t>
            </a:r>
            <a:r>
              <a:rPr lang="en-US" dirty="0" smtClean="0"/>
              <a:t> </a:t>
            </a:r>
            <a:r>
              <a:rPr lang="en-US" baseline="-25000" dirty="0" smtClean="0"/>
              <a:t>tm</a:t>
            </a:r>
            <a:endParaRPr lang="en-US" baseline="-25000" dirty="0"/>
          </a:p>
        </p:txBody>
      </p:sp>
      <p:sp>
        <p:nvSpPr>
          <p:cNvPr id="6" name="Text Placeholder 5"/>
          <p:cNvSpPr>
            <a:spLocks noGrp="1"/>
          </p:cNvSpPr>
          <p:nvPr>
            <p:ph type="body" sz="quarter" idx="10"/>
          </p:nvPr>
        </p:nvSpPr>
        <p:spPr/>
        <p:txBody>
          <a:bodyPr/>
          <a:lstStyle/>
          <a:p>
            <a:r>
              <a:rPr lang="en-US" dirty="0" smtClean="0"/>
              <a:t>BL13</a:t>
            </a:r>
            <a:endParaRPr lang="en-US" dirty="0"/>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57540" y="322026"/>
            <a:ext cx="2407078" cy="56380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852030" y="3970216"/>
            <a:ext cx="1336795" cy="931024"/>
          </a:xfrm>
          <a:prstGeom prst="rect">
            <a:avLst/>
          </a:prstGeom>
          <a:noFill/>
        </p:spPr>
        <p:txBody>
          <a:bodyPr wrap="square" rtlCol="0">
            <a:spAutoFit/>
          </a:bodyPr>
          <a:lstStyle/>
          <a:p>
            <a:r>
              <a:rPr lang="en-US" sz="1050" b="1"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Lisa Slim</a:t>
            </a:r>
          </a:p>
          <a:p>
            <a:r>
              <a:rPr lang="en-US" sz="800"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Microsoft Alliance Business Manager</a:t>
            </a:r>
            <a:endParaRPr lang="en-US" sz="800" dirty="0">
              <a:gradFill>
                <a:gsLst>
                  <a:gs pos="50000">
                    <a:schemeClr val="tx1"/>
                  </a:gs>
                  <a:gs pos="100000">
                    <a:schemeClr val="tx1"/>
                  </a:gs>
                </a:gsLst>
                <a:lin ang="5400000" scaled="0"/>
              </a:gradFill>
              <a:latin typeface="Segoe UI" pitchFamily="34" charset="0"/>
              <a:ea typeface="Segoe UI" pitchFamily="34" charset="0"/>
              <a:cs typeface="Segoe UI" pitchFamily="34" charset="0"/>
            </a:endParaRPr>
          </a:p>
          <a:p>
            <a:r>
              <a:rPr lang="en-US" sz="400"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 </a:t>
            </a:r>
          </a:p>
          <a:p>
            <a:r>
              <a:rPr lang="en-US" sz="800" b="1" i="1"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Hewlett-Packard</a:t>
            </a:r>
          </a:p>
          <a:p>
            <a:r>
              <a:rPr lang="en-US" sz="800" i="1"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MPN partner since 1989</a:t>
            </a:r>
          </a:p>
          <a:p>
            <a:r>
              <a:rPr lang="en-US" sz="800" i="1"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HP Enterprise Business</a:t>
            </a:r>
          </a:p>
        </p:txBody>
      </p:sp>
      <p:sp>
        <p:nvSpPr>
          <p:cNvPr id="8" name="TextBox 7"/>
          <p:cNvSpPr txBox="1"/>
          <p:nvPr/>
        </p:nvSpPr>
        <p:spPr>
          <a:xfrm>
            <a:off x="7720643" y="404560"/>
            <a:ext cx="1252472" cy="807913"/>
          </a:xfrm>
          <a:prstGeom prst="rect">
            <a:avLst/>
          </a:prstGeom>
          <a:noFill/>
        </p:spPr>
        <p:txBody>
          <a:bodyPr wrap="square" rtlCol="0">
            <a:spAutoFit/>
          </a:bodyPr>
          <a:lstStyle/>
          <a:p>
            <a:pPr algn="r"/>
            <a:r>
              <a:rPr lang="en-US" sz="1050" b="1" dirty="0">
                <a:gradFill>
                  <a:gsLst>
                    <a:gs pos="50000">
                      <a:schemeClr val="tx1"/>
                    </a:gs>
                    <a:gs pos="100000">
                      <a:schemeClr val="tx1"/>
                    </a:gs>
                  </a:gsLst>
                  <a:lin ang="5400000" scaled="0"/>
                </a:gradFill>
                <a:latin typeface="Segoe UI" pitchFamily="34" charset="0"/>
                <a:ea typeface="Segoe UI" pitchFamily="34" charset="0"/>
                <a:cs typeface="Segoe UI" pitchFamily="34" charset="0"/>
              </a:rPr>
              <a:t>Ro </a:t>
            </a:r>
            <a:r>
              <a:rPr lang="en-US" sz="1050" b="1" dirty="0" err="1">
                <a:gradFill>
                  <a:gsLst>
                    <a:gs pos="50000">
                      <a:schemeClr val="tx1"/>
                    </a:gs>
                    <a:gs pos="100000">
                      <a:schemeClr val="tx1"/>
                    </a:gs>
                  </a:gsLst>
                  <a:lin ang="5400000" scaled="0"/>
                </a:gradFill>
                <a:latin typeface="Segoe UI" pitchFamily="34" charset="0"/>
                <a:ea typeface="Segoe UI" pitchFamily="34" charset="0"/>
                <a:cs typeface="Segoe UI" pitchFamily="34" charset="0"/>
              </a:rPr>
              <a:t>Kolakowski</a:t>
            </a:r>
            <a:endParaRPr lang="en-US" sz="1050" b="1" dirty="0">
              <a:gradFill>
                <a:gsLst>
                  <a:gs pos="50000">
                    <a:schemeClr val="tx1"/>
                  </a:gs>
                  <a:gs pos="100000">
                    <a:schemeClr val="tx1"/>
                  </a:gs>
                </a:gsLst>
                <a:lin ang="5400000" scaled="0"/>
              </a:gradFill>
              <a:latin typeface="Segoe UI" pitchFamily="34" charset="0"/>
              <a:ea typeface="Segoe UI" pitchFamily="34" charset="0"/>
              <a:cs typeface="Segoe UI" pitchFamily="34" charset="0"/>
            </a:endParaRPr>
          </a:p>
          <a:p>
            <a:pPr algn="r"/>
            <a:r>
              <a:rPr lang="en-US" sz="800" dirty="0">
                <a:gradFill>
                  <a:gsLst>
                    <a:gs pos="50000">
                      <a:schemeClr val="tx1"/>
                    </a:gs>
                    <a:gs pos="100000">
                      <a:schemeClr val="tx1"/>
                    </a:gs>
                  </a:gsLst>
                  <a:lin ang="5400000" scaled="0"/>
                </a:gradFill>
                <a:latin typeface="Segoe UI" pitchFamily="34" charset="0"/>
                <a:ea typeface="Segoe UI" pitchFamily="34" charset="0"/>
                <a:cs typeface="Segoe UI" pitchFamily="34" charset="0"/>
              </a:rPr>
              <a:t>Company Partner </a:t>
            </a:r>
          </a:p>
          <a:p>
            <a:pPr marL="0" algn="l" defTabSz="914363" rtl="0" eaLnBrk="1" latinLnBrk="0" hangingPunct="1"/>
            <a:r>
              <a:rPr lang="en-US" sz="400" kern="1200"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 </a:t>
            </a:r>
          </a:p>
          <a:p>
            <a:pPr algn="r"/>
            <a:r>
              <a:rPr lang="en-US" sz="800" b="1" i="1"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6</a:t>
            </a:r>
            <a:r>
              <a:rPr lang="en-US" sz="800" b="1" i="1" baseline="30000"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th</a:t>
            </a:r>
            <a:r>
              <a:rPr lang="en-US" sz="800" b="1" i="1"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 Street Consulting</a:t>
            </a:r>
          </a:p>
          <a:p>
            <a:pPr algn="r"/>
            <a:r>
              <a:rPr lang="en-US" sz="800" i="1"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MPN partner since 2006</a:t>
            </a:r>
          </a:p>
          <a:p>
            <a:pPr algn="r"/>
            <a:r>
              <a:rPr lang="en-US" sz="800" i="1" dirty="0" smtClean="0">
                <a:gradFill>
                  <a:gsLst>
                    <a:gs pos="50000">
                      <a:schemeClr val="tx1"/>
                    </a:gs>
                    <a:gs pos="100000">
                      <a:schemeClr val="tx1"/>
                    </a:gs>
                  </a:gsLst>
                  <a:lin ang="5400000" scaled="0"/>
                </a:gradFill>
                <a:latin typeface="Segoe UI" pitchFamily="34" charset="0"/>
                <a:ea typeface="Segoe UI" pitchFamily="34" charset="0"/>
                <a:cs typeface="Segoe UI" pitchFamily="34" charset="0"/>
              </a:rPr>
              <a:t>SharePoint</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112" y="2034539"/>
            <a:ext cx="11149013" cy="3323987"/>
          </a:xfrm>
        </p:spPr>
        <p:txBody>
          <a:bodyPr/>
          <a:lstStyle/>
          <a:p>
            <a:r>
              <a:rPr lang="en-GB" dirty="0"/>
              <a:t>When adopting a </a:t>
            </a:r>
            <a:r>
              <a:rPr lang="en-GB" dirty="0" smtClean="0"/>
              <a:t>cloud service</a:t>
            </a:r>
            <a:r>
              <a:rPr lang="en-GB" dirty="0"/>
              <a:t>, </a:t>
            </a:r>
            <a:r>
              <a:rPr lang="en-GB" dirty="0" smtClean="0"/>
              <a:t>features and functionality </a:t>
            </a:r>
            <a:r>
              <a:rPr lang="en-GB" dirty="0"/>
              <a:t>may be </a:t>
            </a:r>
            <a:r>
              <a:rPr lang="en-GB" dirty="0" smtClean="0"/>
              <a:t>well advertised,</a:t>
            </a:r>
          </a:p>
          <a:p>
            <a:r>
              <a:rPr lang="en-GB" dirty="0" smtClean="0"/>
              <a:t>What about:</a:t>
            </a:r>
            <a:endParaRPr lang="en-GB" dirty="0"/>
          </a:p>
          <a:p>
            <a:pPr lvl="1"/>
            <a:r>
              <a:rPr lang="en-GB" dirty="0"/>
              <a:t>details </a:t>
            </a:r>
            <a:r>
              <a:rPr lang="en-GB" dirty="0" smtClean="0"/>
              <a:t>of internal </a:t>
            </a:r>
            <a:r>
              <a:rPr lang="en-GB" dirty="0"/>
              <a:t>security </a:t>
            </a:r>
            <a:r>
              <a:rPr lang="en-GB" dirty="0" smtClean="0"/>
              <a:t>procedures,</a:t>
            </a:r>
          </a:p>
          <a:p>
            <a:pPr lvl="1"/>
            <a:r>
              <a:rPr lang="en-GB" dirty="0" smtClean="0"/>
              <a:t>configuration hardening,</a:t>
            </a:r>
          </a:p>
          <a:p>
            <a:pPr lvl="1"/>
            <a:r>
              <a:rPr lang="en-GB" dirty="0" smtClean="0"/>
              <a:t>patching</a:t>
            </a:r>
            <a:r>
              <a:rPr lang="en-GB" dirty="0"/>
              <a:t>, auditing, </a:t>
            </a:r>
            <a:r>
              <a:rPr lang="en-GB" dirty="0" smtClean="0"/>
              <a:t>and logging</a:t>
            </a:r>
            <a:endParaRPr lang="en-GB" dirty="0"/>
          </a:p>
          <a:p>
            <a:pPr lvl="1"/>
            <a:r>
              <a:rPr lang="en-GB" dirty="0" smtClean="0"/>
              <a:t>Compliance?</a:t>
            </a:r>
            <a:endParaRPr lang="en-GB" dirty="0"/>
          </a:p>
        </p:txBody>
      </p:sp>
      <p:sp>
        <p:nvSpPr>
          <p:cNvPr id="4" name="Title 1"/>
          <p:cNvSpPr txBox="1">
            <a:spLocks/>
          </p:cNvSpPr>
          <p:nvPr/>
        </p:nvSpPr>
        <p:spPr>
          <a:xfrm>
            <a:off x="609441" y="272402"/>
            <a:ext cx="11149013"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a:t>Threat </a:t>
            </a:r>
            <a:r>
              <a:rPr lang="en-GB" dirty="0" smtClean="0"/>
              <a:t>#7</a:t>
            </a:r>
            <a:br>
              <a:rPr lang="en-GB" dirty="0" smtClean="0"/>
            </a:br>
            <a:r>
              <a:rPr lang="en-GB" sz="3600" dirty="0">
                <a:latin typeface="Segoe UI Light" pitchFamily="34" charset="0"/>
              </a:rPr>
              <a:t>Unknown Risk Profile</a:t>
            </a:r>
            <a:endParaRPr lang="en-GB" sz="3600" baseline="-25000" dirty="0">
              <a:latin typeface="Segoe UI Light" pitchFamily="34" charset="0"/>
            </a:endParaRPr>
          </a:p>
        </p:txBody>
      </p:sp>
    </p:spTree>
    <p:extLst>
      <p:ext uri="{BB962C8B-B14F-4D97-AF65-F5344CB8AC3E}">
        <p14:creationId xmlns:p14="http://schemas.microsoft.com/office/powerpoint/2010/main" val="194189808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244" y="160020"/>
            <a:ext cx="4654628" cy="609398"/>
          </a:xfrm>
        </p:spPr>
        <p:txBody>
          <a:bodyPr/>
          <a:lstStyle/>
          <a:p>
            <a:r>
              <a:rPr lang="en-GB" dirty="0"/>
              <a:t>References</a:t>
            </a:r>
          </a:p>
        </p:txBody>
      </p:sp>
      <p:sp>
        <p:nvSpPr>
          <p:cNvPr id="3" name="Content Placeholder 2"/>
          <p:cNvSpPr>
            <a:spLocks noGrp="1"/>
          </p:cNvSpPr>
          <p:nvPr>
            <p:ph idx="1"/>
          </p:nvPr>
        </p:nvSpPr>
        <p:spPr>
          <a:xfrm>
            <a:off x="527244" y="1988841"/>
            <a:ext cx="10654409" cy="3053144"/>
          </a:xfrm>
        </p:spPr>
        <p:txBody>
          <a:bodyPr/>
          <a:lstStyle/>
          <a:p>
            <a:r>
              <a:rPr lang="en-GB" i="1" dirty="0"/>
              <a:t>CSA </a:t>
            </a:r>
            <a:r>
              <a:rPr lang="en-GB" i="1" dirty="0" smtClean="0"/>
              <a:t>(Cloud </a:t>
            </a:r>
            <a:r>
              <a:rPr lang="en-GB" i="1" dirty="0"/>
              <a:t>Security </a:t>
            </a:r>
            <a:r>
              <a:rPr lang="en-GB" i="1" dirty="0" smtClean="0"/>
              <a:t>Alliance) </a:t>
            </a:r>
            <a:r>
              <a:rPr lang="en-GB" i="1" dirty="0"/>
              <a:t>– Top Threats </a:t>
            </a:r>
          </a:p>
          <a:p>
            <a:endParaRPr lang="en-GB" i="1" dirty="0"/>
          </a:p>
          <a:p>
            <a:r>
              <a:rPr lang="en-GB" i="1" dirty="0" smtClean="0"/>
              <a:t>Gartner report  -‘Assessing </a:t>
            </a:r>
            <a:r>
              <a:rPr lang="en-GB" i="1" dirty="0"/>
              <a:t>the Security Risks of Cloud Computing</a:t>
            </a:r>
            <a:r>
              <a:rPr lang="en-GB" i="1" dirty="0" smtClean="0"/>
              <a:t>’</a:t>
            </a:r>
          </a:p>
          <a:p>
            <a:pPr marL="0" indent="0">
              <a:buNone/>
            </a:pPr>
            <a:endParaRPr lang="en-GB" i="1" dirty="0" smtClean="0"/>
          </a:p>
          <a:p>
            <a:pPr marL="0" indent="0">
              <a:buNone/>
            </a:pPr>
            <a:endParaRPr lang="en-GB" i="1" dirty="0"/>
          </a:p>
        </p:txBody>
      </p:sp>
    </p:spTree>
    <p:extLst>
      <p:ext uri="{BB962C8B-B14F-4D97-AF65-F5344CB8AC3E}">
        <p14:creationId xmlns:p14="http://schemas.microsoft.com/office/powerpoint/2010/main" val="253828935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28" y="190500"/>
            <a:ext cx="5580957" cy="609398"/>
          </a:xfrm>
        </p:spPr>
        <p:txBody>
          <a:bodyPr/>
          <a:lstStyle/>
          <a:p>
            <a:r>
              <a:rPr lang="en-GB" dirty="0" smtClean="0"/>
              <a:t>The Mobile Effect</a:t>
            </a:r>
            <a:endParaRPr lang="en-GB" dirty="0"/>
          </a:p>
        </p:txBody>
      </p:sp>
      <p:sp>
        <p:nvSpPr>
          <p:cNvPr id="3" name="Content Placeholder 2"/>
          <p:cNvSpPr>
            <a:spLocks noGrp="1"/>
          </p:cNvSpPr>
          <p:nvPr>
            <p:ph idx="1"/>
          </p:nvPr>
        </p:nvSpPr>
        <p:spPr>
          <a:xfrm>
            <a:off x="609441" y="1468017"/>
            <a:ext cx="11579384" cy="1526572"/>
          </a:xfrm>
        </p:spPr>
        <p:txBody>
          <a:bodyPr/>
          <a:lstStyle/>
          <a:p>
            <a:r>
              <a:rPr lang="en-GB" dirty="0" smtClean="0"/>
              <a:t>Cloud is a form of mobile computing</a:t>
            </a:r>
          </a:p>
          <a:p>
            <a:r>
              <a:rPr lang="en-GB" dirty="0" smtClean="0"/>
              <a:t>But then there is Mobile as well…</a:t>
            </a:r>
          </a:p>
          <a:p>
            <a:r>
              <a:rPr lang="en-GB" dirty="0" smtClean="0"/>
              <a:t>24x7x365 from anywhere, anytime, anyways</a:t>
            </a:r>
          </a:p>
        </p:txBody>
      </p:sp>
      <p:graphicFrame>
        <p:nvGraphicFramePr>
          <p:cNvPr id="6" name="Diagram 5"/>
          <p:cNvGraphicFramePr/>
          <p:nvPr>
            <p:extLst>
              <p:ext uri="{D42A27DB-BD31-4B8C-83A1-F6EECF244321}">
                <p14:modId xmlns:p14="http://schemas.microsoft.com/office/powerpoint/2010/main" val="3616179864"/>
              </p:ext>
            </p:extLst>
          </p:nvPr>
        </p:nvGraphicFramePr>
        <p:xfrm>
          <a:off x="1295129" y="3573016"/>
          <a:ext cx="9406595"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368629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C:\Users\Nigel\Pictures\Presentations\don_t_panic_but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365" y="2503862"/>
            <a:ext cx="4433335" cy="29460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C:\Users\Nigel\Pictures\Presentations\don't_panic -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517" y="926233"/>
            <a:ext cx="3582408" cy="45315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9505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Nigel\Pictures\Presentations\CloudAll 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315" y="1815733"/>
            <a:ext cx="7655107" cy="2285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66678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229" y="2564904"/>
            <a:ext cx="10969943" cy="2856167"/>
          </a:xfrm>
        </p:spPr>
        <p:txBody>
          <a:bodyPr/>
          <a:lstStyle/>
          <a:p>
            <a:r>
              <a:rPr lang="en-GB" dirty="0" smtClean="0"/>
              <a:t>Despite </a:t>
            </a:r>
            <a:r>
              <a:rPr lang="en-GB" dirty="0"/>
              <a:t>concerns about security and privacy, the NIST concludes </a:t>
            </a:r>
            <a:r>
              <a:rPr lang="en-GB" dirty="0" smtClean="0"/>
              <a:t>that:</a:t>
            </a:r>
          </a:p>
          <a:p>
            <a:pPr marL="0" indent="0">
              <a:buNone/>
            </a:pPr>
            <a:r>
              <a:rPr lang="en-GB" dirty="0" smtClean="0"/>
              <a:t> </a:t>
            </a:r>
          </a:p>
          <a:p>
            <a:pPr marL="0" indent="0" algn="ctr">
              <a:buNone/>
            </a:pPr>
            <a:r>
              <a:rPr lang="en-GB" i="1" dirty="0" smtClean="0"/>
              <a:t>"</a:t>
            </a:r>
            <a:r>
              <a:rPr lang="en-GB" i="1" dirty="0"/>
              <a:t>public cloud computing is a compelling computing paradigm that agencies need to incorporate as part </a:t>
            </a:r>
            <a:r>
              <a:rPr lang="en-GB" i="1" dirty="0" smtClean="0"/>
              <a:t>of </a:t>
            </a:r>
            <a:r>
              <a:rPr lang="en-GB" i="1" dirty="0"/>
              <a:t>their information technology solution set."</a:t>
            </a:r>
          </a:p>
        </p:txBody>
      </p:sp>
      <p:sp>
        <p:nvSpPr>
          <p:cNvPr id="5" name="Title 1"/>
          <p:cNvSpPr txBox="1">
            <a:spLocks/>
          </p:cNvSpPr>
          <p:nvPr/>
        </p:nvSpPr>
        <p:spPr>
          <a:xfrm>
            <a:off x="444159" y="548640"/>
            <a:ext cx="11149013"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NIST</a:t>
            </a:r>
            <a:br>
              <a:rPr lang="en-GB" dirty="0" smtClean="0"/>
            </a:br>
            <a:r>
              <a:rPr lang="en-GB" sz="3600" dirty="0">
                <a:latin typeface="Segoe UI Light" pitchFamily="34" charset="0"/>
              </a:rPr>
              <a:t>(The National Institute of Standards and Technology)</a:t>
            </a:r>
          </a:p>
        </p:txBody>
      </p:sp>
    </p:spTree>
    <p:extLst>
      <p:ext uri="{BB962C8B-B14F-4D97-AF65-F5344CB8AC3E}">
        <p14:creationId xmlns:p14="http://schemas.microsoft.com/office/powerpoint/2010/main" val="225750561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gel\Pictures\Presentations\cloudprivac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0094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8045" y="104276"/>
            <a:ext cx="3142835" cy="609398"/>
          </a:xfrm>
        </p:spPr>
        <p:txBody>
          <a:bodyPr/>
          <a:lstStyle/>
          <a:p>
            <a:r>
              <a:rPr lang="en-GB" dirty="0">
                <a:solidFill>
                  <a:srgbClr val="019579"/>
                </a:solidFill>
              </a:rPr>
              <a:t>Cloud All in!</a:t>
            </a:r>
          </a:p>
        </p:txBody>
      </p:sp>
    </p:spTree>
    <p:extLst>
      <p:ext uri="{BB962C8B-B14F-4D97-AF65-F5344CB8AC3E}">
        <p14:creationId xmlns:p14="http://schemas.microsoft.com/office/powerpoint/2010/main" val="10698966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Microsoft</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46802166"/>
              </p:ext>
            </p:extLst>
          </p:nvPr>
        </p:nvGraphicFramePr>
        <p:xfrm>
          <a:off x="609441" y="1203961"/>
          <a:ext cx="10969943" cy="4922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794236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&amp; Reliability</a:t>
            </a:r>
          </a:p>
        </p:txBody>
      </p:sp>
      <p:sp>
        <p:nvSpPr>
          <p:cNvPr id="3" name="Content Placeholder 2"/>
          <p:cNvSpPr>
            <a:spLocks noGrp="1"/>
          </p:cNvSpPr>
          <p:nvPr>
            <p:ph idx="1"/>
          </p:nvPr>
        </p:nvSpPr>
        <p:spPr>
          <a:xfrm>
            <a:off x="609441" y="2276872"/>
            <a:ext cx="10969943" cy="3360920"/>
          </a:xfrm>
        </p:spPr>
        <p:txBody>
          <a:bodyPr/>
          <a:lstStyle/>
          <a:p>
            <a:r>
              <a:rPr lang="en-GB" sz="2800" dirty="0" smtClean="0"/>
              <a:t>Financially-backed</a:t>
            </a:r>
            <a:r>
              <a:rPr lang="en-GB" sz="2800" dirty="0"/>
              <a:t>, guaranteed 99.9% uptime Service Level Agreement (SLA)</a:t>
            </a:r>
          </a:p>
          <a:p>
            <a:r>
              <a:rPr lang="en-GB" sz="2800" dirty="0"/>
              <a:t>Always-up-to-date antivirus and anti-spam solutions to protect email</a:t>
            </a:r>
          </a:p>
          <a:p>
            <a:r>
              <a:rPr lang="en-GB" sz="2800" dirty="0"/>
              <a:t>Safeguarded data with geo-redundant, enterprise-grade reliability and disaster recovery with multiple </a:t>
            </a:r>
            <a:r>
              <a:rPr lang="en-GB" sz="2800" dirty="0" smtClean="0"/>
              <a:t>datacentres </a:t>
            </a:r>
            <a:r>
              <a:rPr lang="en-GB" sz="2800" dirty="0"/>
              <a:t>and automatic failovers</a:t>
            </a:r>
          </a:p>
          <a:p>
            <a:r>
              <a:rPr lang="en-GB" sz="2800" dirty="0"/>
              <a:t>Best-of-breed data </a:t>
            </a:r>
            <a:r>
              <a:rPr lang="en-GB" sz="2800" dirty="0" smtClean="0"/>
              <a:t>centres </a:t>
            </a:r>
            <a:r>
              <a:rPr lang="en-GB" sz="2800" dirty="0"/>
              <a:t>with SAS 70 and ISO 27001 certification</a:t>
            </a:r>
            <a:endParaRPr lang="en-GB" sz="2800" dirty="0">
              <a:effectLst/>
            </a:endParaRPr>
          </a:p>
        </p:txBody>
      </p:sp>
      <p:pic>
        <p:nvPicPr>
          <p:cNvPr id="1026" name="Picture 2" descr="C:\Users\Nigel\Pictures\Logos\Microsoft Logos\Office3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2032" y="281940"/>
            <a:ext cx="3809008" cy="9980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3864570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108" y="182880"/>
            <a:ext cx="6156871" cy="609398"/>
          </a:xfrm>
        </p:spPr>
        <p:txBody>
          <a:bodyPr/>
          <a:lstStyle/>
          <a:p>
            <a:r>
              <a:rPr lang="en-GB" dirty="0"/>
              <a:t>Monetising the Cloud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47662139"/>
              </p:ext>
            </p:extLst>
          </p:nvPr>
        </p:nvGraphicFramePr>
        <p:xfrm>
          <a:off x="527244" y="1268760"/>
          <a:ext cx="1142229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583566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gel\Documents\Live Mesh\NRG\NRG ID Docs\Microsoft Tags\NRG_vCard_20117798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540" y="73017"/>
            <a:ext cx="6644640" cy="664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63542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092" y="198713"/>
            <a:ext cx="5422513" cy="609398"/>
          </a:xfrm>
        </p:spPr>
        <p:txBody>
          <a:bodyPr/>
          <a:lstStyle/>
          <a:p>
            <a:r>
              <a:rPr lang="en-GB" dirty="0"/>
              <a:t>Trust is King</a:t>
            </a:r>
          </a:p>
        </p:txBody>
      </p:sp>
      <p:graphicFrame>
        <p:nvGraphicFramePr>
          <p:cNvPr id="5" name="Diagram 4"/>
          <p:cNvGraphicFramePr/>
          <p:nvPr>
            <p:extLst>
              <p:ext uri="{D42A27DB-BD31-4B8C-83A1-F6EECF244321}">
                <p14:modId xmlns:p14="http://schemas.microsoft.com/office/powerpoint/2010/main" val="378495227"/>
              </p:ext>
            </p:extLst>
          </p:nvPr>
        </p:nvGraphicFramePr>
        <p:xfrm>
          <a:off x="23216" y="1052736"/>
          <a:ext cx="1204552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128770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914" y="271696"/>
            <a:ext cx="3949201" cy="609398"/>
          </a:xfrm>
        </p:spPr>
        <p:txBody>
          <a:bodyPr/>
          <a:lstStyle/>
          <a:p>
            <a:r>
              <a:rPr lang="en-GB" dirty="0"/>
              <a:t>Ignorance</a:t>
            </a:r>
          </a:p>
        </p:txBody>
      </p:sp>
      <p:pic>
        <p:nvPicPr>
          <p:cNvPr id="5122" name="Picture 2" descr="C:\Users\Nigel\Pictures\Presentations\FoggyR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043" y="1484784"/>
            <a:ext cx="8125883" cy="4572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50113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56" y="251460"/>
            <a:ext cx="7054269" cy="609398"/>
          </a:xfrm>
        </p:spPr>
        <p:txBody>
          <a:bodyPr/>
          <a:lstStyle/>
          <a:p>
            <a:r>
              <a:rPr lang="en-GB" dirty="0"/>
              <a:t>Temptation / Ignorance</a:t>
            </a:r>
          </a:p>
        </p:txBody>
      </p:sp>
      <p:pic>
        <p:nvPicPr>
          <p:cNvPr id="3074" name="Picture 2" descr="C:\Users\Nigel\Pictures\Presentations\hammer-chasing-nail.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3526" y="1623575"/>
            <a:ext cx="6980974" cy="4174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40114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Certifications</a:t>
            </a:r>
            <a:endParaRPr lang="en-US" dirty="0"/>
          </a:p>
        </p:txBody>
      </p:sp>
      <p:sp>
        <p:nvSpPr>
          <p:cNvPr id="3" name="Content Placeholder 2"/>
          <p:cNvSpPr>
            <a:spLocks noGrp="1"/>
          </p:cNvSpPr>
          <p:nvPr>
            <p:ph idx="1"/>
          </p:nvPr>
        </p:nvSpPr>
        <p:spPr>
          <a:xfrm>
            <a:off x="530902" y="5762053"/>
            <a:ext cx="11173090" cy="984885"/>
          </a:xfrm>
        </p:spPr>
        <p:txBody>
          <a:bodyPr/>
          <a:lstStyle/>
          <a:p>
            <a:r>
              <a:rPr lang="en-US" dirty="0" smtClean="0"/>
              <a:t>More to come …</a:t>
            </a:r>
          </a:p>
          <a:p>
            <a:endParaRPr lang="en-US" dirty="0"/>
          </a:p>
        </p:txBody>
      </p:sp>
      <p:graphicFrame>
        <p:nvGraphicFramePr>
          <p:cNvPr id="7" name="Diagram 6"/>
          <p:cNvGraphicFramePr/>
          <p:nvPr>
            <p:extLst>
              <p:ext uri="{D42A27DB-BD31-4B8C-83A1-F6EECF244321}">
                <p14:modId xmlns:p14="http://schemas.microsoft.com/office/powerpoint/2010/main" val="2182470802"/>
              </p:ext>
            </p:extLst>
          </p:nvPr>
        </p:nvGraphicFramePr>
        <p:xfrm>
          <a:off x="1391281" y="1135380"/>
          <a:ext cx="8712839" cy="4434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161404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67" descr="blue faded gel rectangle"/>
          <p:cNvPicPr>
            <a:picLocks noChangeAspect="1" noChangeArrowheads="1"/>
          </p:cNvPicPr>
          <p:nvPr/>
        </p:nvPicPr>
        <p:blipFill>
          <a:blip r:embed="rId3" cstate="print"/>
          <a:srcRect/>
          <a:stretch>
            <a:fillRect/>
          </a:stretch>
        </p:blipFill>
        <p:spPr bwMode="auto">
          <a:xfrm>
            <a:off x="3585452" y="5732448"/>
            <a:ext cx="8314791" cy="592153"/>
          </a:xfrm>
          <a:prstGeom prst="rect">
            <a:avLst/>
          </a:prstGeom>
          <a:noFill/>
          <a:ln w="9525">
            <a:noFill/>
            <a:miter lim="800000"/>
            <a:headEnd/>
            <a:tailEnd/>
          </a:ln>
        </p:spPr>
      </p:pic>
      <p:sp>
        <p:nvSpPr>
          <p:cNvPr id="2" name="Title 1"/>
          <p:cNvSpPr>
            <a:spLocks noGrp="1"/>
          </p:cNvSpPr>
          <p:nvPr>
            <p:ph type="title"/>
          </p:nvPr>
        </p:nvSpPr>
        <p:spPr>
          <a:xfrm>
            <a:off x="507868" y="228600"/>
            <a:ext cx="11173090" cy="609398"/>
          </a:xfrm>
        </p:spPr>
        <p:txBody>
          <a:bodyPr/>
          <a:lstStyle/>
          <a:p>
            <a:r>
              <a:rPr lang="en-US" dirty="0" smtClean="0"/>
              <a:t>Multi-Layered Defense</a:t>
            </a:r>
            <a:endParaRPr lang="en-US" dirty="0"/>
          </a:p>
        </p:txBody>
      </p:sp>
      <p:grpSp>
        <p:nvGrpSpPr>
          <p:cNvPr id="3" name="Group 48"/>
          <p:cNvGrpSpPr>
            <a:grpSpLocks/>
          </p:cNvGrpSpPr>
          <p:nvPr/>
        </p:nvGrpSpPr>
        <p:grpSpPr bwMode="auto">
          <a:xfrm>
            <a:off x="406295" y="1600200"/>
            <a:ext cx="11611659" cy="4953000"/>
            <a:chOff x="1562100" y="2628900"/>
            <a:chExt cx="8176126" cy="4249114"/>
          </a:xfrm>
        </p:grpSpPr>
        <p:pic>
          <p:nvPicPr>
            <p:cNvPr id="5" name="Picture 67" descr="blue faded gel rectangle"/>
            <p:cNvPicPr>
              <a:picLocks noChangeAspect="1" noChangeArrowheads="1"/>
            </p:cNvPicPr>
            <p:nvPr/>
          </p:nvPicPr>
          <p:blipFill>
            <a:blip r:embed="rId3" cstate="print"/>
            <a:srcRect/>
            <a:stretch>
              <a:fillRect/>
            </a:stretch>
          </p:blipFill>
          <p:spPr bwMode="auto">
            <a:xfrm>
              <a:off x="3683000" y="2641600"/>
              <a:ext cx="5854700" cy="508000"/>
            </a:xfrm>
            <a:prstGeom prst="rect">
              <a:avLst/>
            </a:prstGeom>
            <a:noFill/>
            <a:ln w="9525">
              <a:noFill/>
              <a:miter lim="800000"/>
              <a:headEnd/>
              <a:tailEnd/>
            </a:ln>
          </p:spPr>
        </p:pic>
        <p:pic>
          <p:nvPicPr>
            <p:cNvPr id="6" name="Picture 67" descr="blue faded gel rectangle"/>
            <p:cNvPicPr>
              <a:picLocks noChangeAspect="1" noChangeArrowheads="1"/>
            </p:cNvPicPr>
            <p:nvPr/>
          </p:nvPicPr>
          <p:blipFill>
            <a:blip r:embed="rId3" cstate="print"/>
            <a:srcRect/>
            <a:stretch>
              <a:fillRect/>
            </a:stretch>
          </p:blipFill>
          <p:spPr bwMode="auto">
            <a:xfrm>
              <a:off x="3636210" y="3162300"/>
              <a:ext cx="5854700" cy="508000"/>
            </a:xfrm>
            <a:prstGeom prst="rect">
              <a:avLst/>
            </a:prstGeom>
            <a:noFill/>
            <a:ln w="9525">
              <a:noFill/>
              <a:miter lim="800000"/>
              <a:headEnd/>
              <a:tailEnd/>
            </a:ln>
          </p:spPr>
        </p:pic>
        <p:pic>
          <p:nvPicPr>
            <p:cNvPr id="7" name="Picture 67" descr="blue faded gel rectangle"/>
            <p:cNvPicPr>
              <a:picLocks noChangeAspect="1" noChangeArrowheads="1"/>
            </p:cNvPicPr>
            <p:nvPr/>
          </p:nvPicPr>
          <p:blipFill>
            <a:blip r:embed="rId3" cstate="print"/>
            <a:srcRect/>
            <a:stretch>
              <a:fillRect/>
            </a:stretch>
          </p:blipFill>
          <p:spPr bwMode="auto">
            <a:xfrm>
              <a:off x="3683000" y="3670300"/>
              <a:ext cx="5854700" cy="508000"/>
            </a:xfrm>
            <a:prstGeom prst="rect">
              <a:avLst/>
            </a:prstGeom>
            <a:noFill/>
            <a:ln w="9525">
              <a:noFill/>
              <a:miter lim="800000"/>
              <a:headEnd/>
              <a:tailEnd/>
            </a:ln>
          </p:spPr>
        </p:pic>
        <p:pic>
          <p:nvPicPr>
            <p:cNvPr id="8" name="Picture 67" descr="blue faded gel rectangle"/>
            <p:cNvPicPr>
              <a:picLocks noChangeAspect="1" noChangeArrowheads="1"/>
            </p:cNvPicPr>
            <p:nvPr/>
          </p:nvPicPr>
          <p:blipFill>
            <a:blip r:embed="rId3" cstate="print"/>
            <a:srcRect/>
            <a:stretch>
              <a:fillRect/>
            </a:stretch>
          </p:blipFill>
          <p:spPr bwMode="auto">
            <a:xfrm>
              <a:off x="3670300" y="4178300"/>
              <a:ext cx="5854700" cy="508000"/>
            </a:xfrm>
            <a:prstGeom prst="rect">
              <a:avLst/>
            </a:prstGeom>
            <a:noFill/>
            <a:ln w="9525">
              <a:noFill/>
              <a:miter lim="800000"/>
              <a:headEnd/>
              <a:tailEnd/>
            </a:ln>
          </p:spPr>
        </p:pic>
        <p:pic>
          <p:nvPicPr>
            <p:cNvPr id="9" name="Picture 67" descr="blue faded gel rectangle"/>
            <p:cNvPicPr>
              <a:picLocks noChangeAspect="1" noChangeArrowheads="1"/>
            </p:cNvPicPr>
            <p:nvPr/>
          </p:nvPicPr>
          <p:blipFill>
            <a:blip r:embed="rId3" cstate="print"/>
            <a:srcRect/>
            <a:stretch>
              <a:fillRect/>
            </a:stretch>
          </p:blipFill>
          <p:spPr bwMode="auto">
            <a:xfrm>
              <a:off x="3670300" y="4686300"/>
              <a:ext cx="5854700" cy="508000"/>
            </a:xfrm>
            <a:prstGeom prst="rect">
              <a:avLst/>
            </a:prstGeom>
            <a:noFill/>
            <a:ln w="9525">
              <a:noFill/>
              <a:miter lim="800000"/>
              <a:headEnd/>
              <a:tailEnd/>
            </a:ln>
          </p:spPr>
        </p:pic>
        <p:pic>
          <p:nvPicPr>
            <p:cNvPr id="10" name="Picture 67" descr="blue faded gel rectangle"/>
            <p:cNvPicPr>
              <a:picLocks noChangeAspect="1" noChangeArrowheads="1"/>
            </p:cNvPicPr>
            <p:nvPr/>
          </p:nvPicPr>
          <p:blipFill>
            <a:blip r:embed="rId3" cstate="print"/>
            <a:srcRect/>
            <a:stretch>
              <a:fillRect/>
            </a:stretch>
          </p:blipFill>
          <p:spPr bwMode="auto">
            <a:xfrm>
              <a:off x="3657600" y="5194300"/>
              <a:ext cx="5854700" cy="508000"/>
            </a:xfrm>
            <a:prstGeom prst="rect">
              <a:avLst/>
            </a:prstGeom>
            <a:noFill/>
            <a:ln w="9525">
              <a:noFill/>
              <a:miter lim="800000"/>
              <a:headEnd/>
              <a:tailEnd/>
            </a:ln>
          </p:spPr>
        </p:pic>
        <p:pic>
          <p:nvPicPr>
            <p:cNvPr id="11" name="Picture 67" descr="blue faded gel rectangle"/>
            <p:cNvPicPr>
              <a:picLocks noChangeAspect="1" noChangeArrowheads="1"/>
            </p:cNvPicPr>
            <p:nvPr/>
          </p:nvPicPr>
          <p:blipFill>
            <a:blip r:embed="rId3" cstate="print"/>
            <a:srcRect/>
            <a:stretch>
              <a:fillRect/>
            </a:stretch>
          </p:blipFill>
          <p:spPr bwMode="auto">
            <a:xfrm>
              <a:off x="3657600" y="5689600"/>
              <a:ext cx="5854700" cy="508000"/>
            </a:xfrm>
            <a:prstGeom prst="rect">
              <a:avLst/>
            </a:prstGeom>
            <a:noFill/>
            <a:ln w="9525">
              <a:noFill/>
              <a:miter lim="800000"/>
              <a:headEnd/>
              <a:tailEnd/>
            </a:ln>
          </p:spPr>
        </p:pic>
        <p:sp>
          <p:nvSpPr>
            <p:cNvPr id="12" name="Rounded Rectangle 11"/>
            <p:cNvSpPr>
              <a:spLocks noChangeArrowheads="1"/>
            </p:cNvSpPr>
            <p:nvPr/>
          </p:nvSpPr>
          <p:spPr bwMode="auto">
            <a:xfrm>
              <a:off x="1562100" y="2628900"/>
              <a:ext cx="2987675" cy="4249114"/>
            </a:xfrm>
            <a:prstGeom prst="roundRect">
              <a:avLst>
                <a:gd name="adj" fmla="val 9671"/>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lIns="91436" tIns="45718" rIns="91436" bIns="45718"/>
            <a:lstStyle/>
            <a:p>
              <a:pPr algn="ctr" defTabSz="914363">
                <a:lnSpc>
                  <a:spcPct val="90000"/>
                </a:lnSpc>
                <a:spcBef>
                  <a:spcPct val="20000"/>
                </a:spcBef>
                <a:defRPr/>
              </a:pPr>
              <a:r>
                <a:rPr lang="en-US" sz="2000" dirty="0" smtClean="0">
                  <a:solidFill>
                    <a:schemeClr val="tx1"/>
                  </a:solidFill>
                </a:rPr>
                <a:t>Security Management </a:t>
              </a:r>
              <a:endParaRPr lang="en-US" sz="2000" dirty="0">
                <a:solidFill>
                  <a:schemeClr val="tx1"/>
                </a:solidFill>
              </a:endParaRPr>
            </a:p>
          </p:txBody>
        </p:sp>
        <p:sp>
          <p:nvSpPr>
            <p:cNvPr id="13" name="TextBox 18456"/>
            <p:cNvSpPr txBox="1">
              <a:spLocks noChangeArrowheads="1"/>
            </p:cNvSpPr>
            <p:nvPr/>
          </p:nvSpPr>
          <p:spPr bwMode="auto">
            <a:xfrm>
              <a:off x="4687888" y="2790825"/>
              <a:ext cx="5027612" cy="166343"/>
            </a:xfrm>
            <a:prstGeom prst="rect">
              <a:avLst/>
            </a:prstGeom>
            <a:noFill/>
            <a:ln w="9525">
              <a:noFill/>
              <a:miter lim="800000"/>
              <a:headEnd/>
              <a:tailEnd/>
            </a:ln>
          </p:spPr>
          <p:txBody>
            <a:bodyPr wrap="square" lIns="0" tIns="0" rIns="0" bIns="0">
              <a:spAutoFit/>
            </a:bodyPr>
            <a:lstStyle/>
            <a:p>
              <a:pPr eaLnBrk="0" hangingPunct="0">
                <a:lnSpc>
                  <a:spcPct val="90000"/>
                </a:lnSpc>
                <a:spcBef>
                  <a:spcPct val="30000"/>
                </a:spcBef>
                <a:defRPr/>
              </a:pPr>
              <a:r>
                <a:rPr lang="en-US" sz="1400" dirty="0" smtClean="0"/>
                <a:t>Threat &amp; Vulnerability Management, Monitoring </a:t>
              </a:r>
              <a:r>
                <a:rPr lang="en-US" sz="1400" dirty="0" smtClean="0">
                  <a:latin typeface="+mn-lt"/>
                </a:rPr>
                <a:t>&amp; Response </a:t>
              </a:r>
              <a:endParaRPr lang="en-US" sz="1400" dirty="0">
                <a:latin typeface="+mn-lt"/>
              </a:endParaRPr>
            </a:p>
          </p:txBody>
        </p:sp>
        <p:sp>
          <p:nvSpPr>
            <p:cNvPr id="14" name="TextBox 18456"/>
            <p:cNvSpPr txBox="1">
              <a:spLocks noChangeArrowheads="1"/>
            </p:cNvSpPr>
            <p:nvPr/>
          </p:nvSpPr>
          <p:spPr bwMode="auto">
            <a:xfrm>
              <a:off x="4686300" y="5790721"/>
              <a:ext cx="4329112" cy="166343"/>
            </a:xfrm>
            <a:prstGeom prst="rect">
              <a:avLst/>
            </a:prstGeom>
            <a:noFill/>
            <a:ln w="9525">
              <a:noFill/>
              <a:miter lim="800000"/>
              <a:headEnd/>
              <a:tailEnd/>
            </a:ln>
          </p:spPr>
          <p:txBody>
            <a:bodyPr lIns="0" tIns="0" rIns="0" bIns="0">
              <a:spAutoFit/>
            </a:bodyPr>
            <a:lstStyle/>
            <a:p>
              <a:pPr eaLnBrk="0" hangingPunct="0">
                <a:lnSpc>
                  <a:spcPct val="90000"/>
                </a:lnSpc>
                <a:spcBef>
                  <a:spcPct val="30000"/>
                </a:spcBef>
                <a:defRPr/>
              </a:pPr>
              <a:r>
                <a:rPr lang="en-US" sz="1400" dirty="0" smtClean="0"/>
                <a:t>Edge Routers, Firewalls, Intrusion Detection, Vulnerability scanning</a:t>
              </a:r>
              <a:endParaRPr lang="en-US" sz="1400" dirty="0"/>
            </a:p>
          </p:txBody>
        </p:sp>
        <p:sp>
          <p:nvSpPr>
            <p:cNvPr id="15" name="Rounded Rectangle 18458"/>
            <p:cNvSpPr>
              <a:spLocks noChangeArrowheads="1"/>
            </p:cNvSpPr>
            <p:nvPr/>
          </p:nvSpPr>
          <p:spPr bwMode="auto">
            <a:xfrm>
              <a:off x="1830388" y="5710238"/>
              <a:ext cx="2492375" cy="398650"/>
            </a:xfrm>
            <a:prstGeom prst="roundRect">
              <a:avLst>
                <a:gd name="adj" fmla="val 9671"/>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lnSpc>
                  <a:spcPct val="90000"/>
                </a:lnSpc>
                <a:defRPr/>
              </a:pPr>
              <a:r>
                <a:rPr lang="en-US" sz="2300" dirty="0" smtClean="0">
                  <a:solidFill>
                    <a:srgbClr val="FFFFFF"/>
                  </a:solidFill>
                </a:rPr>
                <a:t>Network perimeter</a:t>
              </a:r>
              <a:endParaRPr lang="en-US" sz="2300" dirty="0">
                <a:solidFill>
                  <a:srgbClr val="FFFFFF"/>
                </a:solidFill>
              </a:endParaRPr>
            </a:p>
          </p:txBody>
        </p:sp>
        <p:sp>
          <p:nvSpPr>
            <p:cNvPr id="16" name="TextBox 18453"/>
            <p:cNvSpPr txBox="1">
              <a:spLocks noChangeArrowheads="1"/>
            </p:cNvSpPr>
            <p:nvPr/>
          </p:nvSpPr>
          <p:spPr bwMode="auto">
            <a:xfrm>
              <a:off x="4709026" y="5372100"/>
              <a:ext cx="5029200" cy="166343"/>
            </a:xfrm>
            <a:prstGeom prst="rect">
              <a:avLst/>
            </a:prstGeom>
            <a:noFill/>
            <a:ln w="9525">
              <a:noFill/>
              <a:miter lim="800000"/>
              <a:headEnd/>
              <a:tailEnd/>
            </a:ln>
          </p:spPr>
          <p:txBody>
            <a:bodyPr wrap="square" lIns="0" tIns="0" rIns="0" bIns="0">
              <a:spAutoFit/>
            </a:bodyPr>
            <a:lstStyle/>
            <a:p>
              <a:pPr eaLnBrk="0" hangingPunct="0">
                <a:lnSpc>
                  <a:spcPct val="90000"/>
                </a:lnSpc>
                <a:spcBef>
                  <a:spcPct val="30000"/>
                </a:spcBef>
                <a:defRPr/>
              </a:pPr>
              <a:r>
                <a:rPr lang="en-US" sz="1400" dirty="0" smtClean="0">
                  <a:latin typeface="+mn-lt"/>
                </a:rPr>
                <a:t>Dual-factor Auth, Intrusion Detection, Vulnerability scanning</a:t>
              </a:r>
              <a:endParaRPr lang="en-US" sz="1400" dirty="0">
                <a:latin typeface="+mn-lt"/>
              </a:endParaRPr>
            </a:p>
          </p:txBody>
        </p:sp>
        <p:sp>
          <p:nvSpPr>
            <p:cNvPr id="17" name="Rounded Rectangle 18455"/>
            <p:cNvSpPr>
              <a:spLocks noChangeArrowheads="1"/>
            </p:cNvSpPr>
            <p:nvPr/>
          </p:nvSpPr>
          <p:spPr bwMode="auto">
            <a:xfrm>
              <a:off x="1830388" y="5218113"/>
              <a:ext cx="2492375" cy="404506"/>
            </a:xfrm>
            <a:prstGeom prst="roundRect">
              <a:avLst>
                <a:gd name="adj" fmla="val 967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lnSpc>
                  <a:spcPct val="90000"/>
                </a:lnSpc>
                <a:defRPr/>
              </a:pPr>
              <a:r>
                <a:rPr lang="en-US" sz="2300" dirty="0">
                  <a:solidFill>
                    <a:srgbClr val="FFFFFF"/>
                  </a:solidFill>
                </a:rPr>
                <a:t>Internal Network</a:t>
              </a:r>
            </a:p>
          </p:txBody>
        </p:sp>
        <p:sp>
          <p:nvSpPr>
            <p:cNvPr id="18" name="TextBox 18450"/>
            <p:cNvSpPr txBox="1">
              <a:spLocks noChangeArrowheads="1"/>
            </p:cNvSpPr>
            <p:nvPr/>
          </p:nvSpPr>
          <p:spPr bwMode="auto">
            <a:xfrm>
              <a:off x="4686300" y="4787261"/>
              <a:ext cx="4540250" cy="166343"/>
            </a:xfrm>
            <a:prstGeom prst="rect">
              <a:avLst/>
            </a:prstGeom>
            <a:noFill/>
            <a:ln w="9525">
              <a:noFill/>
              <a:miter lim="800000"/>
              <a:headEnd/>
              <a:tailEnd/>
            </a:ln>
          </p:spPr>
          <p:txBody>
            <a:bodyPr lIns="0" tIns="0" rIns="0" bIns="0">
              <a:spAutoFit/>
            </a:bodyPr>
            <a:lstStyle/>
            <a:p>
              <a:pPr eaLnBrk="0" hangingPunct="0">
                <a:lnSpc>
                  <a:spcPct val="90000"/>
                </a:lnSpc>
                <a:spcBef>
                  <a:spcPct val="30000"/>
                </a:spcBef>
                <a:defRPr/>
              </a:pPr>
              <a:r>
                <a:rPr lang="en-US" sz="1400" dirty="0" smtClean="0">
                  <a:latin typeface="+mn-lt"/>
                </a:rPr>
                <a:t>Access Control &amp; Monitoring, Anti-Malware, Patch &amp; Config Mgmt</a:t>
              </a:r>
              <a:endParaRPr lang="en-US" sz="1400" dirty="0">
                <a:latin typeface="+mn-lt"/>
              </a:endParaRPr>
            </a:p>
          </p:txBody>
        </p:sp>
        <p:sp>
          <p:nvSpPr>
            <p:cNvPr id="19" name="Rounded Rectangle 18452"/>
            <p:cNvSpPr>
              <a:spLocks noChangeArrowheads="1"/>
            </p:cNvSpPr>
            <p:nvPr/>
          </p:nvSpPr>
          <p:spPr bwMode="auto">
            <a:xfrm>
              <a:off x="1830331" y="4725981"/>
              <a:ext cx="2492163" cy="403168"/>
            </a:xfrm>
            <a:prstGeom prst="roundRect">
              <a:avLst>
                <a:gd name="adj" fmla="val 9671"/>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lnSpc>
                  <a:spcPct val="90000"/>
                </a:lnSpc>
                <a:defRPr/>
              </a:pPr>
              <a:r>
                <a:rPr lang="en-US" sz="2300" dirty="0" smtClean="0">
                  <a:solidFill>
                    <a:srgbClr val="FFFFFF"/>
                  </a:solidFill>
                </a:rPr>
                <a:t>Host</a:t>
              </a:r>
              <a:endParaRPr lang="en-US" sz="2300" dirty="0">
                <a:solidFill>
                  <a:srgbClr val="FFFFFF"/>
                </a:solidFill>
              </a:endParaRPr>
            </a:p>
          </p:txBody>
        </p:sp>
        <p:sp>
          <p:nvSpPr>
            <p:cNvPr id="20" name="TextBox 18447"/>
            <p:cNvSpPr txBox="1">
              <a:spLocks noChangeArrowheads="1"/>
            </p:cNvSpPr>
            <p:nvPr/>
          </p:nvSpPr>
          <p:spPr bwMode="auto">
            <a:xfrm>
              <a:off x="4709026" y="4304341"/>
              <a:ext cx="4648868" cy="332687"/>
            </a:xfrm>
            <a:prstGeom prst="rect">
              <a:avLst/>
            </a:prstGeom>
            <a:noFill/>
            <a:ln w="9525">
              <a:noFill/>
              <a:miter lim="800000"/>
              <a:headEnd/>
              <a:tailEnd/>
            </a:ln>
          </p:spPr>
          <p:txBody>
            <a:bodyPr wrap="square" lIns="0" tIns="0" rIns="0" bIns="0">
              <a:spAutoFit/>
            </a:bodyPr>
            <a:lstStyle/>
            <a:p>
              <a:pPr eaLnBrk="0" hangingPunct="0">
                <a:lnSpc>
                  <a:spcPct val="90000"/>
                </a:lnSpc>
                <a:spcBef>
                  <a:spcPct val="30000"/>
                </a:spcBef>
                <a:defRPr/>
              </a:pPr>
              <a:r>
                <a:rPr lang="en-US" sz="1400" dirty="0" smtClean="0"/>
                <a:t>Secure Engineering (SDL), Access Control &amp; Monitoring, </a:t>
              </a:r>
              <a:br>
                <a:rPr lang="en-US" sz="1400" dirty="0" smtClean="0"/>
              </a:br>
              <a:r>
                <a:rPr lang="en-US" sz="1400" dirty="0" smtClean="0"/>
                <a:t>Anti-Malware</a:t>
              </a:r>
              <a:endParaRPr lang="en-US" sz="1400" dirty="0"/>
            </a:p>
          </p:txBody>
        </p:sp>
        <p:sp>
          <p:nvSpPr>
            <p:cNvPr id="21" name="Rounded Rectangle 18449"/>
            <p:cNvSpPr>
              <a:spLocks noChangeArrowheads="1"/>
            </p:cNvSpPr>
            <p:nvPr/>
          </p:nvSpPr>
          <p:spPr bwMode="auto">
            <a:xfrm>
              <a:off x="1830388" y="4233863"/>
              <a:ext cx="2492375" cy="404812"/>
            </a:xfrm>
            <a:prstGeom prst="roundRect">
              <a:avLst>
                <a:gd name="adj" fmla="val 9671"/>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lnSpc>
                  <a:spcPct val="90000"/>
                </a:lnSpc>
                <a:defRPr/>
              </a:pPr>
              <a:r>
                <a:rPr lang="en-US" sz="2300" dirty="0">
                  <a:solidFill>
                    <a:srgbClr val="FFFFFF"/>
                  </a:solidFill>
                </a:rPr>
                <a:t>Application</a:t>
              </a:r>
            </a:p>
          </p:txBody>
        </p:sp>
        <p:sp>
          <p:nvSpPr>
            <p:cNvPr id="22" name="TextBox 18444"/>
            <p:cNvSpPr txBox="1">
              <a:spLocks noChangeArrowheads="1"/>
            </p:cNvSpPr>
            <p:nvPr/>
          </p:nvSpPr>
          <p:spPr bwMode="auto">
            <a:xfrm>
              <a:off x="4709026" y="3347981"/>
              <a:ext cx="4706937" cy="166343"/>
            </a:xfrm>
            <a:prstGeom prst="rect">
              <a:avLst/>
            </a:prstGeom>
            <a:noFill/>
            <a:ln w="9525">
              <a:noFill/>
              <a:miter lim="800000"/>
              <a:headEnd/>
              <a:tailEnd/>
            </a:ln>
          </p:spPr>
          <p:txBody>
            <a:bodyPr lIns="0" tIns="0" rIns="0" bIns="0">
              <a:spAutoFit/>
            </a:bodyPr>
            <a:lstStyle/>
            <a:p>
              <a:pPr eaLnBrk="0" hangingPunct="0">
                <a:lnSpc>
                  <a:spcPct val="90000"/>
                </a:lnSpc>
                <a:spcBef>
                  <a:spcPct val="30000"/>
                </a:spcBef>
                <a:defRPr/>
              </a:pPr>
              <a:r>
                <a:rPr lang="en-US" sz="1400" dirty="0" smtClean="0">
                  <a:latin typeface="+mn-lt"/>
                </a:rPr>
                <a:t>Access Control &amp; Monitoring, File/Data Integrity</a:t>
              </a:r>
              <a:endParaRPr lang="en-US" sz="1400" dirty="0">
                <a:latin typeface="+mn-lt"/>
              </a:endParaRPr>
            </a:p>
          </p:txBody>
        </p:sp>
        <p:sp>
          <p:nvSpPr>
            <p:cNvPr id="23" name="Rounded Rectangle 18446"/>
            <p:cNvSpPr>
              <a:spLocks noChangeArrowheads="1"/>
            </p:cNvSpPr>
            <p:nvPr/>
          </p:nvSpPr>
          <p:spPr bwMode="auto">
            <a:xfrm>
              <a:off x="1816100" y="3236913"/>
              <a:ext cx="2492375" cy="406281"/>
            </a:xfrm>
            <a:prstGeom prst="roundRect">
              <a:avLst>
                <a:gd name="adj" fmla="val 9671"/>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lnSpc>
                  <a:spcPct val="90000"/>
                </a:lnSpc>
                <a:defRPr/>
              </a:pPr>
              <a:r>
                <a:rPr lang="en-US" sz="2300" dirty="0">
                  <a:solidFill>
                    <a:srgbClr val="FFFFFF"/>
                  </a:solidFill>
                </a:rPr>
                <a:t>Data</a:t>
              </a:r>
            </a:p>
          </p:txBody>
        </p:sp>
        <p:sp>
          <p:nvSpPr>
            <p:cNvPr id="24" name="Rounded Rectangle 18441"/>
            <p:cNvSpPr>
              <a:spLocks noChangeArrowheads="1"/>
            </p:cNvSpPr>
            <p:nvPr/>
          </p:nvSpPr>
          <p:spPr bwMode="auto">
            <a:xfrm>
              <a:off x="1809750" y="3732213"/>
              <a:ext cx="2492375" cy="404812"/>
            </a:xfrm>
            <a:prstGeom prst="roundRect">
              <a:avLst>
                <a:gd name="adj" fmla="val 9671"/>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lnSpc>
                  <a:spcPct val="90000"/>
                </a:lnSpc>
                <a:defRPr/>
              </a:pPr>
              <a:r>
                <a:rPr lang="en-US" sz="2300" dirty="0">
                  <a:solidFill>
                    <a:srgbClr val="FFFFFF"/>
                  </a:solidFill>
                </a:rPr>
                <a:t>User</a:t>
              </a:r>
            </a:p>
          </p:txBody>
        </p:sp>
        <p:sp>
          <p:nvSpPr>
            <p:cNvPr id="25" name="TextBox 18442"/>
            <p:cNvSpPr txBox="1">
              <a:spLocks noChangeArrowheads="1"/>
            </p:cNvSpPr>
            <p:nvPr/>
          </p:nvSpPr>
          <p:spPr bwMode="auto">
            <a:xfrm>
              <a:off x="4709026" y="3848100"/>
              <a:ext cx="4595812" cy="166343"/>
            </a:xfrm>
            <a:prstGeom prst="rect">
              <a:avLst/>
            </a:prstGeom>
            <a:noFill/>
            <a:ln w="9525">
              <a:noFill/>
              <a:miter lim="800000"/>
              <a:headEnd/>
              <a:tailEnd/>
            </a:ln>
          </p:spPr>
          <p:txBody>
            <a:bodyPr lIns="0" tIns="0" rIns="0" bIns="0">
              <a:spAutoFit/>
            </a:bodyPr>
            <a:lstStyle/>
            <a:p>
              <a:pPr eaLnBrk="0" hangingPunct="0">
                <a:lnSpc>
                  <a:spcPct val="90000"/>
                </a:lnSpc>
                <a:spcBef>
                  <a:spcPct val="30000"/>
                </a:spcBef>
                <a:defRPr/>
              </a:pPr>
              <a:r>
                <a:rPr lang="en-US" sz="1400" dirty="0" smtClean="0"/>
                <a:t>Account Mgmt, Training &amp; Awareness, Screening</a:t>
              </a:r>
              <a:endParaRPr lang="en-US" sz="1400" dirty="0"/>
            </a:p>
          </p:txBody>
        </p:sp>
      </p:grpSp>
      <p:sp>
        <p:nvSpPr>
          <p:cNvPr id="26" name="Content Placeholder 4"/>
          <p:cNvSpPr txBox="1">
            <a:spLocks/>
          </p:cNvSpPr>
          <p:nvPr/>
        </p:nvSpPr>
        <p:spPr>
          <a:xfrm>
            <a:off x="304721" y="838200"/>
            <a:ext cx="11166742" cy="615950"/>
          </a:xfrm>
          <a:prstGeom prst="rect">
            <a:avLst/>
          </a:prstGeom>
        </p:spPr>
        <p:txBody>
          <a:bodyPr vert="horz" lIns="91440" tIns="45720" rIns="91440" bIns="45720" rtlCol="0">
            <a:noAutofit/>
          </a:bodyPr>
          <a:lstStyle/>
          <a:p>
            <a:pPr marL="342900" lvl="0" indent="-342900" eaLnBrk="0" fontAlgn="base" hangingPunct="0">
              <a:spcBef>
                <a:spcPct val="30000"/>
              </a:spcBef>
              <a:spcAft>
                <a:spcPct val="0"/>
              </a:spcAft>
              <a:buClr>
                <a:schemeClr val="bg1"/>
              </a:buClr>
              <a:buSzPct val="90000"/>
              <a:defRPr/>
            </a:pPr>
            <a:endParaRPr kumimoji="0" lang="en-US" sz="2000" b="0" i="0" u="none" strike="noStrike" kern="1200" cap="none" spc="0" normalizeH="0" baseline="0" noProof="0" dirty="0" smtClean="0">
              <a:ln>
                <a:noFill/>
              </a:ln>
              <a:solidFill>
                <a:schemeClr val="bg1"/>
              </a:solidFill>
              <a:effectLst/>
              <a:uLnTx/>
              <a:uFillTx/>
              <a:latin typeface="Calibri" pitchFamily="34" charset="0"/>
              <a:ea typeface="+mn-ea"/>
              <a:cs typeface="+mn-cs"/>
            </a:endParaRPr>
          </a:p>
        </p:txBody>
      </p:sp>
      <p:sp>
        <p:nvSpPr>
          <p:cNvPr id="93" name="Rounded Rectangle 18458"/>
          <p:cNvSpPr>
            <a:spLocks noChangeArrowheads="1"/>
          </p:cNvSpPr>
          <p:nvPr/>
        </p:nvSpPr>
        <p:spPr bwMode="auto">
          <a:xfrm>
            <a:off x="812588" y="5783712"/>
            <a:ext cx="3539649" cy="464688"/>
          </a:xfrm>
          <a:prstGeom prst="roundRect">
            <a:avLst>
              <a:gd name="adj" fmla="val 9671"/>
            </a:avLst>
          </a:prstGeom>
          <a:ln>
            <a:headEnd type="none" w="med" len="med"/>
            <a:tailEnd type="none" w="med" len="med"/>
          </a:ln>
        </p:spPr>
        <p:style>
          <a:lnRef idx="0">
            <a:schemeClr val="dk1"/>
          </a:lnRef>
          <a:fillRef idx="1003">
            <a:schemeClr val="dk1"/>
          </a:fillRef>
          <a:effectRef idx="3">
            <a:schemeClr val="dk1"/>
          </a:effectRef>
          <a:fontRef idx="minor">
            <a:schemeClr val="lt1"/>
          </a:fontRef>
        </p:style>
        <p:txBody>
          <a:bodyPr lIns="91436" tIns="45718" rIns="91436" bIns="45718" anchor="ctr"/>
          <a:lstStyle/>
          <a:p>
            <a:pPr algn="ctr" defTabSz="914099">
              <a:lnSpc>
                <a:spcPct val="90000"/>
              </a:lnSpc>
              <a:defRPr/>
            </a:pPr>
            <a:r>
              <a:rPr lang="en-US" sz="2300" dirty="0" smtClean="0">
                <a:solidFill>
                  <a:srgbClr val="FFFFFF"/>
                </a:solidFill>
              </a:rPr>
              <a:t>Facility</a:t>
            </a:r>
            <a:endParaRPr lang="en-US" sz="2300" dirty="0">
              <a:solidFill>
                <a:srgbClr val="FFFFFF"/>
              </a:solidFill>
            </a:endParaRPr>
          </a:p>
        </p:txBody>
      </p:sp>
      <p:sp>
        <p:nvSpPr>
          <p:cNvPr id="95" name="TextBox 18456"/>
          <p:cNvSpPr txBox="1">
            <a:spLocks noChangeArrowheads="1"/>
          </p:cNvSpPr>
          <p:nvPr/>
        </p:nvSpPr>
        <p:spPr bwMode="auto">
          <a:xfrm>
            <a:off x="4875531" y="5946182"/>
            <a:ext cx="6148165" cy="193899"/>
          </a:xfrm>
          <a:prstGeom prst="rect">
            <a:avLst/>
          </a:prstGeom>
          <a:noFill/>
          <a:ln w="9525">
            <a:noFill/>
            <a:miter lim="800000"/>
            <a:headEnd/>
            <a:tailEnd/>
          </a:ln>
        </p:spPr>
        <p:txBody>
          <a:bodyPr lIns="0" tIns="0" rIns="0" bIns="0">
            <a:spAutoFit/>
          </a:bodyPr>
          <a:lstStyle/>
          <a:p>
            <a:pPr eaLnBrk="0" hangingPunct="0">
              <a:lnSpc>
                <a:spcPct val="90000"/>
              </a:lnSpc>
              <a:spcBef>
                <a:spcPct val="30000"/>
              </a:spcBef>
              <a:defRPr/>
            </a:pPr>
            <a:r>
              <a:rPr lang="en-US" sz="1400" dirty="0" smtClean="0"/>
              <a:t>Physical controls, video surveillance, Access Control</a:t>
            </a:r>
            <a:endParaRPr lang="en-US" sz="1400" dirty="0"/>
          </a:p>
        </p:txBody>
      </p:sp>
      <p:sp>
        <p:nvSpPr>
          <p:cNvPr id="30" name="Rectangle 29"/>
          <p:cNvSpPr/>
          <p:nvPr/>
        </p:nvSpPr>
        <p:spPr>
          <a:xfrm>
            <a:off x="507868" y="997953"/>
            <a:ext cx="11071516"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228600" indent="-228600">
              <a:spcBef>
                <a:spcPct val="20000"/>
              </a:spcBef>
              <a:buClr>
                <a:srgbClr val="F79646">
                  <a:lumMod val="75000"/>
                </a:srgbClr>
              </a:buClr>
              <a:buSzPct val="90000"/>
              <a:defRPr/>
            </a:pPr>
            <a:r>
              <a:rPr lang="en-US" sz="2000" b="1" dirty="0" smtClean="0">
                <a:solidFill>
                  <a:schemeClr val="tx1"/>
                </a:solidFill>
                <a:latin typeface="Calibri" pitchFamily="34" charset="0"/>
              </a:rPr>
              <a:t>Strategy: </a:t>
            </a:r>
            <a:r>
              <a:rPr lang="en-US" sz="2000" dirty="0" smtClean="0">
                <a:solidFill>
                  <a:schemeClr val="tx1"/>
                </a:solidFill>
                <a:latin typeface="Calibri" pitchFamily="34" charset="0"/>
              </a:rPr>
              <a:t>employ a risk-based, multi-dimensional approach to safeguarding services and data</a:t>
            </a:r>
          </a:p>
        </p:txBody>
      </p:sp>
    </p:spTree>
    <p:extLst>
      <p:ext uri="{BB962C8B-B14F-4D97-AF65-F5344CB8AC3E}">
        <p14:creationId xmlns:p14="http://schemas.microsoft.com/office/powerpoint/2010/main" val="197001153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Encryption at Rest</a:t>
            </a:r>
            <a:endParaRPr lang="en-US" dirty="0"/>
          </a:p>
        </p:txBody>
      </p:sp>
      <p:sp>
        <p:nvSpPr>
          <p:cNvPr id="3" name="Content Placeholder 2"/>
          <p:cNvSpPr>
            <a:spLocks noGrp="1"/>
          </p:cNvSpPr>
          <p:nvPr>
            <p:ph idx="1"/>
          </p:nvPr>
        </p:nvSpPr>
        <p:spPr>
          <a:xfrm>
            <a:off x="519112" y="1447799"/>
            <a:ext cx="11149013" cy="984885"/>
          </a:xfrm>
        </p:spPr>
        <p:txBody>
          <a:bodyPr/>
          <a:lstStyle/>
          <a:p>
            <a:endParaRPr lang="en-US" dirty="0" smtClean="0"/>
          </a:p>
          <a:p>
            <a:endParaRPr lang="en-US" dirty="0" smtClean="0"/>
          </a:p>
        </p:txBody>
      </p:sp>
      <p:graphicFrame>
        <p:nvGraphicFramePr>
          <p:cNvPr id="4" name="Diagram 3"/>
          <p:cNvGraphicFramePr/>
          <p:nvPr>
            <p:extLst>
              <p:ext uri="{D42A27DB-BD31-4B8C-83A1-F6EECF244321}">
                <p14:modId xmlns:p14="http://schemas.microsoft.com/office/powerpoint/2010/main" val="1622247821"/>
              </p:ext>
            </p:extLst>
          </p:nvPr>
        </p:nvGraphicFramePr>
        <p:xfrm>
          <a:off x="406294" y="1067719"/>
          <a:ext cx="10868369" cy="4959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499410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Email Security Features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25563580"/>
              </p:ext>
            </p:extLst>
          </p:nvPr>
        </p:nvGraphicFramePr>
        <p:xfrm>
          <a:off x="519113" y="960120"/>
          <a:ext cx="11149013" cy="5984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281536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gel\Pictures\Presentations\patriot%20ac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1432560"/>
            <a:ext cx="4205179" cy="50368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83446" y="182880"/>
            <a:ext cx="11505379"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Subpoenas</a:t>
            </a:r>
            <a:r>
              <a:rPr lang="en-GB" dirty="0"/>
              <a:t/>
            </a:r>
            <a:br>
              <a:rPr lang="en-GB" dirty="0"/>
            </a:br>
            <a:r>
              <a:rPr lang="en-GB" sz="3600" dirty="0">
                <a:latin typeface="Segoe UI Light" pitchFamily="34" charset="0"/>
              </a:rPr>
              <a:t>Will Microsoft turn over my data </a:t>
            </a:r>
            <a:r>
              <a:rPr lang="en-GB" sz="3600" dirty="0" smtClean="0">
                <a:latin typeface="Segoe UI Light" pitchFamily="34" charset="0"/>
              </a:rPr>
              <a:t>to law enforcement </a:t>
            </a:r>
            <a:r>
              <a:rPr lang="en-GB" sz="3600" dirty="0">
                <a:latin typeface="Segoe UI Light" pitchFamily="34" charset="0"/>
              </a:rPr>
              <a:t>or </a:t>
            </a:r>
            <a:r>
              <a:rPr lang="en-GB" sz="3600" dirty="0" smtClean="0">
                <a:latin typeface="Segoe UI Light" pitchFamily="34" charset="0"/>
              </a:rPr>
              <a:t>gov’t?</a:t>
            </a:r>
            <a:endParaRPr lang="en-GB" sz="3600" dirty="0">
              <a:latin typeface="Segoe UI Light" pitchFamily="34" charset="0"/>
            </a:endParaRPr>
          </a:p>
        </p:txBody>
      </p:sp>
    </p:spTree>
    <p:extLst>
      <p:ext uri="{BB962C8B-B14F-4D97-AF65-F5344CB8AC3E}">
        <p14:creationId xmlns:p14="http://schemas.microsoft.com/office/powerpoint/2010/main" val="937634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054433441"/>
              </p:ext>
            </p:extLst>
          </p:nvPr>
        </p:nvGraphicFramePr>
        <p:xfrm>
          <a:off x="424366" y="1684018"/>
          <a:ext cx="11370614" cy="4764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683446" y="182880"/>
            <a:ext cx="11505379"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Subpoenas</a:t>
            </a:r>
            <a:r>
              <a:rPr lang="en-GB" dirty="0"/>
              <a:t/>
            </a:r>
            <a:br>
              <a:rPr lang="en-GB" dirty="0"/>
            </a:br>
            <a:r>
              <a:rPr lang="en-GB" sz="3600" dirty="0">
                <a:latin typeface="Segoe UI Light" pitchFamily="34" charset="0"/>
              </a:rPr>
              <a:t>Will Microsoft turn over my data </a:t>
            </a:r>
            <a:r>
              <a:rPr lang="en-GB" sz="3600" dirty="0" smtClean="0">
                <a:latin typeface="Segoe UI Light" pitchFamily="34" charset="0"/>
              </a:rPr>
              <a:t>to law enforcement </a:t>
            </a:r>
            <a:r>
              <a:rPr lang="en-GB" sz="3600" dirty="0">
                <a:latin typeface="Segoe UI Light" pitchFamily="34" charset="0"/>
              </a:rPr>
              <a:t>or </a:t>
            </a:r>
            <a:r>
              <a:rPr lang="en-GB" sz="3600" dirty="0" smtClean="0">
                <a:latin typeface="Segoe UI Light" pitchFamily="34" charset="0"/>
              </a:rPr>
              <a:t>gov’t?</a:t>
            </a:r>
            <a:endParaRPr lang="en-GB" sz="3600" dirty="0">
              <a:latin typeface="Segoe UI Light" pitchFamily="34" charset="0"/>
            </a:endParaRPr>
          </a:p>
        </p:txBody>
      </p:sp>
    </p:spTree>
    <p:extLst>
      <p:ext uri="{BB962C8B-B14F-4D97-AF65-F5344CB8AC3E}">
        <p14:creationId xmlns:p14="http://schemas.microsoft.com/office/powerpoint/2010/main" val="139213405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Concerns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20055180"/>
              </p:ext>
            </p:extLst>
          </p:nvPr>
        </p:nvGraphicFramePr>
        <p:xfrm>
          <a:off x="538083" y="1154243"/>
          <a:ext cx="11173090" cy="539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1516044"/>
      </p:ext>
    </p:extLst>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gel\Documents\Live Mesh\NRG\NRG ID Docs\QR Codes\QRCode_www.nigelgibbons.n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240" y="190498"/>
            <a:ext cx="6320791" cy="6320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33833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Privacy Regulations</a:t>
            </a:r>
            <a:endParaRPr lang="en-US" dirty="0"/>
          </a:p>
        </p:txBody>
      </p:sp>
      <p:sp>
        <p:nvSpPr>
          <p:cNvPr id="3" name="Content Placeholder 2"/>
          <p:cNvSpPr>
            <a:spLocks noGrp="1"/>
          </p:cNvSpPr>
          <p:nvPr>
            <p:ph idx="1"/>
          </p:nvPr>
        </p:nvSpPr>
        <p:spPr>
          <a:xfrm>
            <a:off x="507868" y="1139252"/>
            <a:ext cx="11173090" cy="4438138"/>
          </a:xfrm>
        </p:spPr>
        <p:txBody>
          <a:bodyPr/>
          <a:lstStyle/>
          <a:p>
            <a:r>
              <a:rPr lang="en-US" sz="2400" dirty="0" smtClean="0"/>
              <a:t>Microsoft Online Services has been built focusing on transparency, allowing customers control over their data, and enabling them to adhere to recognized privacy principles</a:t>
            </a:r>
          </a:p>
          <a:p>
            <a:pPr lvl="1"/>
            <a:r>
              <a:rPr lang="en-US" sz="2000" dirty="0"/>
              <a:t>Example: Many locales require a privacy notice and a recording notice. It's ultimately the responsibility of the customer to comply, but </a:t>
            </a:r>
            <a:r>
              <a:rPr lang="en-US" sz="2000" dirty="0" smtClean="0"/>
              <a:t>Microsoft </a:t>
            </a:r>
            <a:r>
              <a:rPr lang="en-US" sz="2000" dirty="0"/>
              <a:t>built one in as a default so </a:t>
            </a:r>
            <a:r>
              <a:rPr lang="en-US" sz="2000" dirty="0" smtClean="0"/>
              <a:t>customers </a:t>
            </a:r>
            <a:r>
              <a:rPr lang="en-US" sz="2000" dirty="0"/>
              <a:t>are assisted</a:t>
            </a:r>
            <a:endParaRPr lang="en-US" sz="2000" dirty="0" smtClean="0"/>
          </a:p>
          <a:p>
            <a:r>
              <a:rPr lang="en-US" sz="2400" dirty="0" smtClean="0"/>
              <a:t>Microsoft complies with global privacy norms. It abides by the Safe Harbor privacy framework regarding the collection, use, transfer, and retention of data from the European Union, the European Economic Area, and Switzerland</a:t>
            </a:r>
          </a:p>
          <a:p>
            <a:r>
              <a:rPr lang="en-US" sz="2400" dirty="0" smtClean="0"/>
              <a:t>Each of Microsoft Online Services has a privacy statement that details how customers’ data will be treated</a:t>
            </a:r>
          </a:p>
          <a:p>
            <a:r>
              <a:rPr lang="en-US" sz="2400" dirty="0" smtClean="0"/>
              <a:t>Longer term </a:t>
            </a:r>
            <a:r>
              <a:rPr lang="en-US" sz="2400" dirty="0" smtClean="0">
                <a:sym typeface="Wingdings" pitchFamily="2" charset="2"/>
              </a:rPr>
              <a:t> </a:t>
            </a:r>
            <a:r>
              <a:rPr lang="en-US" sz="2400" dirty="0" smtClean="0"/>
              <a:t>Working with governments and partners to adapt regulations to </a:t>
            </a:r>
            <a:r>
              <a:rPr lang="en-US" sz="2400" dirty="0" smtClean="0"/>
              <a:t>their </a:t>
            </a:r>
            <a:r>
              <a:rPr lang="en-US" sz="2400" dirty="0" smtClean="0"/>
              <a:t>type </a:t>
            </a:r>
            <a:r>
              <a:rPr lang="en-US" sz="2400" dirty="0" smtClean="0"/>
              <a:t>of services</a:t>
            </a:r>
          </a:p>
        </p:txBody>
      </p:sp>
    </p:spTree>
    <p:extLst>
      <p:ext uri="{BB962C8B-B14F-4D97-AF65-F5344CB8AC3E}">
        <p14:creationId xmlns:p14="http://schemas.microsoft.com/office/powerpoint/2010/main" val="92965374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C:\Users\rebeks.REDMOND\Documents\FY10 Presentation Resources\DVD ART36\Artwork_Imagery\Shapes\Clear glass shapes\medium glass oval long.png"/>
          <p:cNvPicPr>
            <a:picLocks noChangeAspect="1" noChangeArrowheads="1"/>
          </p:cNvPicPr>
          <p:nvPr/>
        </p:nvPicPr>
        <p:blipFill>
          <a:blip r:embed="rId2"/>
          <a:srcRect/>
          <a:stretch>
            <a:fillRect/>
          </a:stretch>
        </p:blipFill>
        <p:spPr bwMode="auto">
          <a:xfrm>
            <a:off x="-1339055" y="1481070"/>
            <a:ext cx="14763929" cy="4559121"/>
          </a:xfrm>
          <a:prstGeom prst="rect">
            <a:avLst/>
          </a:prstGeom>
          <a:noFill/>
        </p:spPr>
      </p:pic>
      <p:sp>
        <p:nvSpPr>
          <p:cNvPr id="2" name="Title 1"/>
          <p:cNvSpPr>
            <a:spLocks noGrp="1"/>
          </p:cNvSpPr>
          <p:nvPr>
            <p:ph type="title"/>
          </p:nvPr>
        </p:nvSpPr>
        <p:spPr>
          <a:xfrm>
            <a:off x="507868" y="228601"/>
            <a:ext cx="11173090" cy="609398"/>
          </a:xfrm>
        </p:spPr>
        <p:txBody>
          <a:bodyPr/>
          <a:lstStyle/>
          <a:p>
            <a:r>
              <a:rPr lang="en-US" dirty="0" smtClean="0"/>
              <a:t>Why </a:t>
            </a:r>
            <a:r>
              <a:rPr lang="en-US" dirty="0"/>
              <a:t>I</a:t>
            </a:r>
            <a:r>
              <a:rPr lang="en-US" dirty="0" smtClean="0"/>
              <a:t>s Privacy </a:t>
            </a:r>
            <a:r>
              <a:rPr lang="en-US" dirty="0"/>
              <a:t>C</a:t>
            </a:r>
            <a:r>
              <a:rPr lang="en-US" dirty="0" smtClean="0"/>
              <a:t>ompliance Important?</a:t>
            </a:r>
            <a:endParaRPr lang="en-US" dirty="0"/>
          </a:p>
        </p:txBody>
      </p:sp>
      <p:sp>
        <p:nvSpPr>
          <p:cNvPr id="3" name="Content Placeholder 2"/>
          <p:cNvSpPr>
            <a:spLocks noGrp="1"/>
          </p:cNvSpPr>
          <p:nvPr>
            <p:ph idx="1"/>
          </p:nvPr>
        </p:nvSpPr>
        <p:spPr>
          <a:xfrm>
            <a:off x="1021709" y="2161383"/>
            <a:ext cx="10808621" cy="3693319"/>
          </a:xfrm>
        </p:spPr>
        <p:txBody>
          <a:bodyPr/>
          <a:lstStyle/>
          <a:p>
            <a:pPr>
              <a:lnSpc>
                <a:spcPct val="150000"/>
              </a:lnSpc>
            </a:pPr>
            <a:r>
              <a:rPr lang="en-US" dirty="0" smtClean="0"/>
              <a:t>It’s the law</a:t>
            </a:r>
          </a:p>
          <a:p>
            <a:pPr>
              <a:lnSpc>
                <a:spcPct val="150000"/>
              </a:lnSpc>
            </a:pPr>
            <a:r>
              <a:rPr lang="en-US" dirty="0" smtClean="0"/>
              <a:t>Helps ensure to Customers that they’ve made the right choice by entrusting their data to Microsoft</a:t>
            </a:r>
          </a:p>
          <a:p>
            <a:pPr>
              <a:lnSpc>
                <a:spcPct val="150000"/>
              </a:lnSpc>
            </a:pPr>
            <a:r>
              <a:rPr lang="en-US" dirty="0" smtClean="0"/>
              <a:t>It’s the right thing to do</a:t>
            </a:r>
          </a:p>
          <a:p>
            <a:endParaRPr lang="en-US" dirty="0"/>
          </a:p>
        </p:txBody>
      </p:sp>
    </p:spTree>
    <p:extLst>
      <p:ext uri="{BB962C8B-B14F-4D97-AF65-F5344CB8AC3E}">
        <p14:creationId xmlns:p14="http://schemas.microsoft.com/office/powerpoint/2010/main" val="336014110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gel\Pictures\Presentations\RiskMitig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698" y="1089660"/>
            <a:ext cx="4806921" cy="46522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812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Cloud Stack (SPI Model) </a:t>
            </a:r>
            <a:endParaRPr lang="en-GB" dirty="0"/>
          </a:p>
        </p:txBody>
      </p:sp>
      <p:pic>
        <p:nvPicPr>
          <p:cNvPr id="1027" name="Picture 3" descr="C:\Users\Nigel\Pictures\Presentations\Service model Risk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2" y="1"/>
            <a:ext cx="1224761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64637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gel\Pictures\Presentations\Mapping cloud Model to Secuirty Control Mod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4445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93" y="228600"/>
            <a:ext cx="5607368" cy="609398"/>
          </a:xfrm>
        </p:spPr>
        <p:txBody>
          <a:bodyPr/>
          <a:lstStyle/>
          <a:p>
            <a:r>
              <a:rPr lang="en-GB" dirty="0" smtClean="0"/>
              <a:t>Risk Management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2891944"/>
              </p:ext>
            </p:extLst>
          </p:nvPr>
        </p:nvGraphicFramePr>
        <p:xfrm>
          <a:off x="519112" y="739140"/>
          <a:ext cx="11149013" cy="5783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493570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gel\Pictures\Presentations\compliance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738" y="921598"/>
            <a:ext cx="6125542" cy="57001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748511" y="205942"/>
            <a:ext cx="7124775" cy="609398"/>
          </a:xfrm>
        </p:spPr>
        <p:txBody>
          <a:bodyPr/>
          <a:lstStyle/>
          <a:p>
            <a:r>
              <a:rPr lang="en-GB" dirty="0" smtClean="0"/>
              <a:t>Compliance Landscape</a:t>
            </a:r>
            <a:endParaRPr lang="en-GB" dirty="0"/>
          </a:p>
        </p:txBody>
      </p:sp>
    </p:spTree>
    <p:extLst>
      <p:ext uri="{BB962C8B-B14F-4D97-AF65-F5344CB8AC3E}">
        <p14:creationId xmlns:p14="http://schemas.microsoft.com/office/powerpoint/2010/main" val="279371024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187" y="137161"/>
            <a:ext cx="4999418" cy="609398"/>
          </a:xfrm>
        </p:spPr>
        <p:txBody>
          <a:bodyPr/>
          <a:lstStyle/>
          <a:p>
            <a:r>
              <a:rPr lang="en-GB" dirty="0" smtClean="0"/>
              <a:t>Risk Mitigation</a:t>
            </a:r>
            <a:endParaRPr lang="en-GB" dirty="0"/>
          </a:p>
        </p:txBody>
      </p:sp>
      <p:pic>
        <p:nvPicPr>
          <p:cNvPr id="1026" name="Picture 2" descr="C:\Users\Nigel\Pictures\Presentations\Risk matri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315" y="944880"/>
            <a:ext cx="6948930" cy="50136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68655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431" y="138728"/>
            <a:ext cx="4028979" cy="609398"/>
          </a:xfrm>
        </p:spPr>
        <p:txBody>
          <a:bodyPr/>
          <a:lstStyle/>
          <a:p>
            <a:r>
              <a:rPr lang="en-GB" dirty="0" smtClean="0"/>
              <a:t>Attack Tree</a:t>
            </a:r>
            <a:endParaRPr lang="en-GB" dirty="0"/>
          </a:p>
        </p:txBody>
      </p:sp>
      <p:sp>
        <p:nvSpPr>
          <p:cNvPr id="4" name="Footer Placeholder 3"/>
          <p:cNvSpPr>
            <a:spLocks noGrp="1"/>
          </p:cNvSpPr>
          <p:nvPr>
            <p:ph type="ftr" sz="quarter" idx="4294967295"/>
          </p:nvPr>
        </p:nvSpPr>
        <p:spPr>
          <a:xfrm>
            <a:off x="3961546" y="6525345"/>
            <a:ext cx="4606783" cy="187325"/>
          </a:xfrm>
          <a:prstGeom prst="rect">
            <a:avLst/>
          </a:prstGeom>
        </p:spPr>
        <p:txBody>
          <a:bodyPr/>
          <a:lstStyle/>
          <a:p>
            <a:pPr>
              <a:defRPr/>
            </a:pPr>
            <a:r>
              <a:rPr lang="en-US" dirty="0" smtClean="0"/>
              <a:t>International Association of Microsoft Channel Partners (IAMCP)</a:t>
            </a:r>
            <a:endParaRPr lang="sv-SE" dirty="0"/>
          </a:p>
        </p:txBody>
      </p:sp>
      <p:cxnSp>
        <p:nvCxnSpPr>
          <p:cNvPr id="5" name="Curved Connector 4"/>
          <p:cNvCxnSpPr>
            <a:stCxn id="38" idx="0"/>
          </p:cNvCxnSpPr>
          <p:nvPr/>
        </p:nvCxnSpPr>
        <p:spPr>
          <a:xfrm rot="5400000" flipH="1">
            <a:off x="6177334" y="2720869"/>
            <a:ext cx="3490629" cy="2843871"/>
          </a:xfrm>
          <a:prstGeom prst="curvedConnector3">
            <a:avLst>
              <a:gd name="adj1" fmla="val 57299"/>
            </a:avLst>
          </a:prstGeom>
          <a:ln>
            <a:solidFill>
              <a:schemeClr val="accent6">
                <a:lumMod val="60000"/>
                <a:lumOff val="40000"/>
              </a:schemeClr>
            </a:solidFill>
            <a:prstDash val="dashDot"/>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a:stCxn id="39" idx="0"/>
          </p:cNvCxnSpPr>
          <p:nvPr/>
        </p:nvCxnSpPr>
        <p:spPr>
          <a:xfrm flipV="1">
            <a:off x="4414663" y="2391881"/>
            <a:ext cx="911864" cy="3496237"/>
          </a:xfrm>
          <a:prstGeom prst="straightConnector1">
            <a:avLst/>
          </a:prstGeom>
          <a:ln>
            <a:solidFill>
              <a:schemeClr val="accent6">
                <a:lumMod val="60000"/>
                <a:lumOff val="40000"/>
              </a:schemeClr>
            </a:solidFill>
            <a:prstDash val="dashDot"/>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flipV="1">
            <a:off x="6118346" y="2397489"/>
            <a:ext cx="903759" cy="3477799"/>
          </a:xfrm>
          <a:prstGeom prst="straightConnector1">
            <a:avLst/>
          </a:prstGeom>
          <a:ln>
            <a:solidFill>
              <a:schemeClr val="accent6">
                <a:lumMod val="60000"/>
                <a:lumOff val="40000"/>
              </a:schemeClr>
            </a:solidFill>
            <a:prstDash val="dashDot"/>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a:stCxn id="41" idx="0"/>
          </p:cNvCxnSpPr>
          <p:nvPr/>
        </p:nvCxnSpPr>
        <p:spPr>
          <a:xfrm flipH="1" flipV="1">
            <a:off x="8611349" y="2397489"/>
            <a:ext cx="2604955" cy="3459868"/>
          </a:xfrm>
          <a:prstGeom prst="straightConnector1">
            <a:avLst/>
          </a:prstGeom>
          <a:ln>
            <a:solidFill>
              <a:schemeClr val="accent6">
                <a:lumMod val="60000"/>
                <a:lumOff val="40000"/>
              </a:schemeClr>
            </a:solidFill>
            <a:prstDash val="dashDot"/>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a:stCxn id="42" idx="0"/>
          </p:cNvCxnSpPr>
          <p:nvPr/>
        </p:nvCxnSpPr>
        <p:spPr>
          <a:xfrm flipV="1">
            <a:off x="1532930" y="2391881"/>
            <a:ext cx="2148500" cy="3496237"/>
          </a:xfrm>
          <a:prstGeom prst="straightConnector1">
            <a:avLst/>
          </a:prstGeom>
          <a:ln>
            <a:solidFill>
              <a:schemeClr val="accent6">
                <a:lumMod val="60000"/>
                <a:lumOff val="40000"/>
              </a:schemeClr>
            </a:solidFill>
            <a:prstDash val="dashDot"/>
            <a:tailEnd type="arrow"/>
          </a:ln>
        </p:spPr>
        <p:style>
          <a:lnRef idx="3">
            <a:schemeClr val="accent2"/>
          </a:lnRef>
          <a:fillRef idx="0">
            <a:schemeClr val="accent2"/>
          </a:fillRef>
          <a:effectRef idx="2">
            <a:schemeClr val="accent2"/>
          </a:effectRef>
          <a:fontRef idx="minor">
            <a:schemeClr val="tx1"/>
          </a:fontRef>
        </p:style>
      </p:cxnSp>
      <p:sp>
        <p:nvSpPr>
          <p:cNvPr id="10" name="Up Ribbon 9"/>
          <p:cNvSpPr/>
          <p:nvPr/>
        </p:nvSpPr>
        <p:spPr>
          <a:xfrm>
            <a:off x="3254733" y="1382016"/>
            <a:ext cx="4983149" cy="828672"/>
          </a:xfrm>
          <a:prstGeom prst="ribbon2">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Compromise Customer Data</a:t>
            </a:r>
          </a:p>
        </p:txBody>
      </p:sp>
      <p:sp>
        <p:nvSpPr>
          <p:cNvPr id="11" name="Rounded Rectangle 10"/>
          <p:cNvSpPr/>
          <p:nvPr/>
        </p:nvSpPr>
        <p:spPr>
          <a:xfrm>
            <a:off x="2063015" y="2722403"/>
            <a:ext cx="2383434" cy="576064"/>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Obtain Backup Media</a:t>
            </a:r>
            <a:endParaRPr lang="en-GB" b="1" dirty="0"/>
          </a:p>
        </p:txBody>
      </p:sp>
      <p:sp>
        <p:nvSpPr>
          <p:cNvPr id="12" name="Rounded Rectangle 11"/>
          <p:cNvSpPr/>
          <p:nvPr/>
        </p:nvSpPr>
        <p:spPr>
          <a:xfrm>
            <a:off x="4638420" y="2719408"/>
            <a:ext cx="2207670" cy="576064"/>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t>eMail</a:t>
            </a:r>
            <a:r>
              <a:rPr lang="en-GB" b="1" dirty="0"/>
              <a:t> Intercept</a:t>
            </a:r>
          </a:p>
        </p:txBody>
      </p:sp>
      <p:sp>
        <p:nvSpPr>
          <p:cNvPr id="13" name="Rounded Rectangle 12"/>
          <p:cNvSpPr/>
          <p:nvPr/>
        </p:nvSpPr>
        <p:spPr>
          <a:xfrm>
            <a:off x="7134047" y="2711187"/>
            <a:ext cx="2207670" cy="576064"/>
          </a:xfrm>
          <a:prstGeom prst="roundRect">
            <a:avLst/>
          </a:prstGeom>
          <a:solidFill>
            <a:schemeClr val="accent6">
              <a:lumMod val="75000"/>
            </a:schemeClr>
          </a:solidFill>
          <a:ln>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Hack Web Server</a:t>
            </a:r>
          </a:p>
        </p:txBody>
      </p:sp>
      <p:grpSp>
        <p:nvGrpSpPr>
          <p:cNvPr id="14" name="Group 13"/>
          <p:cNvGrpSpPr/>
          <p:nvPr/>
        </p:nvGrpSpPr>
        <p:grpSpPr>
          <a:xfrm>
            <a:off x="143301" y="4250486"/>
            <a:ext cx="2591613" cy="792088"/>
            <a:chOff x="841865" y="3212976"/>
            <a:chExt cx="1800200" cy="792088"/>
          </a:xfrm>
        </p:grpSpPr>
        <p:sp>
          <p:nvSpPr>
            <p:cNvPr id="15" name="Rectangle 14"/>
            <p:cNvSpPr/>
            <p:nvPr/>
          </p:nvSpPr>
          <p:spPr>
            <a:xfrm>
              <a:off x="841865" y="3212976"/>
              <a:ext cx="1800200" cy="57606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Burglarise Office</a:t>
              </a:r>
              <a:endParaRPr lang="en-GB" b="1" dirty="0"/>
            </a:p>
          </p:txBody>
        </p:sp>
        <p:sp>
          <p:nvSpPr>
            <p:cNvPr id="16" name="Rectangle 15"/>
            <p:cNvSpPr/>
            <p:nvPr/>
          </p:nvSpPr>
          <p:spPr>
            <a:xfrm>
              <a:off x="841865" y="3789040"/>
              <a:ext cx="1800200" cy="216024"/>
            </a:xfrm>
            <a:prstGeom prst="rect">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2"/>
                  </a:solidFill>
                </a:rPr>
                <a:t>£ 5,000</a:t>
              </a:r>
              <a:endParaRPr lang="en-GB" b="1" dirty="0">
                <a:solidFill>
                  <a:schemeClr val="tx2"/>
                </a:solidFill>
              </a:endParaRPr>
            </a:p>
          </p:txBody>
        </p:sp>
      </p:grpSp>
      <p:grpSp>
        <p:nvGrpSpPr>
          <p:cNvPr id="17" name="Group 16"/>
          <p:cNvGrpSpPr/>
          <p:nvPr/>
        </p:nvGrpSpPr>
        <p:grpSpPr>
          <a:xfrm>
            <a:off x="2926885" y="4250341"/>
            <a:ext cx="2687599" cy="792088"/>
            <a:chOff x="841865" y="3212976"/>
            <a:chExt cx="1800200" cy="792088"/>
          </a:xfrm>
        </p:grpSpPr>
        <p:sp>
          <p:nvSpPr>
            <p:cNvPr id="18" name="Rectangle 17"/>
            <p:cNvSpPr/>
            <p:nvPr/>
          </p:nvSpPr>
          <p:spPr>
            <a:xfrm>
              <a:off x="841865" y="3212976"/>
              <a:ext cx="1800200" cy="57606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Bribe Staff or Service Provider</a:t>
              </a:r>
              <a:endParaRPr lang="en-GB" b="1" dirty="0"/>
            </a:p>
          </p:txBody>
        </p:sp>
        <p:sp>
          <p:nvSpPr>
            <p:cNvPr id="19" name="Rectangle 18"/>
            <p:cNvSpPr/>
            <p:nvPr/>
          </p:nvSpPr>
          <p:spPr>
            <a:xfrm>
              <a:off x="841865" y="3789040"/>
              <a:ext cx="1800200" cy="216024"/>
            </a:xfrm>
            <a:prstGeom prst="rect">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2"/>
                  </a:solidFill>
                </a:rPr>
                <a:t>£ 10,000</a:t>
              </a:r>
              <a:endParaRPr lang="en-GB" b="1" dirty="0">
                <a:solidFill>
                  <a:schemeClr val="tx2"/>
                </a:solidFill>
              </a:endParaRPr>
            </a:p>
          </p:txBody>
        </p:sp>
      </p:grpSp>
      <p:grpSp>
        <p:nvGrpSpPr>
          <p:cNvPr id="20" name="Group 19"/>
          <p:cNvGrpSpPr/>
          <p:nvPr/>
        </p:nvGrpSpPr>
        <p:grpSpPr>
          <a:xfrm>
            <a:off x="5806455" y="4250486"/>
            <a:ext cx="2591613" cy="792088"/>
            <a:chOff x="841865" y="3212976"/>
            <a:chExt cx="1800200" cy="792088"/>
          </a:xfrm>
        </p:grpSpPr>
        <p:sp>
          <p:nvSpPr>
            <p:cNvPr id="21" name="Rectangle 20"/>
            <p:cNvSpPr/>
            <p:nvPr/>
          </p:nvSpPr>
          <p:spPr>
            <a:xfrm>
              <a:off x="841865" y="3212976"/>
              <a:ext cx="1800200" cy="57606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Hack teleworker Home System</a:t>
              </a:r>
              <a:endParaRPr lang="en-GB" b="1" dirty="0"/>
            </a:p>
          </p:txBody>
        </p:sp>
        <p:sp>
          <p:nvSpPr>
            <p:cNvPr id="22" name="Rectangle 21"/>
            <p:cNvSpPr/>
            <p:nvPr/>
          </p:nvSpPr>
          <p:spPr>
            <a:xfrm>
              <a:off x="841865" y="3789040"/>
              <a:ext cx="1800200" cy="216024"/>
            </a:xfrm>
            <a:prstGeom prst="rect">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2"/>
                  </a:solidFill>
                </a:rPr>
                <a:t>£ 1,000</a:t>
              </a:r>
              <a:endParaRPr lang="en-GB" b="1" dirty="0">
                <a:solidFill>
                  <a:schemeClr val="tx2"/>
                </a:solidFill>
              </a:endParaRPr>
            </a:p>
          </p:txBody>
        </p:sp>
      </p:grpSp>
      <p:grpSp>
        <p:nvGrpSpPr>
          <p:cNvPr id="23" name="Group 22"/>
          <p:cNvGrpSpPr/>
          <p:nvPr/>
        </p:nvGrpSpPr>
        <p:grpSpPr>
          <a:xfrm>
            <a:off x="9549896" y="3614264"/>
            <a:ext cx="2399642" cy="792088"/>
            <a:chOff x="841865" y="3212976"/>
            <a:chExt cx="1800200" cy="792088"/>
          </a:xfrm>
        </p:grpSpPr>
        <p:sp>
          <p:nvSpPr>
            <p:cNvPr id="24" name="Rectangle 23"/>
            <p:cNvSpPr/>
            <p:nvPr/>
          </p:nvSpPr>
          <p:spPr>
            <a:xfrm>
              <a:off x="841865" y="3212976"/>
              <a:ext cx="1800200" cy="57606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Hack Firewall</a:t>
              </a:r>
              <a:endParaRPr lang="en-GB" b="1" dirty="0"/>
            </a:p>
          </p:txBody>
        </p:sp>
        <p:sp>
          <p:nvSpPr>
            <p:cNvPr id="25" name="Rectangle 24"/>
            <p:cNvSpPr/>
            <p:nvPr/>
          </p:nvSpPr>
          <p:spPr>
            <a:xfrm>
              <a:off x="841865" y="3789040"/>
              <a:ext cx="1800200" cy="216024"/>
            </a:xfrm>
            <a:prstGeom prst="rect">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2"/>
                  </a:solidFill>
                </a:rPr>
                <a:t>£ 5,000</a:t>
              </a:r>
              <a:endParaRPr lang="en-GB" b="1" dirty="0">
                <a:solidFill>
                  <a:schemeClr val="tx2"/>
                </a:solidFill>
              </a:endParaRPr>
            </a:p>
          </p:txBody>
        </p:sp>
      </p:grpSp>
      <p:grpSp>
        <p:nvGrpSpPr>
          <p:cNvPr id="26" name="Group 25"/>
          <p:cNvGrpSpPr/>
          <p:nvPr/>
        </p:nvGrpSpPr>
        <p:grpSpPr>
          <a:xfrm>
            <a:off x="8877997" y="4766392"/>
            <a:ext cx="2399642" cy="792088"/>
            <a:chOff x="841865" y="3212976"/>
            <a:chExt cx="1800200" cy="792088"/>
          </a:xfrm>
        </p:grpSpPr>
        <p:sp>
          <p:nvSpPr>
            <p:cNvPr id="27" name="Rectangle 26"/>
            <p:cNvSpPr/>
            <p:nvPr/>
          </p:nvSpPr>
          <p:spPr>
            <a:xfrm>
              <a:off x="841865" y="3212976"/>
              <a:ext cx="1800200" cy="57606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Hack SMTP service</a:t>
              </a:r>
              <a:endParaRPr lang="en-GB" b="1" dirty="0"/>
            </a:p>
          </p:txBody>
        </p:sp>
        <p:sp>
          <p:nvSpPr>
            <p:cNvPr id="28" name="Rectangle 27"/>
            <p:cNvSpPr/>
            <p:nvPr/>
          </p:nvSpPr>
          <p:spPr>
            <a:xfrm>
              <a:off x="841865" y="3789040"/>
              <a:ext cx="1800200" cy="216024"/>
            </a:xfrm>
            <a:prstGeom prst="rect">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2"/>
                  </a:solidFill>
                </a:rPr>
                <a:t>£ 2,000</a:t>
              </a:r>
              <a:endParaRPr lang="en-GB" b="1" dirty="0">
                <a:solidFill>
                  <a:schemeClr val="tx2"/>
                </a:solidFill>
              </a:endParaRPr>
            </a:p>
          </p:txBody>
        </p:sp>
      </p:grpSp>
      <p:cxnSp>
        <p:nvCxnSpPr>
          <p:cNvPr id="29" name="Straight Arrow Connector 28"/>
          <p:cNvCxnSpPr>
            <a:stCxn id="15" idx="0"/>
            <a:endCxn id="11" idx="2"/>
          </p:cNvCxnSpPr>
          <p:nvPr/>
        </p:nvCxnSpPr>
        <p:spPr>
          <a:xfrm flipV="1">
            <a:off x="1439109" y="3298468"/>
            <a:ext cx="1815624" cy="952019"/>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a:stCxn id="18" idx="0"/>
            <a:endCxn id="12" idx="2"/>
          </p:cNvCxnSpPr>
          <p:nvPr/>
        </p:nvCxnSpPr>
        <p:spPr>
          <a:xfrm flipV="1">
            <a:off x="4270686" y="3295473"/>
            <a:ext cx="1471570" cy="954869"/>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a:stCxn id="21" idx="0"/>
            <a:endCxn id="12" idx="2"/>
          </p:cNvCxnSpPr>
          <p:nvPr/>
        </p:nvCxnSpPr>
        <p:spPr>
          <a:xfrm flipH="1" flipV="1">
            <a:off x="5742256" y="3295472"/>
            <a:ext cx="1360007" cy="955014"/>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a:stCxn id="27" idx="0"/>
            <a:endCxn id="12" idx="2"/>
          </p:cNvCxnSpPr>
          <p:nvPr/>
        </p:nvCxnSpPr>
        <p:spPr>
          <a:xfrm flipH="1" flipV="1">
            <a:off x="5742255" y="3295472"/>
            <a:ext cx="4335563" cy="147092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a:stCxn id="27" idx="0"/>
            <a:endCxn id="25" idx="2"/>
          </p:cNvCxnSpPr>
          <p:nvPr/>
        </p:nvCxnSpPr>
        <p:spPr>
          <a:xfrm flipV="1">
            <a:off x="10077817" y="4406352"/>
            <a:ext cx="671900" cy="36004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a:stCxn id="24" idx="1"/>
            <a:endCxn id="13" idx="2"/>
          </p:cNvCxnSpPr>
          <p:nvPr/>
        </p:nvCxnSpPr>
        <p:spPr>
          <a:xfrm flipH="1" flipV="1">
            <a:off x="8237883" y="3287252"/>
            <a:ext cx="1312014" cy="615045"/>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5" name="Straight Arrow Connector 34"/>
          <p:cNvCxnSpPr>
            <a:stCxn id="11" idx="0"/>
            <a:endCxn id="10" idx="2"/>
          </p:cNvCxnSpPr>
          <p:nvPr/>
        </p:nvCxnSpPr>
        <p:spPr>
          <a:xfrm flipV="1">
            <a:off x="3254732" y="2072573"/>
            <a:ext cx="2491575" cy="64983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6" name="Straight Arrow Connector 35"/>
          <p:cNvCxnSpPr>
            <a:stCxn id="12" idx="0"/>
            <a:endCxn id="10" idx="2"/>
          </p:cNvCxnSpPr>
          <p:nvPr/>
        </p:nvCxnSpPr>
        <p:spPr>
          <a:xfrm flipV="1">
            <a:off x="5742255" y="2072574"/>
            <a:ext cx="4052" cy="646835"/>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a:stCxn id="13" idx="0"/>
            <a:endCxn id="10" idx="2"/>
          </p:cNvCxnSpPr>
          <p:nvPr/>
        </p:nvCxnSpPr>
        <p:spPr>
          <a:xfrm flipH="1" flipV="1">
            <a:off x="5746307" y="2072573"/>
            <a:ext cx="2491575" cy="638614"/>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38" name="Horizontal Scroll 37"/>
          <p:cNvSpPr/>
          <p:nvPr/>
        </p:nvSpPr>
        <p:spPr>
          <a:xfrm>
            <a:off x="8611349" y="5834111"/>
            <a:ext cx="1466469" cy="43204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£2,000</a:t>
            </a:r>
            <a:endParaRPr lang="en-GB" b="1" dirty="0">
              <a:solidFill>
                <a:srgbClr val="FF0000"/>
              </a:solidFill>
            </a:endParaRPr>
          </a:p>
        </p:txBody>
      </p:sp>
      <p:sp>
        <p:nvSpPr>
          <p:cNvPr id="39" name="Horizontal Scroll 38"/>
          <p:cNvSpPr/>
          <p:nvPr/>
        </p:nvSpPr>
        <p:spPr>
          <a:xfrm>
            <a:off x="3681429" y="5834111"/>
            <a:ext cx="1466469" cy="43204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£10,000</a:t>
            </a:r>
            <a:endParaRPr lang="en-GB" b="1" dirty="0">
              <a:solidFill>
                <a:srgbClr val="FF0000"/>
              </a:solidFill>
            </a:endParaRPr>
          </a:p>
        </p:txBody>
      </p:sp>
      <p:sp>
        <p:nvSpPr>
          <p:cNvPr id="40" name="Horizontal Scroll 39"/>
          <p:cNvSpPr/>
          <p:nvPr/>
        </p:nvSpPr>
        <p:spPr>
          <a:xfrm>
            <a:off x="6264937" y="5821281"/>
            <a:ext cx="1466469" cy="43204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£1,000</a:t>
            </a:r>
            <a:endParaRPr lang="en-GB" b="1" dirty="0">
              <a:solidFill>
                <a:srgbClr val="FF0000"/>
              </a:solidFill>
            </a:endParaRPr>
          </a:p>
        </p:txBody>
      </p:sp>
      <p:sp>
        <p:nvSpPr>
          <p:cNvPr id="41" name="Horizontal Scroll 40"/>
          <p:cNvSpPr/>
          <p:nvPr/>
        </p:nvSpPr>
        <p:spPr>
          <a:xfrm>
            <a:off x="10483069" y="5803351"/>
            <a:ext cx="1466469" cy="43204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£7,000</a:t>
            </a:r>
            <a:endParaRPr lang="en-GB" b="1" dirty="0">
              <a:solidFill>
                <a:srgbClr val="FF0000"/>
              </a:solidFill>
            </a:endParaRPr>
          </a:p>
        </p:txBody>
      </p:sp>
      <p:sp>
        <p:nvSpPr>
          <p:cNvPr id="42" name="Horizontal Scroll 41"/>
          <p:cNvSpPr/>
          <p:nvPr/>
        </p:nvSpPr>
        <p:spPr>
          <a:xfrm>
            <a:off x="799694" y="5834111"/>
            <a:ext cx="1466469" cy="43204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£5,000</a:t>
            </a:r>
            <a:endParaRPr lang="en-GB" b="1" dirty="0">
              <a:solidFill>
                <a:srgbClr val="FF0000"/>
              </a:solidFill>
            </a:endParaRPr>
          </a:p>
        </p:txBody>
      </p:sp>
      <p:sp>
        <p:nvSpPr>
          <p:cNvPr id="43" name="Left Arrow Callout 42"/>
          <p:cNvSpPr/>
          <p:nvPr/>
        </p:nvSpPr>
        <p:spPr>
          <a:xfrm>
            <a:off x="1295130" y="1736939"/>
            <a:ext cx="2148500" cy="270320"/>
          </a:xfrm>
          <a:prstGeom prst="leftArrowCallout">
            <a:avLst>
              <a:gd name="adj1" fmla="val 22283"/>
              <a:gd name="adj2" fmla="val 28190"/>
              <a:gd name="adj3" fmla="val 127118"/>
              <a:gd name="adj4" fmla="val 6497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£50,000</a:t>
            </a:r>
            <a:endParaRPr lang="en-GB" b="1" dirty="0">
              <a:solidFill>
                <a:srgbClr val="FF0000"/>
              </a:solidFill>
            </a:endParaRPr>
          </a:p>
        </p:txBody>
      </p:sp>
      <p:pic>
        <p:nvPicPr>
          <p:cNvPr id="44" name="Picture 4" descr="C:\Users\Nigel\Pictures\Presentations\SkullCross 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258" y="1561358"/>
            <a:ext cx="796654" cy="571499"/>
          </a:xfrm>
          <a:prstGeom prst="rect">
            <a:avLst/>
          </a:prstGeom>
          <a:noFill/>
          <a:extLst>
            <a:ext uri="{909E8E84-426E-40DD-AFC4-6F175D3DCCD1}">
              <a14:hiddenFill xmlns:a14="http://schemas.microsoft.com/office/drawing/2010/main">
                <a:solidFill>
                  <a:srgbClr val="FFFFFF"/>
                </a:solidFill>
              </a14:hiddenFill>
            </a:ext>
          </a:extLst>
        </p:spPr>
      </p:pic>
      <p:sp>
        <p:nvSpPr>
          <p:cNvPr id="45" name="Left Arrow Callout 44"/>
          <p:cNvSpPr/>
          <p:nvPr/>
        </p:nvSpPr>
        <p:spPr>
          <a:xfrm flipH="1">
            <a:off x="8027468" y="1729917"/>
            <a:ext cx="2002357" cy="270320"/>
          </a:xfrm>
          <a:prstGeom prst="leftArrowCallout">
            <a:avLst>
              <a:gd name="adj1" fmla="val 22283"/>
              <a:gd name="adj2" fmla="val 28190"/>
              <a:gd name="adj3" fmla="val 127118"/>
              <a:gd name="adj4" fmla="val 64977"/>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£1m+</a:t>
            </a:r>
            <a:endParaRPr lang="en-GB" b="1" dirty="0">
              <a:solidFill>
                <a:srgbClr val="00B050"/>
              </a:solidFill>
            </a:endParaRPr>
          </a:p>
        </p:txBody>
      </p:sp>
      <p:sp>
        <p:nvSpPr>
          <p:cNvPr id="46" name="TextBox 45"/>
          <p:cNvSpPr txBox="1"/>
          <p:nvPr/>
        </p:nvSpPr>
        <p:spPr>
          <a:xfrm>
            <a:off x="10029825" y="1548934"/>
            <a:ext cx="1914205" cy="646331"/>
          </a:xfrm>
          <a:prstGeom prst="rect">
            <a:avLst/>
          </a:prstGeom>
          <a:noFill/>
        </p:spPr>
        <p:txBody>
          <a:bodyPr wrap="square" rtlCol="0">
            <a:spAutoFit/>
          </a:bodyPr>
          <a:lstStyle/>
          <a:p>
            <a:r>
              <a:rPr lang="en-GB" b="1" dirty="0" smtClean="0"/>
              <a:t>Value to Business</a:t>
            </a:r>
            <a:endParaRPr lang="en-GB" b="1" dirty="0"/>
          </a:p>
        </p:txBody>
      </p:sp>
    </p:spTree>
    <p:extLst>
      <p:ext uri="{BB962C8B-B14F-4D97-AF65-F5344CB8AC3E}">
        <p14:creationId xmlns:p14="http://schemas.microsoft.com/office/powerpoint/2010/main" val="369586523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C:\Users\Nigel\Pictures\Presentations\don_t_panic_but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365" y="2503862"/>
            <a:ext cx="4433335" cy="29460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C:\Users\Nigel\Pictures\Presentations\don't_panic -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517" y="926233"/>
            <a:ext cx="3582408" cy="45315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07655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gray">
          <a:xfrm>
            <a:off x="431258" y="1516380"/>
            <a:ext cx="11074942" cy="515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54000" rIns="90000" bIns="54000"/>
          <a:lstStyle/>
          <a:p>
            <a:pPr algn="r" defTabSz="801688"/>
            <a:r>
              <a:rPr lang="en-GB" sz="1400" noProof="1" smtClean="0"/>
              <a:t>Chartered </a:t>
            </a:r>
            <a:r>
              <a:rPr lang="en-GB" sz="1400" noProof="1"/>
              <a:t>IT Professional (CITP</a:t>
            </a:r>
            <a:r>
              <a:rPr lang="en-GB" sz="1400" noProof="1" smtClean="0"/>
              <a:t>)</a:t>
            </a:r>
          </a:p>
          <a:p>
            <a:pPr algn="r" defTabSz="801688"/>
            <a:r>
              <a:rPr lang="en-GB" sz="1400" noProof="1" smtClean="0"/>
              <a:t>Microsoft </a:t>
            </a:r>
            <a:r>
              <a:rPr lang="en-GB" sz="1400" noProof="1"/>
              <a:t>Buisness Value </a:t>
            </a:r>
            <a:r>
              <a:rPr lang="en-GB" sz="1400" noProof="1" smtClean="0"/>
              <a:t>Planning (MBVP)</a:t>
            </a:r>
          </a:p>
          <a:p>
            <a:pPr algn="r" defTabSz="801688"/>
            <a:r>
              <a:rPr lang="en-GB" sz="1400" noProof="1"/>
              <a:t>Certified Information Systems Auditor (CISA</a:t>
            </a:r>
            <a:r>
              <a:rPr lang="en-GB" sz="1400" noProof="1" smtClean="0"/>
              <a:t>)</a:t>
            </a:r>
          </a:p>
          <a:p>
            <a:pPr algn="r" defTabSz="801688"/>
            <a:r>
              <a:rPr lang="en-GB" sz="1400" noProof="1"/>
              <a:t>Certified Information Systems Security Professional(CISSP)</a:t>
            </a:r>
          </a:p>
          <a:p>
            <a:pPr algn="r" defTabSz="801688"/>
            <a:r>
              <a:rPr lang="en-GB" sz="1400" noProof="1" smtClean="0"/>
              <a:t>Microsoft Certified Inromation Technology Professional (MCITP)</a:t>
            </a:r>
            <a:endParaRPr lang="en-GB" sz="1400" noProof="1"/>
          </a:p>
          <a:p>
            <a:pPr algn="r" defTabSz="801688"/>
            <a:endParaRPr lang="en-GB" sz="1400" noProof="1" smtClean="0"/>
          </a:p>
          <a:p>
            <a:pPr algn="r" defTabSz="801688"/>
            <a:r>
              <a:rPr lang="en-GB" i="1" noProof="1" smtClean="0"/>
              <a:t>Strategic </a:t>
            </a:r>
            <a:r>
              <a:rPr lang="en-GB" i="1" noProof="1"/>
              <a:t>Business Planning &amp; Audit</a:t>
            </a:r>
            <a:r>
              <a:rPr lang="en-GB" i="1" noProof="1" smtClean="0"/>
              <a:t>.</a:t>
            </a:r>
            <a:endParaRPr lang="en-GB" noProof="1" smtClean="0">
              <a:gradFill>
                <a:gsLst>
                  <a:gs pos="0">
                    <a:schemeClr val="tx1"/>
                  </a:gs>
                  <a:gs pos="86000">
                    <a:schemeClr val="tx1"/>
                  </a:gs>
                </a:gsLst>
                <a:lin ang="5400000" scaled="0"/>
              </a:gradFill>
            </a:endParaRPr>
          </a:p>
          <a:p>
            <a:pPr marL="398481" indent="-395288">
              <a:lnSpc>
                <a:spcPct val="90000"/>
              </a:lnSpc>
              <a:spcBef>
                <a:spcPct val="20000"/>
              </a:spcBef>
              <a:buSzPct val="100000"/>
              <a:buBlip>
                <a:blip r:embed="rId3"/>
              </a:buBlip>
            </a:pPr>
            <a:r>
              <a:rPr lang="en-GB" noProof="1">
                <a:gradFill>
                  <a:gsLst>
                    <a:gs pos="0">
                      <a:schemeClr val="tx1"/>
                    </a:gs>
                    <a:gs pos="86000">
                      <a:schemeClr val="tx1"/>
                    </a:gs>
                  </a:gsLst>
                  <a:lin ang="5400000" scaled="0"/>
                </a:gradFill>
              </a:rPr>
              <a:t>IAMCP UK &amp; International Board Member</a:t>
            </a:r>
          </a:p>
          <a:p>
            <a:pPr marL="398481" indent="-395288">
              <a:lnSpc>
                <a:spcPct val="90000"/>
              </a:lnSpc>
              <a:spcBef>
                <a:spcPct val="20000"/>
              </a:spcBef>
              <a:buSzPct val="100000"/>
              <a:buBlip>
                <a:blip r:embed="rId3"/>
              </a:buBlip>
            </a:pPr>
            <a:r>
              <a:rPr lang="en-GB" noProof="1" smtClean="0">
                <a:gradFill>
                  <a:gsLst>
                    <a:gs pos="0">
                      <a:schemeClr val="tx1"/>
                    </a:gs>
                    <a:gs pos="86000">
                      <a:schemeClr val="tx1"/>
                    </a:gs>
                  </a:gsLst>
                  <a:lin ang="5400000" scaled="0"/>
                </a:gradFill>
              </a:rPr>
              <a:t>Microsoft </a:t>
            </a:r>
            <a:r>
              <a:rPr lang="en-GB" noProof="1">
                <a:gradFill>
                  <a:gsLst>
                    <a:gs pos="0">
                      <a:schemeClr val="tx1"/>
                    </a:gs>
                    <a:gs pos="86000">
                      <a:schemeClr val="tx1"/>
                    </a:gs>
                  </a:gsLst>
                  <a:lin ang="5400000" scaled="0"/>
                </a:gradFill>
              </a:rPr>
              <a:t>Partner Advisory Council</a:t>
            </a:r>
          </a:p>
          <a:p>
            <a:pPr marL="398481" indent="-395288">
              <a:lnSpc>
                <a:spcPct val="90000"/>
              </a:lnSpc>
              <a:spcBef>
                <a:spcPct val="20000"/>
              </a:spcBef>
              <a:buSzPct val="100000"/>
              <a:buBlip>
                <a:blip r:embed="rId3"/>
              </a:buBlip>
            </a:pPr>
            <a:r>
              <a:rPr lang="en-GB" noProof="1">
                <a:gradFill>
                  <a:gsLst>
                    <a:gs pos="0">
                      <a:schemeClr val="tx1"/>
                    </a:gs>
                    <a:gs pos="86000">
                      <a:schemeClr val="tx1"/>
                    </a:gs>
                  </a:gsLst>
                  <a:lin ang="5400000" scaled="0"/>
                </a:gradFill>
              </a:rPr>
              <a:t>Microsoft Executive Partner Board</a:t>
            </a:r>
          </a:p>
          <a:p>
            <a:pPr marL="398481" indent="-395288">
              <a:lnSpc>
                <a:spcPct val="90000"/>
              </a:lnSpc>
              <a:spcBef>
                <a:spcPct val="20000"/>
              </a:spcBef>
              <a:buSzPct val="100000"/>
              <a:buBlip>
                <a:blip r:embed="rId3"/>
              </a:buBlip>
            </a:pPr>
            <a:endParaRPr lang="en-GB" sz="800" noProof="1" smtClean="0">
              <a:gradFill>
                <a:gsLst>
                  <a:gs pos="0">
                    <a:schemeClr val="tx1"/>
                  </a:gs>
                  <a:gs pos="86000">
                    <a:schemeClr val="tx1"/>
                  </a:gs>
                </a:gsLst>
                <a:lin ang="5400000" scaled="0"/>
              </a:gradFill>
            </a:endParaRPr>
          </a:p>
          <a:p>
            <a:pPr marL="398481" indent="-395288">
              <a:lnSpc>
                <a:spcPct val="90000"/>
              </a:lnSpc>
              <a:spcBef>
                <a:spcPct val="20000"/>
              </a:spcBef>
              <a:buSzPct val="100000"/>
              <a:buBlip>
                <a:blip r:embed="rId3"/>
              </a:buBlip>
            </a:pPr>
            <a:r>
              <a:rPr lang="en-GB" noProof="1">
                <a:gradFill>
                  <a:gsLst>
                    <a:gs pos="0">
                      <a:schemeClr val="tx1"/>
                    </a:gs>
                    <a:gs pos="86000">
                      <a:schemeClr val="tx1"/>
                    </a:gs>
                  </a:gsLst>
                  <a:lin ang="5400000" scaled="0"/>
                </a:gradFill>
              </a:rPr>
              <a:t>Cloud Security Alliance - UK &amp; Ireland</a:t>
            </a:r>
          </a:p>
          <a:p>
            <a:pPr marL="398481" indent="-395288">
              <a:lnSpc>
                <a:spcPct val="90000"/>
              </a:lnSpc>
              <a:spcBef>
                <a:spcPct val="20000"/>
              </a:spcBef>
              <a:buSzPct val="100000"/>
              <a:buBlip>
                <a:blip r:embed="rId3"/>
              </a:buBlip>
            </a:pPr>
            <a:r>
              <a:rPr lang="en-GB" noProof="1" smtClean="0">
                <a:gradFill>
                  <a:gsLst>
                    <a:gs pos="0">
                      <a:schemeClr val="tx1"/>
                    </a:gs>
                    <a:gs pos="86000">
                      <a:schemeClr val="tx1"/>
                    </a:gs>
                  </a:gsLst>
                  <a:lin ang="5400000" scaled="0"/>
                </a:gradFill>
              </a:rPr>
              <a:t>Insititute </a:t>
            </a:r>
            <a:r>
              <a:rPr lang="en-GB" noProof="1">
                <a:gradFill>
                  <a:gsLst>
                    <a:gs pos="0">
                      <a:schemeClr val="tx1"/>
                    </a:gs>
                    <a:gs pos="86000">
                      <a:schemeClr val="tx1"/>
                    </a:gs>
                  </a:gsLst>
                  <a:lin ang="5400000" scaled="0"/>
                </a:gradFill>
              </a:rPr>
              <a:t>of Information Security Professionals (IISP)</a:t>
            </a:r>
          </a:p>
          <a:p>
            <a:pPr marL="398481" indent="-395288">
              <a:lnSpc>
                <a:spcPct val="90000"/>
              </a:lnSpc>
              <a:spcBef>
                <a:spcPct val="20000"/>
              </a:spcBef>
              <a:buSzPct val="100000"/>
              <a:buBlip>
                <a:blip r:embed="rId3"/>
              </a:buBlip>
            </a:pPr>
            <a:r>
              <a:rPr lang="en-GB" noProof="1">
                <a:gradFill>
                  <a:gsLst>
                    <a:gs pos="0">
                      <a:schemeClr val="tx1"/>
                    </a:gs>
                    <a:gs pos="86000">
                      <a:schemeClr val="tx1"/>
                    </a:gs>
                  </a:gsLst>
                  <a:lin ang="5400000" scaled="0"/>
                </a:gradFill>
              </a:rPr>
              <a:t>Information Security Audit &amp; Control Association (ISACA)</a:t>
            </a:r>
          </a:p>
          <a:p>
            <a:pPr marL="398481" indent="-395288">
              <a:lnSpc>
                <a:spcPct val="90000"/>
              </a:lnSpc>
              <a:spcBef>
                <a:spcPct val="20000"/>
              </a:spcBef>
              <a:buSzPct val="100000"/>
              <a:buBlip>
                <a:blip r:embed="rId3"/>
              </a:buBlip>
            </a:pPr>
            <a:r>
              <a:rPr lang="en-GB" noProof="1">
                <a:gradFill>
                  <a:gsLst>
                    <a:gs pos="0">
                      <a:schemeClr val="tx1"/>
                    </a:gs>
                    <a:gs pos="86000">
                      <a:schemeClr val="tx1"/>
                    </a:gs>
                  </a:gsLst>
                  <a:lin ang="5400000" scaled="0"/>
                </a:gradFill>
              </a:rPr>
              <a:t>International Information Systems Security Certification Consortium or (ISC)2 </a:t>
            </a:r>
          </a:p>
          <a:p>
            <a:pPr marL="398481" indent="-395288">
              <a:lnSpc>
                <a:spcPct val="90000"/>
              </a:lnSpc>
              <a:spcBef>
                <a:spcPct val="20000"/>
              </a:spcBef>
              <a:buSzPct val="100000"/>
              <a:buBlip>
                <a:blip r:embed="rId3"/>
              </a:buBlip>
            </a:pPr>
            <a:endParaRPr lang="en-GB" sz="800" noProof="1">
              <a:gradFill>
                <a:gsLst>
                  <a:gs pos="0">
                    <a:schemeClr val="tx1"/>
                  </a:gs>
                  <a:gs pos="86000">
                    <a:schemeClr val="tx1"/>
                  </a:gs>
                </a:gsLst>
                <a:lin ang="5400000" scaled="0"/>
              </a:gradFill>
            </a:endParaRPr>
          </a:p>
          <a:p>
            <a:pPr marL="398481" indent="-395288">
              <a:lnSpc>
                <a:spcPct val="90000"/>
              </a:lnSpc>
              <a:spcBef>
                <a:spcPct val="20000"/>
              </a:spcBef>
              <a:buSzPct val="100000"/>
              <a:buBlip>
                <a:blip r:embed="rId3"/>
              </a:buBlip>
            </a:pPr>
            <a:r>
              <a:rPr lang="en-GB" noProof="1">
                <a:gradFill>
                  <a:gsLst>
                    <a:gs pos="0">
                      <a:schemeClr val="tx1"/>
                    </a:gs>
                    <a:gs pos="86000">
                      <a:schemeClr val="tx1"/>
                    </a:gs>
                  </a:gsLst>
                  <a:lin ang="5400000" scaled="0"/>
                </a:gradFill>
              </a:rPr>
              <a:t>EuroCloud</a:t>
            </a:r>
          </a:p>
          <a:p>
            <a:pPr marL="398481" indent="-395288">
              <a:lnSpc>
                <a:spcPct val="90000"/>
              </a:lnSpc>
              <a:spcBef>
                <a:spcPct val="20000"/>
              </a:spcBef>
              <a:buSzPct val="100000"/>
              <a:buBlip>
                <a:blip r:embed="rId3"/>
              </a:buBlip>
            </a:pPr>
            <a:r>
              <a:rPr lang="en-GB" noProof="1">
                <a:gradFill>
                  <a:gsLst>
                    <a:gs pos="0">
                      <a:schemeClr val="tx1"/>
                    </a:gs>
                    <a:gs pos="86000">
                      <a:schemeClr val="tx1"/>
                    </a:gs>
                  </a:gsLst>
                  <a:lin ang="5400000" scaled="0"/>
                </a:gradFill>
              </a:rPr>
              <a:t>Voices for </a:t>
            </a:r>
            <a:r>
              <a:rPr lang="en-GB" noProof="1" smtClean="0">
                <a:gradFill>
                  <a:gsLst>
                    <a:gs pos="0">
                      <a:schemeClr val="tx1"/>
                    </a:gs>
                    <a:gs pos="86000">
                      <a:schemeClr val="tx1"/>
                    </a:gs>
                  </a:gsLst>
                  <a:lin ang="5400000" scaled="0"/>
                </a:gradFill>
              </a:rPr>
              <a:t>Innovation</a:t>
            </a:r>
            <a:endParaRPr lang="en-GB" sz="800" noProof="1" smtClean="0">
              <a:gradFill>
                <a:gsLst>
                  <a:gs pos="0">
                    <a:schemeClr val="tx1"/>
                  </a:gs>
                  <a:gs pos="86000">
                    <a:schemeClr val="tx1"/>
                  </a:gs>
                </a:gsLst>
                <a:lin ang="5400000" scaled="0"/>
              </a:gradFill>
            </a:endParaRPr>
          </a:p>
          <a:p>
            <a:pPr algn="ctr">
              <a:buNone/>
            </a:pPr>
            <a:r>
              <a:rPr lang="en-GB" sz="1600" dirty="0">
                <a:hlinkClick r:id="rId4"/>
              </a:rPr>
              <a:t>http://nigelgibbons.net</a:t>
            </a:r>
            <a:r>
              <a:rPr lang="en-GB" sz="1600" dirty="0"/>
              <a:t>  </a:t>
            </a:r>
          </a:p>
          <a:p>
            <a:pPr algn="ctr">
              <a:buFontTx/>
              <a:buNone/>
            </a:pPr>
            <a:r>
              <a:rPr lang="en-GB" sz="1600" dirty="0"/>
              <a:t>#</a:t>
            </a:r>
            <a:r>
              <a:rPr lang="en-GB" sz="1600" dirty="0" err="1"/>
              <a:t>NRG_fx</a:t>
            </a:r>
            <a:r>
              <a:rPr lang="en-GB" sz="1600" dirty="0"/>
              <a:t> </a:t>
            </a:r>
          </a:p>
          <a:p>
            <a:pPr algn="r" defTabSz="801688"/>
            <a:endParaRPr lang="en-GB" sz="1400" i="1" noProof="1"/>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8332" y="3472630"/>
            <a:ext cx="1680016" cy="1829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e 1"/>
          <p:cNvSpPr txBox="1">
            <a:spLocks/>
          </p:cNvSpPr>
          <p:nvPr/>
        </p:nvSpPr>
        <p:spPr>
          <a:xfrm>
            <a:off x="505119" y="304972"/>
            <a:ext cx="11149013"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Nigel Gibbons</a:t>
            </a:r>
            <a:br>
              <a:rPr lang="en-GB" dirty="0" smtClean="0"/>
            </a:br>
            <a:r>
              <a:rPr lang="en-GB" sz="3600" dirty="0" smtClean="0">
                <a:latin typeface="Segoe UI Light" pitchFamily="34" charset="0"/>
              </a:rPr>
              <a:t>Executive Chairman – </a:t>
            </a:r>
            <a:r>
              <a:rPr lang="en-GB" sz="3600" dirty="0" err="1" smtClean="0">
                <a:latin typeface="Segoe UI Light" pitchFamily="34" charset="0"/>
              </a:rPr>
              <a:t>UniTech</a:t>
            </a:r>
            <a:r>
              <a:rPr lang="en-GB" sz="3600" dirty="0" smtClean="0">
                <a:latin typeface="Segoe UI Light" pitchFamily="34" charset="0"/>
              </a:rPr>
              <a:t> </a:t>
            </a:r>
            <a:r>
              <a:rPr lang="en-GB" sz="3600" baseline="-25000" dirty="0" smtClean="0">
                <a:latin typeface="Segoe UI Light" pitchFamily="34" charset="0"/>
              </a:rPr>
              <a:t>tm</a:t>
            </a:r>
            <a:endParaRPr lang="en-GB" sz="3600" baseline="-25000" dirty="0">
              <a:latin typeface="Segoe UI Light" pitchFamily="34" charset="0"/>
            </a:endParaRPr>
          </a:p>
        </p:txBody>
      </p:sp>
      <p:pic>
        <p:nvPicPr>
          <p:cNvPr id="9" name="Picture 3" descr="C:\Users\Nigel\Pictures\Logos\IAMCP\logo_IAMCP_for_print 0512_l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3105" y="1676400"/>
            <a:ext cx="3370926" cy="1039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625019"/>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744" y="205740"/>
            <a:ext cx="5279212" cy="609398"/>
          </a:xfrm>
        </p:spPr>
        <p:txBody>
          <a:bodyPr/>
          <a:lstStyle/>
          <a:p>
            <a:r>
              <a:rPr lang="en-GB" dirty="0" smtClean="0"/>
              <a:t>Security On Ramp</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24647228"/>
              </p:ext>
            </p:extLst>
          </p:nvPr>
        </p:nvGraphicFramePr>
        <p:xfrm>
          <a:off x="609441" y="1196752"/>
          <a:ext cx="11244111"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Users\Nigel\Pictures\Presentations\msa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1890" y="4372194"/>
            <a:ext cx="767885" cy="586170"/>
          </a:xfrm>
          <a:prstGeom prst="rect">
            <a:avLst/>
          </a:prstGeom>
          <a:ln>
            <a:noFill/>
          </a:ln>
          <a:effectLst>
            <a:softEdge rad="112500"/>
          </a:effectLst>
          <a:extLst/>
        </p:spPr>
      </p:pic>
    </p:spTree>
    <p:extLst>
      <p:ext uri="{BB962C8B-B14F-4D97-AF65-F5344CB8AC3E}">
        <p14:creationId xmlns:p14="http://schemas.microsoft.com/office/powerpoint/2010/main" val="306317642"/>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1" y="205740"/>
            <a:ext cx="9387840" cy="609398"/>
          </a:xfrm>
        </p:spPr>
        <p:txBody>
          <a:bodyPr/>
          <a:lstStyle/>
          <a:p>
            <a:r>
              <a:rPr lang="en-GB" dirty="0" smtClean="0"/>
              <a:t>Microsoft Security Assessment  Toolkit</a:t>
            </a:r>
            <a:endParaRPr lang="en-GB" dirty="0"/>
          </a:p>
        </p:txBody>
      </p:sp>
      <p:sp>
        <p:nvSpPr>
          <p:cNvPr id="3" name="Content Placeholder 2"/>
          <p:cNvSpPr>
            <a:spLocks noGrp="1"/>
          </p:cNvSpPr>
          <p:nvPr>
            <p:ph idx="1"/>
          </p:nvPr>
        </p:nvSpPr>
        <p:spPr>
          <a:xfrm>
            <a:off x="533401" y="6187488"/>
            <a:ext cx="11270058" cy="443198"/>
          </a:xfrm>
        </p:spPr>
        <p:txBody>
          <a:bodyPr/>
          <a:lstStyle/>
          <a:p>
            <a:pPr marL="0" indent="0">
              <a:buNone/>
            </a:pPr>
            <a:r>
              <a:rPr lang="en-GB" dirty="0">
                <a:hlinkClick r:id="rId3"/>
              </a:rPr>
              <a:t>http://</a:t>
            </a:r>
            <a:r>
              <a:rPr lang="en-GB" dirty="0" smtClean="0">
                <a:hlinkClick r:id="rId3"/>
              </a:rPr>
              <a:t>technet.microsoft.com/en-gb/security/cc185712.aspx</a:t>
            </a:r>
            <a:r>
              <a:rPr lang="en-GB" dirty="0" smtClean="0"/>
              <a:t> </a:t>
            </a:r>
            <a:endParaRPr lang="en-GB" dirty="0"/>
          </a:p>
        </p:txBody>
      </p:sp>
      <p:pic>
        <p:nvPicPr>
          <p:cNvPr id="1026" name="Picture 2" descr="C:\Users\Nigel\Pictures\Presentations\msat-screen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929" y="1124744"/>
            <a:ext cx="6623011" cy="49745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509132"/>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Alternative!</a:t>
            </a:r>
            <a:endParaRPr lang="en-GB" dirty="0"/>
          </a:p>
        </p:txBody>
      </p:sp>
      <p:pic>
        <p:nvPicPr>
          <p:cNvPr id="1026" name="Picture 2" descr="C:\Users\Nigel\Pictures\Presentations\full-responsibil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582" y="1170623"/>
            <a:ext cx="9179877" cy="52158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652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Nigel\Pictures\Presentations\safety-net2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259" y="1626026"/>
            <a:ext cx="6023293" cy="48509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627039" y="228600"/>
            <a:ext cx="11149013"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Partner is the key = IAMCP</a:t>
            </a:r>
            <a:br>
              <a:rPr lang="en-GB" dirty="0" smtClean="0"/>
            </a:br>
            <a:r>
              <a:rPr lang="en-GB" sz="3600" dirty="0" smtClean="0">
                <a:latin typeface="Segoe UI Light" pitchFamily="34" charset="0"/>
              </a:rPr>
              <a:t>(International Association of Microsoft Channel Partners)</a:t>
            </a:r>
            <a:endParaRPr lang="en-GB" sz="3600" dirty="0">
              <a:latin typeface="Segoe UI Light" pitchFamily="34" charset="0"/>
            </a:endParaRPr>
          </a:p>
        </p:txBody>
      </p:sp>
    </p:spTree>
    <p:extLst>
      <p:ext uri="{BB962C8B-B14F-4D97-AF65-F5344CB8AC3E}">
        <p14:creationId xmlns:p14="http://schemas.microsoft.com/office/powerpoint/2010/main" val="1351744741"/>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8159" y="1379220"/>
            <a:ext cx="10969941" cy="2819400"/>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7172" name="Rectangle 3"/>
          <p:cNvSpPr>
            <a:spLocks noGrp="1" noChangeArrowheads="1"/>
          </p:cNvSpPr>
          <p:nvPr>
            <p:ph idx="1"/>
          </p:nvPr>
        </p:nvSpPr>
        <p:spPr>
          <a:xfrm>
            <a:off x="822961" y="1455420"/>
            <a:ext cx="10447019" cy="2621280"/>
          </a:xfrm>
        </p:spPr>
        <p:txBody>
          <a:bodyPr rtlCol="0">
            <a:normAutofit/>
          </a:bodyPr>
          <a:lstStyle/>
          <a:p>
            <a:pPr eaLnBrk="1" fontAlgn="auto" hangingPunct="1">
              <a:lnSpc>
                <a:spcPct val="150000"/>
              </a:lnSpc>
              <a:spcBef>
                <a:spcPts val="1200"/>
              </a:spcBef>
              <a:spcAft>
                <a:spcPts val="600"/>
              </a:spcAft>
              <a:buFont typeface="Arial" pitchFamily="34" charset="0"/>
              <a:buNone/>
              <a:defRPr/>
            </a:pPr>
            <a:r>
              <a:rPr lang="en-US" sz="2800" b="1" dirty="0" smtClean="0">
                <a:effectLst>
                  <a:outerShdw blurRad="38100" dist="38100" dir="2700000" algn="tl">
                    <a:srgbClr val="000000">
                      <a:alpha val="43137"/>
                    </a:srgbClr>
                  </a:outerShdw>
                </a:effectLst>
              </a:rPr>
              <a:t>Vision</a:t>
            </a:r>
            <a:endParaRPr lang="en-US" sz="2800" b="1" dirty="0">
              <a:effectLst>
                <a:outerShdw blurRad="38100" dist="38100" dir="2700000" algn="tl">
                  <a:srgbClr val="000000">
                    <a:alpha val="43137"/>
                  </a:srgbClr>
                </a:outerShdw>
              </a:effectLst>
            </a:endParaRPr>
          </a:p>
          <a:p>
            <a:pPr>
              <a:defRPr/>
            </a:pPr>
            <a:r>
              <a:rPr lang="en-US" sz="2600" dirty="0"/>
              <a:t>IAMCP the global business community for the Microsoft Channel</a:t>
            </a:r>
          </a:p>
          <a:p>
            <a:pPr eaLnBrk="1" fontAlgn="auto" hangingPunct="1">
              <a:lnSpc>
                <a:spcPct val="150000"/>
              </a:lnSpc>
              <a:spcBef>
                <a:spcPts val="1200"/>
              </a:spcBef>
              <a:spcAft>
                <a:spcPts val="600"/>
              </a:spcAft>
              <a:buFont typeface="Arial" pitchFamily="34" charset="0"/>
              <a:buNone/>
              <a:defRPr/>
            </a:pPr>
            <a:r>
              <a:rPr lang="en-US" sz="2800" b="1" dirty="0" smtClean="0">
                <a:effectLst>
                  <a:outerShdw blurRad="38100" dist="38100" dir="2700000" algn="tl">
                    <a:srgbClr val="000000">
                      <a:alpha val="43137"/>
                    </a:srgbClr>
                  </a:outerShdw>
                </a:effectLst>
              </a:rPr>
              <a:t>Mission</a:t>
            </a:r>
            <a:endParaRPr lang="en-US" sz="2800" b="1" dirty="0">
              <a:effectLst>
                <a:outerShdw blurRad="38100" dist="38100" dir="2700000" algn="tl">
                  <a:srgbClr val="000000">
                    <a:alpha val="43137"/>
                  </a:srgbClr>
                </a:outerShdw>
              </a:effectLst>
            </a:endParaRPr>
          </a:p>
          <a:p>
            <a:pPr fontAlgn="auto">
              <a:spcAft>
                <a:spcPts val="0"/>
              </a:spcAft>
              <a:defRPr/>
            </a:pPr>
            <a:r>
              <a:rPr lang="en-US" sz="2600" dirty="0"/>
              <a:t>To maximize the business potential of its members through:</a:t>
            </a:r>
          </a:p>
          <a:p>
            <a:pPr eaLnBrk="1" fontAlgn="auto" hangingPunct="1">
              <a:spcAft>
                <a:spcPts val="0"/>
              </a:spcAft>
              <a:buFont typeface="Arial" pitchFamily="34" charset="0"/>
              <a:buNone/>
              <a:defRPr/>
            </a:pPr>
            <a:endParaRPr lang="en-US" sz="2000" dirty="0"/>
          </a:p>
        </p:txBody>
      </p:sp>
      <p:graphicFrame>
        <p:nvGraphicFramePr>
          <p:cNvPr id="4" name="Content Placeholder 3"/>
          <p:cNvGraphicFramePr>
            <a:graphicFrameLocks/>
          </p:cNvGraphicFramePr>
          <p:nvPr>
            <p:extLst>
              <p:ext uri="{D42A27DB-BD31-4B8C-83A1-F6EECF244321}">
                <p14:modId xmlns:p14="http://schemas.microsoft.com/office/powerpoint/2010/main" val="2084631824"/>
              </p:ext>
            </p:extLst>
          </p:nvPr>
        </p:nvGraphicFramePr>
        <p:xfrm>
          <a:off x="507867" y="4305301"/>
          <a:ext cx="11112633" cy="2387377"/>
        </p:xfrm>
        <a:graphic>
          <a:graphicData uri="http://schemas.openxmlformats.org/drawingml/2006/table">
            <a:tbl>
              <a:tblPr bandRow="1">
                <a:tableStyleId>{0E3FDE45-AF77-4B5C-9715-49D594BDF05E}</a:tableStyleId>
              </a:tblPr>
              <a:tblGrid>
                <a:gridCol w="2843342"/>
                <a:gridCol w="8269291"/>
              </a:tblGrid>
              <a:tr h="533399">
                <a:tc>
                  <a:txBody>
                    <a:bodyPr/>
                    <a:lstStyle/>
                    <a:p>
                      <a:r>
                        <a:rPr lang="en-US" b="1" dirty="0">
                          <a:solidFill>
                            <a:srgbClr val="FFC000"/>
                          </a:solidFill>
                        </a:rPr>
                        <a:t>P</a:t>
                      </a:r>
                      <a:r>
                        <a:rPr lang="en-US" dirty="0"/>
                        <a:t>eer to Peer Networking</a:t>
                      </a:r>
                    </a:p>
                  </a:txBody>
                  <a:tcPr marL="121888" marR="121888"/>
                </a:tc>
                <a:tc>
                  <a:txBody>
                    <a:bodyPr/>
                    <a:lstStyle/>
                    <a:p>
                      <a:r>
                        <a:rPr lang="en-US" dirty="0"/>
                        <a:t>Rhythm</a:t>
                      </a:r>
                      <a:r>
                        <a:rPr lang="en-US" baseline="0" dirty="0"/>
                        <a:t> of events occurring globally</a:t>
                      </a:r>
                      <a:endParaRPr lang="en-US" dirty="0"/>
                    </a:p>
                  </a:txBody>
                  <a:tcPr marL="121888" marR="121888"/>
                </a:tc>
              </a:tr>
              <a:tr h="546486">
                <a:tc>
                  <a:txBody>
                    <a:bodyPr/>
                    <a:lstStyle/>
                    <a:p>
                      <a:r>
                        <a:rPr lang="en-US" b="1" dirty="0">
                          <a:solidFill>
                            <a:srgbClr val="FFC000"/>
                          </a:solidFill>
                        </a:rPr>
                        <a:t>A</a:t>
                      </a:r>
                      <a:r>
                        <a:rPr lang="en-US" dirty="0"/>
                        <a:t>dvocacy</a:t>
                      </a:r>
                    </a:p>
                  </a:txBody>
                  <a:tcPr marL="121888" marR="121888"/>
                </a:tc>
                <a:tc>
                  <a:txBody>
                    <a:bodyPr/>
                    <a:lstStyle/>
                    <a:p>
                      <a:r>
                        <a:rPr lang="en-US" dirty="0"/>
                        <a:t>To legislatures,</a:t>
                      </a:r>
                      <a:r>
                        <a:rPr lang="en-US" baseline="0" dirty="0"/>
                        <a:t> the media, to Microsoft and Microsoft </a:t>
                      </a:r>
                      <a:r>
                        <a:rPr lang="en-US" baseline="0" dirty="0" smtClean="0"/>
                        <a:t>Partners (liaison with VFI)</a:t>
                      </a:r>
                      <a:endParaRPr lang="en-US" dirty="0"/>
                    </a:p>
                  </a:txBody>
                  <a:tcPr marL="121888" marR="121888"/>
                </a:tc>
              </a:tr>
              <a:tr h="620533">
                <a:tc>
                  <a:txBody>
                    <a:bodyPr/>
                    <a:lstStyle/>
                    <a:p>
                      <a:r>
                        <a:rPr lang="en-US" b="1" dirty="0">
                          <a:solidFill>
                            <a:srgbClr val="FFC000"/>
                          </a:solidFill>
                        </a:rPr>
                        <a:t>C</a:t>
                      </a:r>
                      <a:r>
                        <a:rPr lang="en-US" dirty="0"/>
                        <a:t>ommunity Outreach</a:t>
                      </a:r>
                    </a:p>
                  </a:txBody>
                  <a:tcPr marL="121888" marR="121888"/>
                </a:tc>
                <a:tc>
                  <a:txBody>
                    <a:bodyPr/>
                    <a:lstStyle/>
                    <a:p>
                      <a:r>
                        <a:rPr lang="en-US" dirty="0"/>
                        <a:t>On the lines of Social Entrepreneurship</a:t>
                      </a:r>
                    </a:p>
                  </a:txBody>
                  <a:tcPr marL="121888" marR="121888"/>
                </a:tc>
              </a:tr>
              <a:tr h="686959">
                <a:tc>
                  <a:txBody>
                    <a:bodyPr/>
                    <a:lstStyle/>
                    <a:p>
                      <a:r>
                        <a:rPr lang="en-US" b="1" dirty="0">
                          <a:solidFill>
                            <a:srgbClr val="FFC000"/>
                          </a:solidFill>
                        </a:rPr>
                        <a:t>E</a:t>
                      </a:r>
                      <a:r>
                        <a:rPr lang="en-US" dirty="0"/>
                        <a:t>ducation and Growth</a:t>
                      </a:r>
                    </a:p>
                  </a:txBody>
                  <a:tcPr marL="121888" marR="121888"/>
                </a:tc>
                <a:tc>
                  <a:txBody>
                    <a:bodyPr/>
                    <a:lstStyle/>
                    <a:p>
                      <a:r>
                        <a:rPr lang="en-US" dirty="0"/>
                        <a:t>Provide Programs </a:t>
                      </a:r>
                      <a:r>
                        <a:rPr lang="en-US" dirty="0" smtClean="0"/>
                        <a:t>&amp; experiences </a:t>
                      </a:r>
                      <a:r>
                        <a:rPr lang="en-US" dirty="0"/>
                        <a:t>to grow</a:t>
                      </a:r>
                      <a:r>
                        <a:rPr lang="en-US" baseline="0" dirty="0"/>
                        <a:t> </a:t>
                      </a:r>
                      <a:r>
                        <a:rPr lang="en-US" baseline="0" dirty="0" smtClean="0"/>
                        <a:t>Partner </a:t>
                      </a:r>
                      <a:r>
                        <a:rPr lang="en-US" baseline="0" dirty="0"/>
                        <a:t>business capability </a:t>
                      </a:r>
                      <a:r>
                        <a:rPr lang="en-US" baseline="0" dirty="0" smtClean="0"/>
                        <a:t>&amp; capacity</a:t>
                      </a:r>
                      <a:endParaRPr lang="en-US" dirty="0"/>
                    </a:p>
                  </a:txBody>
                  <a:tcPr marL="121888" marR="121888"/>
                </a:tc>
              </a:tr>
            </a:tbl>
          </a:graphicData>
        </a:graphic>
      </p:graphicFrame>
      <p:pic>
        <p:nvPicPr>
          <p:cNvPr id="6" name="Picture 3" descr="C:\Users\Nigel\Pictures\Logos\IAMCP\logo_IAMCP_for_print 0512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37160"/>
            <a:ext cx="3705331" cy="10395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92509" y="137160"/>
            <a:ext cx="11505379"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IAMCP</a:t>
            </a:r>
            <a:br>
              <a:rPr lang="en-GB" dirty="0" smtClean="0"/>
            </a:br>
            <a:r>
              <a:rPr lang="en-GB" sz="3600" dirty="0" smtClean="0">
                <a:latin typeface="Segoe UI Light" pitchFamily="34" charset="0"/>
              </a:rPr>
              <a:t>Vision &amp; Mission - PACE</a:t>
            </a:r>
            <a:endParaRPr lang="en-GB" sz="3600" dirty="0">
              <a:latin typeface="Segoe UI Light" pitchFamily="34" charset="0"/>
            </a:endParaRPr>
          </a:p>
        </p:txBody>
      </p:sp>
    </p:spTree>
    <p:extLst>
      <p:ext uri="{BB962C8B-B14F-4D97-AF65-F5344CB8AC3E}">
        <p14:creationId xmlns:p14="http://schemas.microsoft.com/office/powerpoint/2010/main" val="349176695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766" y="2724161"/>
            <a:ext cx="11340097" cy="2203680"/>
          </a:xfrm>
        </p:spPr>
        <p:txBody>
          <a:bodyPr/>
          <a:lstStyle/>
          <a:p>
            <a:r>
              <a:rPr lang="en-GB" dirty="0"/>
              <a:t>Office 365 Security </a:t>
            </a:r>
            <a:r>
              <a:rPr lang="en-GB" dirty="0" smtClean="0"/>
              <a:t>&amp; </a:t>
            </a:r>
            <a:r>
              <a:rPr lang="en-GB" dirty="0"/>
              <a:t>Service Continuity Service </a:t>
            </a:r>
            <a:r>
              <a:rPr lang="en-GB" dirty="0" smtClean="0"/>
              <a:t>Description</a:t>
            </a:r>
          </a:p>
          <a:p>
            <a:endParaRPr lang="en-GB" dirty="0" smtClean="0"/>
          </a:p>
          <a:p>
            <a:pPr marL="0" indent="0">
              <a:buNone/>
            </a:pPr>
            <a:endParaRPr lang="en-GB" sz="800" dirty="0"/>
          </a:p>
          <a:p>
            <a:pPr marL="0" indent="0">
              <a:buNone/>
            </a:pPr>
            <a:r>
              <a:rPr lang="en-GB" dirty="0" smtClean="0">
                <a:hlinkClick r:id="rId2"/>
              </a:rPr>
              <a:t>http</a:t>
            </a:r>
            <a:r>
              <a:rPr lang="en-GB" dirty="0">
                <a:hlinkClick r:id="rId2"/>
              </a:rPr>
              <a:t>://</a:t>
            </a:r>
            <a:r>
              <a:rPr lang="en-GB" dirty="0" smtClean="0">
                <a:hlinkClick r:id="rId2"/>
              </a:rPr>
              <a:t>www.microsoft.com/download/en/details.aspx?id=13602</a:t>
            </a:r>
            <a:endParaRPr lang="en-GB" dirty="0" smtClean="0"/>
          </a:p>
          <a:p>
            <a:pPr marL="0" indent="0">
              <a:buNone/>
            </a:pPr>
            <a:endParaRPr lang="en-GB" dirty="0" smtClean="0"/>
          </a:p>
        </p:txBody>
      </p:sp>
      <p:sp>
        <p:nvSpPr>
          <p:cNvPr id="4" name="Title 1"/>
          <p:cNvSpPr txBox="1">
            <a:spLocks/>
          </p:cNvSpPr>
          <p:nvPr/>
        </p:nvSpPr>
        <p:spPr>
          <a:xfrm>
            <a:off x="683446" y="228600"/>
            <a:ext cx="11505379"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Microsoft</a:t>
            </a:r>
            <a:br>
              <a:rPr lang="en-GB" dirty="0" smtClean="0"/>
            </a:br>
            <a:r>
              <a:rPr lang="en-GB" sz="3600" dirty="0" smtClean="0">
                <a:latin typeface="Segoe UI Light" pitchFamily="34" charset="0"/>
              </a:rPr>
              <a:t>(Your R&amp;D and soon to become your customers IT dept.!)</a:t>
            </a:r>
            <a:endParaRPr lang="en-GB" sz="3600" dirty="0">
              <a:latin typeface="Segoe UI Light" pitchFamily="34" charset="0"/>
            </a:endParaRPr>
          </a:p>
        </p:txBody>
      </p:sp>
    </p:spTree>
    <p:extLst>
      <p:ext uri="{BB962C8B-B14F-4D97-AF65-F5344CB8AC3E}">
        <p14:creationId xmlns:p14="http://schemas.microsoft.com/office/powerpoint/2010/main" val="1909156682"/>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446" y="2487941"/>
            <a:ext cx="11340097" cy="1969770"/>
          </a:xfrm>
        </p:spPr>
        <p:txBody>
          <a:bodyPr/>
          <a:lstStyle/>
          <a:p>
            <a:r>
              <a:rPr lang="en-GB" dirty="0" smtClean="0"/>
              <a:t>Cloud </a:t>
            </a:r>
            <a:r>
              <a:rPr lang="en-GB" dirty="0"/>
              <a:t>Computing Security Risk Assessment </a:t>
            </a:r>
            <a:endParaRPr lang="en-GB" dirty="0" smtClean="0"/>
          </a:p>
          <a:p>
            <a:pPr marL="0" indent="0">
              <a:buNone/>
            </a:pPr>
            <a:endParaRPr lang="en-GB" dirty="0">
              <a:hlinkClick r:id="rId2"/>
            </a:endParaRPr>
          </a:p>
          <a:p>
            <a:pPr marL="0" indent="0">
              <a:buNone/>
            </a:pPr>
            <a:r>
              <a:rPr lang="en-GB" dirty="0" smtClean="0">
                <a:hlinkClick r:id="rId2"/>
              </a:rPr>
              <a:t>http</a:t>
            </a:r>
            <a:r>
              <a:rPr lang="en-GB" dirty="0">
                <a:hlinkClick r:id="rId2"/>
              </a:rPr>
              <a:t>://</a:t>
            </a:r>
            <a:r>
              <a:rPr lang="en-GB" dirty="0" smtClean="0">
                <a:hlinkClick r:id="rId2"/>
              </a:rPr>
              <a:t>www.enisa.europa.eu/act/rm/files/deliverables/cloud-computing-risk-assessment</a:t>
            </a:r>
            <a:r>
              <a:rPr lang="en-GB" dirty="0" smtClean="0"/>
              <a:t> </a:t>
            </a:r>
          </a:p>
        </p:txBody>
      </p:sp>
      <p:sp>
        <p:nvSpPr>
          <p:cNvPr id="4" name="Title 1"/>
          <p:cNvSpPr txBox="1">
            <a:spLocks/>
          </p:cNvSpPr>
          <p:nvPr/>
        </p:nvSpPr>
        <p:spPr>
          <a:xfrm>
            <a:off x="683446" y="228600"/>
            <a:ext cx="11505379"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ENISA</a:t>
            </a:r>
            <a:br>
              <a:rPr lang="en-GB" dirty="0" smtClean="0"/>
            </a:br>
            <a:r>
              <a:rPr lang="en-GB" sz="3600" dirty="0">
                <a:latin typeface="Segoe UI Light" pitchFamily="34" charset="0"/>
              </a:rPr>
              <a:t>(European Network </a:t>
            </a:r>
            <a:r>
              <a:rPr lang="en-GB" sz="3600" dirty="0" smtClean="0">
                <a:latin typeface="Segoe UI Light" pitchFamily="34" charset="0"/>
              </a:rPr>
              <a:t>&amp; Information </a:t>
            </a:r>
            <a:r>
              <a:rPr lang="en-GB" sz="3600" dirty="0">
                <a:latin typeface="Segoe UI Light" pitchFamily="34" charset="0"/>
              </a:rPr>
              <a:t>Security Agency)</a:t>
            </a:r>
          </a:p>
        </p:txBody>
      </p:sp>
    </p:spTree>
    <p:extLst>
      <p:ext uri="{BB962C8B-B14F-4D97-AF65-F5344CB8AC3E}">
        <p14:creationId xmlns:p14="http://schemas.microsoft.com/office/powerpoint/2010/main" val="207717441"/>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112" y="2277826"/>
            <a:ext cx="11149013" cy="2511457"/>
          </a:xfrm>
        </p:spPr>
        <p:txBody>
          <a:bodyPr/>
          <a:lstStyle/>
          <a:p>
            <a:r>
              <a:rPr lang="en-GB" dirty="0" smtClean="0"/>
              <a:t>Security </a:t>
            </a:r>
            <a:r>
              <a:rPr lang="en-GB" dirty="0"/>
              <a:t>Guidance in Cloud </a:t>
            </a:r>
            <a:r>
              <a:rPr lang="en-GB" dirty="0" smtClean="0"/>
              <a:t>Computing</a:t>
            </a:r>
          </a:p>
          <a:p>
            <a:pPr marL="0" indent="0">
              <a:buNone/>
            </a:pPr>
            <a:endParaRPr lang="en-GB" dirty="0" smtClean="0"/>
          </a:p>
          <a:p>
            <a:pPr marL="0" indent="0">
              <a:buNone/>
            </a:pPr>
            <a:r>
              <a:rPr lang="en-GB" dirty="0">
                <a:hlinkClick r:id="rId2"/>
              </a:rPr>
              <a:t>https://cloudsecurityalliance.org/research/projects/security-guidance-for-critical-areas-of-focus-in-cloud-computing</a:t>
            </a:r>
            <a:r>
              <a:rPr lang="en-GB" dirty="0" smtClean="0">
                <a:hlinkClick r:id="rId2"/>
              </a:rPr>
              <a:t>/</a:t>
            </a:r>
            <a:r>
              <a:rPr lang="en-GB" dirty="0" smtClean="0"/>
              <a:t> </a:t>
            </a:r>
            <a:endParaRPr lang="en-GB" dirty="0"/>
          </a:p>
          <a:p>
            <a:endParaRPr lang="en-GB" dirty="0"/>
          </a:p>
        </p:txBody>
      </p:sp>
      <p:sp>
        <p:nvSpPr>
          <p:cNvPr id="4" name="Title 1"/>
          <p:cNvSpPr txBox="1">
            <a:spLocks/>
          </p:cNvSpPr>
          <p:nvPr/>
        </p:nvSpPr>
        <p:spPr>
          <a:xfrm>
            <a:off x="683446" y="228600"/>
            <a:ext cx="11505379"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CSA</a:t>
            </a:r>
            <a:br>
              <a:rPr lang="en-GB" dirty="0" smtClean="0"/>
            </a:br>
            <a:r>
              <a:rPr lang="en-GB" sz="3600" dirty="0">
                <a:latin typeface="Segoe UI Light" pitchFamily="34" charset="0"/>
              </a:rPr>
              <a:t>(Cloud Security Alliance )</a:t>
            </a:r>
          </a:p>
        </p:txBody>
      </p:sp>
    </p:spTree>
    <p:extLst>
      <p:ext uri="{BB962C8B-B14F-4D97-AF65-F5344CB8AC3E}">
        <p14:creationId xmlns:p14="http://schemas.microsoft.com/office/powerpoint/2010/main" val="551996371"/>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889" y="1962924"/>
            <a:ext cx="10969943" cy="2006703"/>
          </a:xfrm>
        </p:spPr>
        <p:txBody>
          <a:bodyPr/>
          <a:lstStyle/>
          <a:p>
            <a:r>
              <a:rPr lang="en-GB" dirty="0"/>
              <a:t>DRAFT Guidelines on Security and Privacy in Public Cloud </a:t>
            </a:r>
            <a:r>
              <a:rPr lang="en-GB" dirty="0" smtClean="0"/>
              <a:t>Computing: </a:t>
            </a:r>
          </a:p>
          <a:p>
            <a:pPr marL="0" indent="0">
              <a:buNone/>
            </a:pPr>
            <a:endParaRPr lang="en-GB" sz="800" dirty="0" smtClean="0"/>
          </a:p>
          <a:p>
            <a:pPr marL="0" indent="0">
              <a:buNone/>
            </a:pPr>
            <a:r>
              <a:rPr lang="en-GB" dirty="0">
                <a:hlinkClick r:id="rId3"/>
              </a:rPr>
              <a:t>http://</a:t>
            </a:r>
            <a:r>
              <a:rPr lang="en-GB" dirty="0" smtClean="0">
                <a:hlinkClick r:id="rId3"/>
              </a:rPr>
              <a:t>csrc.nist.gov/publications/drafts/800-144/Draft-SP-800-144_cloud-computing.pdf</a:t>
            </a:r>
            <a:r>
              <a:rPr lang="en-GB" dirty="0" smtClean="0"/>
              <a:t> </a:t>
            </a:r>
          </a:p>
        </p:txBody>
      </p:sp>
      <p:sp>
        <p:nvSpPr>
          <p:cNvPr id="5" name="Title 1"/>
          <p:cNvSpPr txBox="1">
            <a:spLocks/>
          </p:cNvSpPr>
          <p:nvPr/>
        </p:nvSpPr>
        <p:spPr>
          <a:xfrm>
            <a:off x="687999" y="243840"/>
            <a:ext cx="11149013"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NIST</a:t>
            </a:r>
            <a:br>
              <a:rPr lang="en-GB" dirty="0" smtClean="0"/>
            </a:br>
            <a:r>
              <a:rPr lang="en-GB" sz="3600" dirty="0">
                <a:latin typeface="Segoe UI Light" pitchFamily="34" charset="0"/>
              </a:rPr>
              <a:t>(The National Institute of Standards and Technology)</a:t>
            </a:r>
          </a:p>
        </p:txBody>
      </p:sp>
      <p:sp>
        <p:nvSpPr>
          <p:cNvPr id="4" name="Content Placeholder 2"/>
          <p:cNvSpPr txBox="1">
            <a:spLocks/>
          </p:cNvSpPr>
          <p:nvPr/>
        </p:nvSpPr>
        <p:spPr>
          <a:xfrm>
            <a:off x="687999" y="4500384"/>
            <a:ext cx="10969943" cy="1563505"/>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10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10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10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10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10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DRAFT Cloud Computing Synopsis and </a:t>
            </a:r>
            <a:r>
              <a:rPr lang="en-GB" dirty="0" smtClean="0"/>
              <a:t>Recommendations</a:t>
            </a:r>
          </a:p>
          <a:p>
            <a:pPr marL="0" indent="0">
              <a:buNone/>
            </a:pPr>
            <a:endParaRPr lang="en-GB" sz="800" dirty="0" smtClean="0"/>
          </a:p>
          <a:p>
            <a:pPr marL="0" indent="0">
              <a:buNone/>
            </a:pPr>
            <a:r>
              <a:rPr lang="en-GB" dirty="0">
                <a:hlinkClick r:id="rId5"/>
              </a:rPr>
              <a:t>http://</a:t>
            </a:r>
            <a:r>
              <a:rPr lang="en-GB" dirty="0" smtClean="0">
                <a:hlinkClick r:id="rId5"/>
              </a:rPr>
              <a:t>csrc.nist.gov/publications/PubsDrafts.html#SP-800-146</a:t>
            </a:r>
            <a:r>
              <a:rPr lang="en-GB" dirty="0" smtClean="0"/>
              <a:t> </a:t>
            </a:r>
          </a:p>
        </p:txBody>
      </p:sp>
    </p:spTree>
    <p:extLst>
      <p:ext uri="{BB962C8B-B14F-4D97-AF65-F5344CB8AC3E}">
        <p14:creationId xmlns:p14="http://schemas.microsoft.com/office/powerpoint/2010/main" val="2582096254"/>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Nigel\Pictures\Presentations\security-demotivational-poster-1209385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0" y="0"/>
            <a:ext cx="122374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34293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bwMode="auto">
          <a:xfrm>
            <a:off x="5928868" y="4397684"/>
            <a:ext cx="896886" cy="792088"/>
          </a:xfrm>
          <a:prstGeom prst="ellipse">
            <a:avLst/>
          </a:prstGeom>
          <a:solidFill>
            <a:schemeClr val="accent3">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dirty="0" smtClean="0">
              <a:gradFill>
                <a:gsLst>
                  <a:gs pos="0">
                    <a:srgbClr val="FFFFFF"/>
                  </a:gs>
                  <a:gs pos="100000">
                    <a:srgbClr val="FFFFFF"/>
                  </a:gs>
                </a:gsLst>
                <a:lin ang="5400000" scaled="0"/>
              </a:gradFill>
            </a:endParaRPr>
          </a:p>
        </p:txBody>
      </p:sp>
      <p:sp>
        <p:nvSpPr>
          <p:cNvPr id="23" name="Oval 22"/>
          <p:cNvSpPr/>
          <p:nvPr/>
        </p:nvSpPr>
        <p:spPr bwMode="auto">
          <a:xfrm>
            <a:off x="2782045" y="1943099"/>
            <a:ext cx="2232248" cy="1782511"/>
          </a:xfrm>
          <a:prstGeom prst="ellipse">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dirty="0" smtClean="0">
              <a:gradFill>
                <a:gsLst>
                  <a:gs pos="0">
                    <a:srgbClr val="FFFFFF"/>
                  </a:gs>
                  <a:gs pos="100000">
                    <a:srgbClr val="FFFFFF"/>
                  </a:gs>
                </a:gsLst>
                <a:lin ang="5400000" scaled="0"/>
              </a:gradFill>
            </a:endParaRPr>
          </a:p>
        </p:txBody>
      </p:sp>
      <p:cxnSp>
        <p:nvCxnSpPr>
          <p:cNvPr id="8" name="Straight Arrow Connector 7"/>
          <p:cNvCxnSpPr/>
          <p:nvPr/>
        </p:nvCxnSpPr>
        <p:spPr>
          <a:xfrm flipV="1">
            <a:off x="2349996" y="1845984"/>
            <a:ext cx="0" cy="388843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02397" y="5662408"/>
            <a:ext cx="6544345"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9288" y="3406349"/>
            <a:ext cx="1894685" cy="430887"/>
          </a:xfrm>
          <a:prstGeom prst="rect">
            <a:avLst/>
          </a:prstGeom>
          <a:noFill/>
        </p:spPr>
        <p:txBody>
          <a:bodyPr wrap="square" lIns="0" tIns="0" rIns="0" bIns="0" rtlCol="0">
            <a:spAutoFit/>
          </a:bodyPr>
          <a:lstStyle/>
          <a:p>
            <a:pPr algn="r"/>
            <a:r>
              <a:rPr lang="en-GB" sz="2800" b="1" dirty="0" smtClean="0">
                <a:gradFill>
                  <a:gsLst>
                    <a:gs pos="0">
                      <a:schemeClr val="tx1"/>
                    </a:gs>
                    <a:gs pos="86000">
                      <a:schemeClr val="tx1"/>
                    </a:gs>
                  </a:gsLst>
                  <a:lin ang="5400000" scaled="0"/>
                </a:gradFill>
              </a:rPr>
              <a:t>Benefit</a:t>
            </a:r>
          </a:p>
        </p:txBody>
      </p:sp>
      <p:sp>
        <p:nvSpPr>
          <p:cNvPr id="13" name="TextBox 12"/>
          <p:cNvSpPr txBox="1"/>
          <p:nvPr/>
        </p:nvSpPr>
        <p:spPr>
          <a:xfrm>
            <a:off x="3070077" y="5950442"/>
            <a:ext cx="4560107" cy="430887"/>
          </a:xfrm>
          <a:prstGeom prst="rect">
            <a:avLst/>
          </a:prstGeom>
          <a:noFill/>
        </p:spPr>
        <p:txBody>
          <a:bodyPr wrap="square" lIns="0" tIns="0" rIns="0" bIns="0" rtlCol="0">
            <a:spAutoFit/>
          </a:bodyPr>
          <a:lstStyle/>
          <a:p>
            <a:r>
              <a:rPr lang="en-GB" sz="2800" b="1" dirty="0" smtClean="0">
                <a:gradFill>
                  <a:gsLst>
                    <a:gs pos="0">
                      <a:schemeClr val="tx1"/>
                    </a:gs>
                    <a:gs pos="86000">
                      <a:schemeClr val="tx1"/>
                    </a:gs>
                  </a:gsLst>
                  <a:lin ang="5400000" scaled="0"/>
                </a:gradFill>
              </a:rPr>
              <a:t>Number of slide</a:t>
            </a:r>
          </a:p>
        </p:txBody>
      </p:sp>
      <p:sp>
        <p:nvSpPr>
          <p:cNvPr id="19" name="Freeform 18"/>
          <p:cNvSpPr/>
          <p:nvPr/>
        </p:nvSpPr>
        <p:spPr>
          <a:xfrm>
            <a:off x="2667000" y="1432496"/>
            <a:ext cx="5925147" cy="4120244"/>
          </a:xfrm>
          <a:custGeom>
            <a:avLst/>
            <a:gdLst>
              <a:gd name="connsiteX0" fmla="*/ 0 w 5925147"/>
              <a:gd name="connsiteY0" fmla="*/ 3977336 h 4120244"/>
              <a:gd name="connsiteX1" fmla="*/ 777240 w 5925147"/>
              <a:gd name="connsiteY1" fmla="*/ 1310336 h 4120244"/>
              <a:gd name="connsiteX2" fmla="*/ 2316480 w 5925147"/>
              <a:gd name="connsiteY2" fmla="*/ 1858976 h 4120244"/>
              <a:gd name="connsiteX3" fmla="*/ 3276600 w 5925147"/>
              <a:gd name="connsiteY3" fmla="*/ 3733496 h 4120244"/>
              <a:gd name="connsiteX4" fmla="*/ 3733800 w 5925147"/>
              <a:gd name="connsiteY4" fmla="*/ 3291536 h 4120244"/>
              <a:gd name="connsiteX5" fmla="*/ 5760720 w 5925147"/>
              <a:gd name="connsiteY5" fmla="*/ 4007816 h 4120244"/>
              <a:gd name="connsiteX6" fmla="*/ 5806440 w 5925147"/>
              <a:gd name="connsiteY6" fmla="*/ 487376 h 4120244"/>
              <a:gd name="connsiteX7" fmla="*/ 5806440 w 5925147"/>
              <a:gd name="connsiteY7" fmla="*/ 30176 h 4120244"/>
              <a:gd name="connsiteX8" fmla="*/ 5806440 w 5925147"/>
              <a:gd name="connsiteY8" fmla="*/ 30176 h 412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5147" h="4120244">
                <a:moveTo>
                  <a:pt x="0" y="3977336"/>
                </a:moveTo>
                <a:cubicBezTo>
                  <a:pt x="195580" y="2820366"/>
                  <a:pt x="391160" y="1663396"/>
                  <a:pt x="777240" y="1310336"/>
                </a:cubicBezTo>
                <a:cubicBezTo>
                  <a:pt x="1163320" y="957276"/>
                  <a:pt x="1899920" y="1455116"/>
                  <a:pt x="2316480" y="1858976"/>
                </a:cubicBezTo>
                <a:cubicBezTo>
                  <a:pt x="2733040" y="2262836"/>
                  <a:pt x="3040380" y="3494736"/>
                  <a:pt x="3276600" y="3733496"/>
                </a:cubicBezTo>
                <a:cubicBezTo>
                  <a:pt x="3512820" y="3972256"/>
                  <a:pt x="3319780" y="3245816"/>
                  <a:pt x="3733800" y="3291536"/>
                </a:cubicBezTo>
                <a:cubicBezTo>
                  <a:pt x="4147820" y="3337256"/>
                  <a:pt x="5415280" y="4475176"/>
                  <a:pt x="5760720" y="4007816"/>
                </a:cubicBezTo>
                <a:cubicBezTo>
                  <a:pt x="6106160" y="3540456"/>
                  <a:pt x="5798820" y="1150316"/>
                  <a:pt x="5806440" y="487376"/>
                </a:cubicBezTo>
                <a:cubicBezTo>
                  <a:pt x="5814060" y="-175564"/>
                  <a:pt x="5806440" y="30176"/>
                  <a:pt x="5806440" y="30176"/>
                </a:cubicBezTo>
                <a:lnTo>
                  <a:pt x="5806440" y="30176"/>
                </a:ln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026" name="Picture 2" descr="C:\Users\Nigel\Pictures\Presentations\Exit Map Run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68502" y="1340335"/>
            <a:ext cx="1247290" cy="1011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C:\Users\Nigel\Pictures\Presentations\no exit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003" y="4397685"/>
            <a:ext cx="1657266" cy="9342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Nigel\Pictures\Presentations\smilie thumbs u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6885" y="2005800"/>
            <a:ext cx="1919713" cy="17198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505119" y="304972"/>
            <a:ext cx="11149013"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NRG ‘PB’ Curve</a:t>
            </a:r>
            <a:br>
              <a:rPr lang="en-GB" dirty="0" smtClean="0"/>
            </a:br>
            <a:r>
              <a:rPr lang="en-GB" sz="3600" dirty="0" smtClean="0">
                <a:latin typeface="Segoe UI Light" pitchFamily="34" charset="0"/>
              </a:rPr>
              <a:t>(Presentation Benefits)</a:t>
            </a:r>
            <a:endParaRPr lang="en-GB" sz="3600" baseline="-25000" dirty="0">
              <a:latin typeface="Segoe UI Light" pitchFamily="34" charset="0"/>
            </a:endParaRPr>
          </a:p>
        </p:txBody>
      </p:sp>
    </p:spTree>
    <p:extLst>
      <p:ext uri="{BB962C8B-B14F-4D97-AF65-F5344CB8AC3E}">
        <p14:creationId xmlns:p14="http://schemas.microsoft.com/office/powerpoint/2010/main" val="3150149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27"/>
                                        </p:tgtEl>
                                        <p:attrNameLst>
                                          <p:attrName>style.visibility</p:attrName>
                                        </p:attrNameLst>
                                      </p:cBhvr>
                                      <p:to>
                                        <p:strVal val="visible"/>
                                      </p:to>
                                    </p:set>
                                    <p:anim calcmode="lin" valueType="num">
                                      <p:cBhvr>
                                        <p:cTn id="30" dur="500" fill="hold"/>
                                        <p:tgtEl>
                                          <p:spTgt spid="1027"/>
                                        </p:tgtEl>
                                        <p:attrNameLst>
                                          <p:attrName>ppt_w</p:attrName>
                                        </p:attrNameLst>
                                      </p:cBhvr>
                                      <p:tavLst>
                                        <p:tav tm="0">
                                          <p:val>
                                            <p:fltVal val="0"/>
                                          </p:val>
                                        </p:tav>
                                        <p:tav tm="100000">
                                          <p:val>
                                            <p:strVal val="#ppt_w"/>
                                          </p:val>
                                        </p:tav>
                                      </p:tavLst>
                                    </p:anim>
                                    <p:anim calcmode="lin" valueType="num">
                                      <p:cBhvr>
                                        <p:cTn id="31" dur="500" fill="hold"/>
                                        <p:tgtEl>
                                          <p:spTgt spid="1027"/>
                                        </p:tgtEl>
                                        <p:attrNameLst>
                                          <p:attrName>ppt_h</p:attrName>
                                        </p:attrNameLst>
                                      </p:cBhvr>
                                      <p:tavLst>
                                        <p:tav tm="0">
                                          <p:val>
                                            <p:fltVal val="0"/>
                                          </p:val>
                                        </p:tav>
                                        <p:tav tm="100000">
                                          <p:val>
                                            <p:strVal val="#ppt_h"/>
                                          </p:val>
                                        </p:tav>
                                      </p:tavLst>
                                    </p:anim>
                                    <p:animEffect transition="in" filter="fade">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ppt_x"/>
                                          </p:val>
                                        </p:tav>
                                        <p:tav tm="100000">
                                          <p:val>
                                            <p:strVal val="#ppt_x"/>
                                          </p:val>
                                        </p:tav>
                                      </p:tavLst>
                                    </p:anim>
                                    <p:anim calcmode="lin" valueType="num">
                                      <p:cBhvr additive="base">
                                        <p:cTn id="3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 calcmode="lin" valueType="num">
                                      <p:cBhvr>
                                        <p:cTn id="43" dur="1000" fill="hold"/>
                                        <p:tgtEl>
                                          <p:spTgt spid="1028"/>
                                        </p:tgtEl>
                                        <p:attrNameLst>
                                          <p:attrName>ppt_w</p:attrName>
                                        </p:attrNameLst>
                                      </p:cBhvr>
                                      <p:tavLst>
                                        <p:tav tm="0">
                                          <p:val>
                                            <p:fltVal val="0"/>
                                          </p:val>
                                        </p:tav>
                                        <p:tav tm="100000">
                                          <p:val>
                                            <p:strVal val="#ppt_w"/>
                                          </p:val>
                                        </p:tav>
                                      </p:tavLst>
                                    </p:anim>
                                    <p:anim calcmode="lin" valueType="num">
                                      <p:cBhvr>
                                        <p:cTn id="44" dur="1000" fill="hold"/>
                                        <p:tgtEl>
                                          <p:spTgt spid="1028"/>
                                        </p:tgtEl>
                                        <p:attrNameLst>
                                          <p:attrName>ppt_h</p:attrName>
                                        </p:attrNameLst>
                                      </p:cBhvr>
                                      <p:tavLst>
                                        <p:tav tm="0">
                                          <p:val>
                                            <p:fltVal val="0"/>
                                          </p:val>
                                        </p:tav>
                                        <p:tav tm="100000">
                                          <p:val>
                                            <p:strVal val="#ppt_h"/>
                                          </p:val>
                                        </p:tav>
                                      </p:tavLst>
                                    </p:anim>
                                    <p:anim calcmode="lin" valueType="num">
                                      <p:cBhvr>
                                        <p:cTn id="45" dur="1000" fill="hold"/>
                                        <p:tgtEl>
                                          <p:spTgt spid="1028"/>
                                        </p:tgtEl>
                                        <p:attrNameLst>
                                          <p:attrName>style.rotation</p:attrName>
                                        </p:attrNameLst>
                                      </p:cBhvr>
                                      <p:tavLst>
                                        <p:tav tm="0">
                                          <p:val>
                                            <p:fltVal val="90"/>
                                          </p:val>
                                        </p:tav>
                                        <p:tav tm="100000">
                                          <p:val>
                                            <p:fltVal val="0"/>
                                          </p:val>
                                        </p:tav>
                                      </p:tavLst>
                                    </p:anim>
                                    <p:animEffect transition="in" filter="fade">
                                      <p:cBhvr>
                                        <p:cTn id="46"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12" grpId="0"/>
      <p:bldP spid="13" grpId="0"/>
      <p:bldP spid="1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609441" y="2621280"/>
            <a:ext cx="10969943" cy="2776145"/>
          </a:xfrm>
        </p:spPr>
        <p:txBody>
          <a:bodyPr/>
          <a:lstStyle/>
          <a:p>
            <a:pPr algn="ctr">
              <a:buFontTx/>
              <a:buNone/>
            </a:pPr>
            <a:r>
              <a:rPr lang="en-GB" sz="4400" b="1" dirty="0" smtClean="0"/>
              <a:t>Thank You !</a:t>
            </a:r>
          </a:p>
          <a:p>
            <a:pPr algn="ctr">
              <a:buNone/>
            </a:pPr>
            <a:endParaRPr lang="en-GB" b="1" dirty="0" smtClean="0">
              <a:hlinkClick r:id="rId2"/>
            </a:endParaRPr>
          </a:p>
          <a:p>
            <a:pPr algn="ctr">
              <a:buNone/>
            </a:pPr>
            <a:r>
              <a:rPr lang="en-GB" dirty="0" smtClean="0">
                <a:hlinkClick r:id="rId2"/>
              </a:rPr>
              <a:t>http://nigelgibbons.net</a:t>
            </a:r>
            <a:r>
              <a:rPr lang="en-GB" dirty="0" smtClean="0"/>
              <a:t>  </a:t>
            </a:r>
          </a:p>
          <a:p>
            <a:pPr algn="ctr">
              <a:buFontTx/>
              <a:buNone/>
            </a:pPr>
            <a:r>
              <a:rPr lang="en-GB" dirty="0" smtClean="0"/>
              <a:t>#</a:t>
            </a:r>
            <a:r>
              <a:rPr lang="en-GB" dirty="0" err="1" smtClean="0"/>
              <a:t>NRG_fx</a:t>
            </a:r>
            <a:r>
              <a:rPr lang="en-GB" dirty="0" smtClean="0"/>
              <a:t> </a:t>
            </a:r>
          </a:p>
          <a:p>
            <a:pPr algn="ctr">
              <a:buFontTx/>
              <a:buNone/>
            </a:pPr>
            <a:endParaRPr lang="en-GB" b="1" dirty="0" smtClean="0"/>
          </a:p>
        </p:txBody>
      </p:sp>
    </p:spTree>
    <p:extLst>
      <p:ext uri="{BB962C8B-B14F-4D97-AF65-F5344CB8AC3E}">
        <p14:creationId xmlns:p14="http://schemas.microsoft.com/office/powerpoint/2010/main" val="2563095913"/>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Partner Calls to Action</a:t>
            </a:r>
            <a:br>
              <a:rPr lang="en-US" dirty="0" smtClean="0"/>
            </a:br>
            <a:r>
              <a:rPr lang="en-US" sz="3600" dirty="0">
                <a:latin typeface="Segoe UI Light" pitchFamily="34" charset="0"/>
              </a:rPr>
              <a:t>K</a:t>
            </a:r>
            <a:r>
              <a:rPr lang="en-US" sz="3600" dirty="0" smtClean="0">
                <a:latin typeface="Segoe UI Light" pitchFamily="34" charset="0"/>
              </a:rPr>
              <a:t>ey Actions</a:t>
            </a:r>
            <a:r>
              <a:rPr lang="en-US" sz="3600" dirty="0">
                <a:latin typeface="Segoe UI Light" pitchFamily="34" charset="0"/>
              </a:rPr>
              <a:t>, Resources and WPC Related </a:t>
            </a:r>
            <a:r>
              <a:rPr lang="en-US" sz="3600" dirty="0" smtClean="0">
                <a:latin typeface="Segoe UI Light" pitchFamily="34" charset="0"/>
              </a:rPr>
              <a:t>Sessions/Activities</a:t>
            </a:r>
            <a:endParaRPr lang="en-US" sz="3600" dirty="0">
              <a:latin typeface="Segoe UI Light" pitchFamily="34" charset="0"/>
            </a:endParaRPr>
          </a:p>
        </p:txBody>
      </p:sp>
      <p:grpSp>
        <p:nvGrpSpPr>
          <p:cNvPr id="17" name="Group 16"/>
          <p:cNvGrpSpPr/>
          <p:nvPr/>
        </p:nvGrpSpPr>
        <p:grpSpPr>
          <a:xfrm>
            <a:off x="2" y="1739899"/>
            <a:ext cx="12188828" cy="4724401"/>
            <a:chOff x="2" y="1727199"/>
            <a:chExt cx="12188828" cy="4724401"/>
          </a:xfrm>
        </p:grpSpPr>
        <p:sp>
          <p:nvSpPr>
            <p:cNvPr id="12" name="Rectangle 11"/>
            <p:cNvSpPr/>
            <p:nvPr/>
          </p:nvSpPr>
          <p:spPr bwMode="auto">
            <a:xfrm rot="5400000">
              <a:off x="5408616" y="-374334"/>
              <a:ext cx="1371600" cy="12188828"/>
            </a:xfrm>
            <a:prstGeom prst="rect">
              <a:avLst/>
            </a:prstGeom>
            <a:solidFill>
              <a:srgbClr val="000000">
                <a:alpha val="55000"/>
              </a:srgbClr>
            </a:solidFill>
            <a:ln w="38100" cap="flat" cmpd="sng" algn="ctr">
              <a:noFill/>
              <a:prstDash val="solid"/>
              <a:headEnd type="none" w="med" len="med"/>
              <a:tailEnd type="none" w="med" len="med"/>
            </a:ln>
            <a:effectLst/>
          </p:spPr>
          <p:txBody>
            <a:bodyPr vert="vert270" wrap="square" lIns="1097280" tIns="0" rIns="1005840" bIns="91440" numCol="1" rtlCol="0" anchor="ctr" anchorCtr="0" compatLnSpc="1">
              <a:prstTxWarp prst="textNoShape">
                <a:avLst/>
              </a:prstTxWarp>
            </a:bodyPr>
            <a:lstStyle/>
            <a:p>
              <a:pPr defTabSz="914099" fontAlgn="base">
                <a:lnSpc>
                  <a:spcPct val="80000"/>
                </a:lnSpc>
                <a:spcBef>
                  <a:spcPct val="0"/>
                </a:spcBef>
                <a:spcAft>
                  <a:spcPct val="0"/>
                </a:spcAft>
              </a:pPr>
              <a:endParaRPr lang="en-US" sz="3200" kern="0" dirty="0">
                <a:gradFill>
                  <a:gsLst>
                    <a:gs pos="0">
                      <a:srgbClr val="FFFFFF"/>
                    </a:gs>
                    <a:gs pos="100000">
                      <a:srgbClr val="FFFFFF"/>
                    </a:gs>
                  </a:gsLst>
                  <a:lin ang="5400000" scaled="0"/>
                </a:gradFill>
                <a:latin typeface="Segoe Light"/>
              </a:endParaRPr>
            </a:p>
          </p:txBody>
        </p:sp>
        <p:sp>
          <p:nvSpPr>
            <p:cNvPr id="11" name="Rectangle 10"/>
            <p:cNvSpPr/>
            <p:nvPr/>
          </p:nvSpPr>
          <p:spPr bwMode="auto">
            <a:xfrm rot="5400000">
              <a:off x="5408616" y="-2005014"/>
              <a:ext cx="1371600" cy="12188828"/>
            </a:xfrm>
            <a:prstGeom prst="rect">
              <a:avLst/>
            </a:prstGeom>
            <a:solidFill>
              <a:srgbClr val="000000">
                <a:alpha val="55000"/>
              </a:srgbClr>
            </a:solidFill>
            <a:ln w="38100" cap="flat" cmpd="sng" algn="ctr">
              <a:noFill/>
              <a:prstDash val="solid"/>
              <a:headEnd type="none" w="med" len="med"/>
              <a:tailEnd type="none" w="med" len="med"/>
            </a:ln>
            <a:effectLst/>
          </p:spPr>
          <p:txBody>
            <a:bodyPr vert="vert270" wrap="square" lIns="1097280" tIns="0" rIns="1005840" bIns="91440" numCol="1" rtlCol="0" anchor="ctr" anchorCtr="0" compatLnSpc="1">
              <a:prstTxWarp prst="textNoShape">
                <a:avLst/>
              </a:prstTxWarp>
            </a:bodyPr>
            <a:lstStyle/>
            <a:p>
              <a:pPr defTabSz="914099" fontAlgn="base">
                <a:lnSpc>
                  <a:spcPct val="80000"/>
                </a:lnSpc>
                <a:spcBef>
                  <a:spcPct val="0"/>
                </a:spcBef>
                <a:spcAft>
                  <a:spcPct val="0"/>
                </a:spcAft>
              </a:pPr>
              <a:endParaRPr lang="en-US" sz="3200" kern="0" dirty="0">
                <a:gradFill>
                  <a:gsLst>
                    <a:gs pos="0">
                      <a:srgbClr val="FFFFFF"/>
                    </a:gs>
                    <a:gs pos="100000">
                      <a:srgbClr val="FFFFFF"/>
                    </a:gs>
                  </a:gsLst>
                  <a:lin ang="5400000" scaled="0"/>
                </a:gradFill>
                <a:latin typeface="Segoe Light"/>
              </a:endParaRPr>
            </a:p>
          </p:txBody>
        </p:sp>
        <p:sp>
          <p:nvSpPr>
            <p:cNvPr id="10" name="Rectangle 9"/>
            <p:cNvSpPr/>
            <p:nvPr/>
          </p:nvSpPr>
          <p:spPr bwMode="auto">
            <a:xfrm rot="5400000">
              <a:off x="5408616" y="-3635695"/>
              <a:ext cx="1371600" cy="12188828"/>
            </a:xfrm>
            <a:prstGeom prst="rect">
              <a:avLst/>
            </a:prstGeom>
            <a:solidFill>
              <a:srgbClr val="000000">
                <a:alpha val="55000"/>
              </a:srgbClr>
            </a:solidFill>
            <a:ln w="38100" cap="flat" cmpd="sng" algn="ctr">
              <a:noFill/>
              <a:prstDash val="solid"/>
              <a:headEnd type="none" w="med" len="med"/>
              <a:tailEnd type="none" w="med" len="med"/>
            </a:ln>
            <a:effectLst/>
          </p:spPr>
          <p:txBody>
            <a:bodyPr vert="vert270" wrap="square" lIns="1097280" tIns="0" rIns="1005840" bIns="91440" numCol="1" rtlCol="0" anchor="ctr" anchorCtr="0" compatLnSpc="1">
              <a:prstTxWarp prst="textNoShape">
                <a:avLst/>
              </a:prstTxWarp>
            </a:bodyPr>
            <a:lstStyle/>
            <a:p>
              <a:pPr defTabSz="914099" fontAlgn="base">
                <a:lnSpc>
                  <a:spcPct val="80000"/>
                </a:lnSpc>
                <a:spcBef>
                  <a:spcPct val="0"/>
                </a:spcBef>
                <a:spcAft>
                  <a:spcPct val="0"/>
                </a:spcAft>
              </a:pPr>
              <a:endParaRPr lang="en-US" sz="3200" kern="0" dirty="0">
                <a:gradFill>
                  <a:gsLst>
                    <a:gs pos="0">
                      <a:srgbClr val="FFFFFF"/>
                    </a:gs>
                    <a:gs pos="100000">
                      <a:srgbClr val="FFFFFF"/>
                    </a:gs>
                  </a:gsLst>
                  <a:lin ang="5400000" scaled="0"/>
                </a:gradFill>
                <a:latin typeface="Segoe Light"/>
              </a:endParaRPr>
            </a:p>
          </p:txBody>
        </p:sp>
        <p:sp>
          <p:nvSpPr>
            <p:cNvPr id="4" name="Rectangle 3"/>
            <p:cNvSpPr/>
            <p:nvPr/>
          </p:nvSpPr>
          <p:spPr bwMode="auto">
            <a:xfrm>
              <a:off x="522641" y="1727199"/>
              <a:ext cx="1463040" cy="146304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spc="-150" dirty="0">
                <a:gradFill>
                  <a:gsLst>
                    <a:gs pos="0">
                      <a:srgbClr val="FFFFFF"/>
                    </a:gs>
                    <a:gs pos="100000">
                      <a:srgbClr val="FFFFFF"/>
                    </a:gs>
                  </a:gsLst>
                  <a:lin ang="5400000" scaled="0"/>
                </a:gradFill>
                <a:latin typeface="Segoe Light" pitchFamily="34" charset="0"/>
              </a:endParaRPr>
            </a:p>
          </p:txBody>
        </p:sp>
        <p:sp>
          <p:nvSpPr>
            <p:cNvPr id="6" name="Rectangle 5"/>
            <p:cNvSpPr/>
            <p:nvPr/>
          </p:nvSpPr>
          <p:spPr bwMode="auto">
            <a:xfrm>
              <a:off x="522642" y="3357880"/>
              <a:ext cx="1463040" cy="146304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spc="-150" dirty="0">
                <a:gradFill>
                  <a:gsLst>
                    <a:gs pos="0">
                      <a:srgbClr val="FFFFFF"/>
                    </a:gs>
                    <a:gs pos="100000">
                      <a:srgbClr val="FFFFFF"/>
                    </a:gs>
                  </a:gsLst>
                  <a:lin ang="5400000" scaled="0"/>
                </a:gradFill>
                <a:latin typeface="Segoe Light" pitchFamily="34" charset="0"/>
              </a:endParaRPr>
            </a:p>
          </p:txBody>
        </p:sp>
        <p:sp>
          <p:nvSpPr>
            <p:cNvPr id="7" name="Rectangle 6"/>
            <p:cNvSpPr/>
            <p:nvPr/>
          </p:nvSpPr>
          <p:spPr bwMode="auto">
            <a:xfrm>
              <a:off x="522642" y="4988560"/>
              <a:ext cx="1463040" cy="146304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spc="-150" dirty="0">
                <a:gradFill>
                  <a:gsLst>
                    <a:gs pos="0">
                      <a:srgbClr val="FFFFFF"/>
                    </a:gs>
                    <a:gs pos="100000">
                      <a:srgbClr val="FFFFFF"/>
                    </a:gs>
                  </a:gsLst>
                  <a:lin ang="5400000" scaled="0"/>
                </a:gradFill>
                <a:latin typeface="Segoe Light" pitchFamily="34" charset="0"/>
              </a:endParaRPr>
            </a:p>
          </p:txBody>
        </p:sp>
        <p:sp>
          <p:nvSpPr>
            <p:cNvPr id="3" name="TextBox 2"/>
            <p:cNvSpPr txBox="1"/>
            <p:nvPr/>
          </p:nvSpPr>
          <p:spPr>
            <a:xfrm>
              <a:off x="652499" y="2243276"/>
              <a:ext cx="1203325" cy="430887"/>
            </a:xfrm>
            <a:prstGeom prst="rect">
              <a:avLst/>
            </a:prstGeom>
            <a:noFill/>
          </p:spPr>
          <p:txBody>
            <a:bodyPr wrap="square" lIns="0" tIns="0" rIns="0" bIns="0" rtlCol="0">
              <a:spAutoFit/>
            </a:bodyPr>
            <a:lstStyle/>
            <a:p>
              <a:pPr algn="ctr"/>
              <a:r>
                <a:rPr lang="en-US" sz="2800" dirty="0" smtClean="0">
                  <a:gradFill>
                    <a:gsLst>
                      <a:gs pos="0">
                        <a:schemeClr val="tx1"/>
                      </a:gs>
                      <a:gs pos="86000">
                        <a:schemeClr val="tx1"/>
                      </a:gs>
                    </a:gsLst>
                    <a:lin ang="5400000" scaled="0"/>
                  </a:gradFill>
                </a:rPr>
                <a:t>Do</a:t>
              </a:r>
            </a:p>
          </p:txBody>
        </p:sp>
        <p:sp>
          <p:nvSpPr>
            <p:cNvPr id="8" name="TextBox 7"/>
            <p:cNvSpPr txBox="1"/>
            <p:nvPr/>
          </p:nvSpPr>
          <p:spPr>
            <a:xfrm>
              <a:off x="652498" y="3873957"/>
              <a:ext cx="1203325" cy="430887"/>
            </a:xfrm>
            <a:prstGeom prst="rect">
              <a:avLst/>
            </a:prstGeom>
            <a:noFill/>
          </p:spPr>
          <p:txBody>
            <a:bodyPr wrap="square" lIns="0" tIns="0" rIns="0" bIns="0" rtlCol="0">
              <a:spAutoFit/>
            </a:bodyPr>
            <a:lstStyle/>
            <a:p>
              <a:pPr algn="ctr"/>
              <a:r>
                <a:rPr lang="en-US" sz="2800" dirty="0" smtClean="0">
                  <a:gradFill>
                    <a:gsLst>
                      <a:gs pos="0">
                        <a:schemeClr val="tx1"/>
                      </a:gs>
                      <a:gs pos="86000">
                        <a:schemeClr val="tx1"/>
                      </a:gs>
                    </a:gsLst>
                    <a:lin ang="5400000" scaled="0"/>
                  </a:gradFill>
                </a:rPr>
                <a:t>Attend</a:t>
              </a:r>
            </a:p>
          </p:txBody>
        </p:sp>
        <p:sp>
          <p:nvSpPr>
            <p:cNvPr id="9" name="TextBox 8"/>
            <p:cNvSpPr txBox="1"/>
            <p:nvPr/>
          </p:nvSpPr>
          <p:spPr>
            <a:xfrm>
              <a:off x="652500" y="5504637"/>
              <a:ext cx="1203325" cy="430887"/>
            </a:xfrm>
            <a:prstGeom prst="rect">
              <a:avLst/>
            </a:prstGeom>
            <a:noFill/>
          </p:spPr>
          <p:txBody>
            <a:bodyPr wrap="square" lIns="0" tIns="0" rIns="0" bIns="0" rtlCol="0">
              <a:spAutoFit/>
            </a:bodyPr>
            <a:lstStyle/>
            <a:p>
              <a:pPr algn="ctr"/>
              <a:r>
                <a:rPr lang="en-US" sz="2800" dirty="0" smtClean="0">
                  <a:gradFill>
                    <a:gsLst>
                      <a:gs pos="0">
                        <a:schemeClr val="tx1"/>
                      </a:gs>
                      <a:gs pos="86000">
                        <a:schemeClr val="tx1"/>
                      </a:gs>
                    </a:gsLst>
                    <a:lin ang="5400000" scaled="0"/>
                  </a:gradFill>
                </a:rPr>
                <a:t>Learn</a:t>
              </a:r>
            </a:p>
          </p:txBody>
        </p:sp>
      </p:grpSp>
      <p:sp>
        <p:nvSpPr>
          <p:cNvPr id="5" name="Rectangle 4"/>
          <p:cNvSpPr/>
          <p:nvPr/>
        </p:nvSpPr>
        <p:spPr>
          <a:xfrm>
            <a:off x="3941987" y="1944296"/>
            <a:ext cx="7721599" cy="276999"/>
          </a:xfrm>
          <a:prstGeom prst="rect">
            <a:avLst/>
          </a:prstGeom>
        </p:spPr>
        <p:txBody>
          <a:bodyPr wrap="square" lIns="0" tIns="0" rIns="0" bIns="0">
            <a:spAutoFit/>
          </a:bodyPr>
          <a:lstStyle/>
          <a:p>
            <a:r>
              <a:rPr lang="en-US" dirty="0">
                <a:gradFill>
                  <a:gsLst>
                    <a:gs pos="0">
                      <a:schemeClr val="tx1"/>
                    </a:gs>
                    <a:gs pos="100000">
                      <a:schemeClr val="tx1"/>
                    </a:gs>
                  </a:gsLst>
                  <a:lin ang="5400000" scaled="0"/>
                </a:gradFill>
              </a:rPr>
              <a:t>complete the evaluation form &lt;here&gt;</a:t>
            </a:r>
            <a:endParaRPr lang="en-US" dirty="0"/>
          </a:p>
        </p:txBody>
      </p:sp>
      <p:sp>
        <p:nvSpPr>
          <p:cNvPr id="16" name="Rectangle 15"/>
          <p:cNvSpPr/>
          <p:nvPr/>
        </p:nvSpPr>
        <p:spPr>
          <a:xfrm>
            <a:off x="2205263" y="1944296"/>
            <a:ext cx="1582057" cy="512961"/>
          </a:xfrm>
          <a:prstGeom prst="rect">
            <a:avLst/>
          </a:prstGeom>
        </p:spPr>
        <p:txBody>
          <a:bodyPr wrap="square" lIns="0" tIns="0" rIns="0" bIns="0">
            <a:spAutoFit/>
          </a:bodyPr>
          <a:lstStyle/>
          <a:p>
            <a:pPr>
              <a:lnSpc>
                <a:spcPts val="2000"/>
              </a:lnSpc>
              <a:spcAft>
                <a:spcPts val="600"/>
              </a:spcAft>
            </a:pPr>
            <a:r>
              <a:rPr lang="en-US" b="1" dirty="0">
                <a:gradFill>
                  <a:gsLst>
                    <a:gs pos="0">
                      <a:schemeClr val="tx1"/>
                    </a:gs>
                    <a:gs pos="100000">
                      <a:schemeClr val="tx1"/>
                    </a:gs>
                  </a:gsLst>
                  <a:lin ang="5400000" scaled="0"/>
                </a:gradFill>
              </a:rPr>
              <a:t>Evaluate this </a:t>
            </a:r>
            <a:r>
              <a:rPr lang="en-US" b="1" dirty="0" smtClean="0">
                <a:gradFill>
                  <a:gsLst>
                    <a:gs pos="0">
                      <a:schemeClr val="tx1"/>
                    </a:gs>
                    <a:gs pos="100000">
                      <a:schemeClr val="tx1"/>
                    </a:gs>
                  </a:gsLst>
                  <a:lin ang="5400000" scaled="0"/>
                </a:gradFill>
              </a:rPr>
              <a:t/>
            </a:r>
            <a:br>
              <a:rPr lang="en-US" b="1" dirty="0" smtClean="0">
                <a:gradFill>
                  <a:gsLst>
                    <a:gs pos="0">
                      <a:schemeClr val="tx1"/>
                    </a:gs>
                    <a:gs pos="100000">
                      <a:schemeClr val="tx1"/>
                    </a:gs>
                  </a:gsLst>
                  <a:lin ang="5400000" scaled="0"/>
                </a:gradFill>
              </a:rPr>
            </a:br>
            <a:r>
              <a:rPr lang="en-US" b="1" dirty="0" smtClean="0">
                <a:gradFill>
                  <a:gsLst>
                    <a:gs pos="0">
                      <a:schemeClr val="tx1"/>
                    </a:gs>
                    <a:gs pos="100000">
                      <a:schemeClr val="tx1"/>
                    </a:gs>
                  </a:gsLst>
                  <a:lin ang="5400000" scaled="0"/>
                </a:gradFill>
              </a:rPr>
              <a:t>session</a:t>
            </a:r>
            <a:endParaRPr lang="en-US" dirty="0">
              <a:gradFill>
                <a:gsLst>
                  <a:gs pos="0">
                    <a:schemeClr val="tx1"/>
                  </a:gs>
                  <a:gs pos="100000">
                    <a:schemeClr val="tx1"/>
                  </a:gs>
                </a:gsLst>
                <a:lin ang="5400000" scaled="0"/>
              </a:gradFill>
            </a:endParaRPr>
          </a:p>
        </p:txBody>
      </p:sp>
      <p:sp>
        <p:nvSpPr>
          <p:cNvPr id="28" name="Rectangle 27"/>
          <p:cNvSpPr/>
          <p:nvPr/>
        </p:nvSpPr>
        <p:spPr>
          <a:xfrm>
            <a:off x="3941987" y="2655381"/>
            <a:ext cx="7721601" cy="307777"/>
          </a:xfrm>
          <a:prstGeom prst="rect">
            <a:avLst/>
          </a:prstGeom>
        </p:spPr>
        <p:txBody>
          <a:bodyPr wrap="square" lIns="0" tIns="0" rIns="0" bIns="0">
            <a:spAutoFit/>
          </a:bodyPr>
          <a:lstStyle/>
          <a:p>
            <a:pPr>
              <a:lnSpc>
                <a:spcPts val="2400"/>
              </a:lnSpc>
              <a:spcBef>
                <a:spcPts val="600"/>
              </a:spcBef>
              <a:spcAft>
                <a:spcPts val="600"/>
              </a:spcAft>
            </a:pPr>
            <a:r>
              <a:rPr lang="en-US" dirty="0">
                <a:gradFill>
                  <a:gsLst>
                    <a:gs pos="0">
                      <a:schemeClr val="tx1"/>
                    </a:gs>
                    <a:gs pos="100000">
                      <a:schemeClr val="tx1"/>
                    </a:gs>
                  </a:gsLst>
                  <a:lin ang="5400000" scaled="0"/>
                </a:gradFill>
              </a:rPr>
              <a:t>most partners grant you 1 action, focus your ask</a:t>
            </a:r>
          </a:p>
        </p:txBody>
      </p:sp>
      <p:sp>
        <p:nvSpPr>
          <p:cNvPr id="29" name="Rectangle 28"/>
          <p:cNvSpPr/>
          <p:nvPr/>
        </p:nvSpPr>
        <p:spPr>
          <a:xfrm>
            <a:off x="2205263" y="2655381"/>
            <a:ext cx="1582057" cy="256480"/>
          </a:xfrm>
          <a:prstGeom prst="rect">
            <a:avLst/>
          </a:prstGeom>
        </p:spPr>
        <p:txBody>
          <a:bodyPr wrap="square" lIns="0" tIns="0" rIns="0" bIns="0">
            <a:spAutoFit/>
          </a:bodyPr>
          <a:lstStyle/>
          <a:p>
            <a:pPr>
              <a:lnSpc>
                <a:spcPts val="2000"/>
              </a:lnSpc>
              <a:spcAft>
                <a:spcPts val="600"/>
              </a:spcAft>
            </a:pPr>
            <a:r>
              <a:rPr lang="en-US" b="1" dirty="0">
                <a:gradFill>
                  <a:gsLst>
                    <a:gs pos="0">
                      <a:schemeClr val="tx1"/>
                    </a:gs>
                    <a:gs pos="100000">
                      <a:schemeClr val="tx1"/>
                    </a:gs>
                  </a:gsLst>
                  <a:lin ang="5400000" scaled="0"/>
                </a:gradFill>
              </a:rPr>
              <a:t>Placeholder</a:t>
            </a:r>
            <a:endParaRPr lang="en-US" dirty="0">
              <a:gradFill>
                <a:gsLst>
                  <a:gs pos="0">
                    <a:schemeClr val="tx1"/>
                  </a:gs>
                  <a:gs pos="100000">
                    <a:schemeClr val="tx1"/>
                  </a:gs>
                </a:gsLst>
                <a:lin ang="5400000" scaled="0"/>
              </a:gradFill>
            </a:endParaRPr>
          </a:p>
        </p:txBody>
      </p:sp>
      <p:sp>
        <p:nvSpPr>
          <p:cNvPr id="30" name="Rectangle 29"/>
          <p:cNvSpPr/>
          <p:nvPr/>
        </p:nvSpPr>
        <p:spPr>
          <a:xfrm>
            <a:off x="3941987" y="3603820"/>
            <a:ext cx="8244569" cy="276999"/>
          </a:xfrm>
          <a:prstGeom prst="rect">
            <a:avLst/>
          </a:prstGeom>
        </p:spPr>
        <p:txBody>
          <a:bodyPr wrap="square" lIns="0" tIns="0" rIns="0" bIns="0">
            <a:spAutoFit/>
          </a:bodyPr>
          <a:lstStyle/>
          <a:p>
            <a:r>
              <a:rPr lang="en-US" dirty="0" smtClean="0">
                <a:gradFill>
                  <a:gsLst>
                    <a:gs pos="0">
                      <a:schemeClr val="tx1"/>
                    </a:gs>
                    <a:gs pos="100000">
                      <a:schemeClr val="tx1"/>
                    </a:gs>
                  </a:gsLst>
                  <a:lin ang="5400000" scaled="0"/>
                </a:gradFill>
              </a:rPr>
              <a:t>invite partners to your other breakout sessions, panels and interactive </a:t>
            </a:r>
            <a:r>
              <a:rPr lang="en-US" dirty="0">
                <a:gradFill>
                  <a:gsLst>
                    <a:gs pos="0">
                      <a:schemeClr val="tx1"/>
                    </a:gs>
                    <a:gs pos="100000">
                      <a:schemeClr val="tx1"/>
                    </a:gs>
                  </a:gsLst>
                  <a:lin ang="5400000" scaled="0"/>
                </a:gradFill>
              </a:rPr>
              <a:t>sessions</a:t>
            </a:r>
            <a:endParaRPr lang="en-US" dirty="0"/>
          </a:p>
        </p:txBody>
      </p:sp>
      <p:sp>
        <p:nvSpPr>
          <p:cNvPr id="31" name="Rectangle 30"/>
          <p:cNvSpPr/>
          <p:nvPr/>
        </p:nvSpPr>
        <p:spPr>
          <a:xfrm>
            <a:off x="2205263" y="3603820"/>
            <a:ext cx="1582057" cy="256480"/>
          </a:xfrm>
          <a:prstGeom prst="rect">
            <a:avLst/>
          </a:prstGeom>
        </p:spPr>
        <p:txBody>
          <a:bodyPr wrap="square" lIns="0" tIns="0" rIns="0" bIns="0">
            <a:spAutoFit/>
          </a:bodyPr>
          <a:lstStyle/>
          <a:p>
            <a:pPr>
              <a:lnSpc>
                <a:spcPts val="2000"/>
              </a:lnSpc>
              <a:spcAft>
                <a:spcPts val="600"/>
              </a:spcAft>
            </a:pPr>
            <a:r>
              <a:rPr lang="en-US" b="1" dirty="0">
                <a:gradFill>
                  <a:gsLst>
                    <a:gs pos="0">
                      <a:schemeClr val="tx1"/>
                    </a:gs>
                    <a:gs pos="100000">
                      <a:schemeClr val="tx1"/>
                    </a:gs>
                  </a:gsLst>
                  <a:lin ang="5400000" scaled="0"/>
                </a:gradFill>
              </a:rPr>
              <a:t>Placeholder</a:t>
            </a:r>
            <a:endParaRPr lang="en-US" dirty="0">
              <a:gradFill>
                <a:gsLst>
                  <a:gs pos="0">
                    <a:schemeClr val="tx1"/>
                  </a:gs>
                  <a:gs pos="100000">
                    <a:schemeClr val="tx1"/>
                  </a:gs>
                </a:gsLst>
                <a:lin ang="5400000" scaled="0"/>
              </a:gradFill>
            </a:endParaRPr>
          </a:p>
        </p:txBody>
      </p:sp>
      <p:sp>
        <p:nvSpPr>
          <p:cNvPr id="32" name="Rectangle 31"/>
          <p:cNvSpPr/>
          <p:nvPr/>
        </p:nvSpPr>
        <p:spPr>
          <a:xfrm>
            <a:off x="3941987" y="4050981"/>
            <a:ext cx="7721601" cy="590867"/>
          </a:xfrm>
          <a:prstGeom prst="rect">
            <a:avLst/>
          </a:prstGeom>
        </p:spPr>
        <p:txBody>
          <a:bodyPr wrap="square" lIns="0" tIns="0" rIns="0" bIns="0">
            <a:spAutoFit/>
          </a:bodyPr>
          <a:lstStyle/>
          <a:p>
            <a:pPr>
              <a:lnSpc>
                <a:spcPts val="2400"/>
              </a:lnSpc>
              <a:spcBef>
                <a:spcPts val="600"/>
              </a:spcBef>
              <a:spcAft>
                <a:spcPts val="600"/>
              </a:spcAft>
            </a:pPr>
            <a:r>
              <a:rPr lang="en-US" dirty="0">
                <a:gradFill>
                  <a:gsLst>
                    <a:gs pos="0">
                      <a:schemeClr val="tx1"/>
                    </a:gs>
                    <a:gs pos="100000">
                      <a:schemeClr val="tx1"/>
                    </a:gs>
                  </a:gsLst>
                  <a:lin ang="5400000" scaled="0"/>
                </a:gradFill>
              </a:rPr>
              <a:t>invite partners to your other activities: </a:t>
            </a:r>
            <a:r>
              <a:rPr lang="en-US" i="1" dirty="0">
                <a:gradFill>
                  <a:gsLst>
                    <a:gs pos="0">
                      <a:schemeClr val="tx1"/>
                    </a:gs>
                    <a:gs pos="100000">
                      <a:schemeClr val="tx1"/>
                    </a:gs>
                  </a:gsLst>
                  <a:lin ang="5400000" scaled="0"/>
                </a:gradFill>
              </a:rPr>
              <a:t>Expo, executive meetings, </a:t>
            </a:r>
            <a:br>
              <a:rPr lang="en-US" i="1" dirty="0">
                <a:gradFill>
                  <a:gsLst>
                    <a:gs pos="0">
                      <a:schemeClr val="tx1"/>
                    </a:gs>
                    <a:gs pos="100000">
                      <a:schemeClr val="tx1"/>
                    </a:gs>
                  </a:gsLst>
                  <a:lin ang="5400000" scaled="0"/>
                </a:gradFill>
              </a:rPr>
            </a:br>
            <a:r>
              <a:rPr lang="en-US" i="1" dirty="0">
                <a:gradFill>
                  <a:gsLst>
                    <a:gs pos="0">
                      <a:schemeClr val="tx1"/>
                    </a:gs>
                    <a:gs pos="100000">
                      <a:schemeClr val="tx1"/>
                    </a:gs>
                  </a:gsLst>
                  <a:lin ang="5400000" scaled="0"/>
                </a:gradFill>
              </a:rPr>
              <a:t>group meetings, parties and other</a:t>
            </a:r>
            <a:endParaRPr lang="en-US" dirty="0">
              <a:gradFill>
                <a:gsLst>
                  <a:gs pos="0">
                    <a:schemeClr val="tx1"/>
                  </a:gs>
                  <a:gs pos="100000">
                    <a:schemeClr val="tx1"/>
                  </a:gs>
                </a:gsLst>
                <a:lin ang="5400000" scaled="0"/>
              </a:gradFill>
            </a:endParaRPr>
          </a:p>
        </p:txBody>
      </p:sp>
      <p:sp>
        <p:nvSpPr>
          <p:cNvPr id="33" name="Rectangle 32"/>
          <p:cNvSpPr/>
          <p:nvPr/>
        </p:nvSpPr>
        <p:spPr>
          <a:xfrm>
            <a:off x="2205263" y="4050981"/>
            <a:ext cx="1582057" cy="256480"/>
          </a:xfrm>
          <a:prstGeom prst="rect">
            <a:avLst/>
          </a:prstGeom>
        </p:spPr>
        <p:txBody>
          <a:bodyPr wrap="square" lIns="0" tIns="0" rIns="0" bIns="0">
            <a:spAutoFit/>
          </a:bodyPr>
          <a:lstStyle/>
          <a:p>
            <a:pPr>
              <a:lnSpc>
                <a:spcPts val="2000"/>
              </a:lnSpc>
              <a:spcAft>
                <a:spcPts val="600"/>
              </a:spcAft>
            </a:pPr>
            <a:r>
              <a:rPr lang="en-US" b="1" dirty="0">
                <a:gradFill>
                  <a:gsLst>
                    <a:gs pos="0">
                      <a:schemeClr val="tx1"/>
                    </a:gs>
                    <a:gs pos="100000">
                      <a:schemeClr val="tx1"/>
                    </a:gs>
                  </a:gsLst>
                  <a:lin ang="5400000" scaled="0"/>
                </a:gradFill>
              </a:rPr>
              <a:t>Placeholder</a:t>
            </a:r>
            <a:endParaRPr lang="en-US" dirty="0">
              <a:gradFill>
                <a:gsLst>
                  <a:gs pos="0">
                    <a:schemeClr val="tx1"/>
                  </a:gs>
                  <a:gs pos="100000">
                    <a:schemeClr val="tx1"/>
                  </a:gs>
                </a:gsLst>
                <a:lin ang="5400000" scaled="0"/>
              </a:gradFill>
            </a:endParaRPr>
          </a:p>
        </p:txBody>
      </p:sp>
      <p:sp>
        <p:nvSpPr>
          <p:cNvPr id="34" name="Rectangle 33"/>
          <p:cNvSpPr/>
          <p:nvPr/>
        </p:nvSpPr>
        <p:spPr>
          <a:xfrm>
            <a:off x="3941987" y="5327422"/>
            <a:ext cx="8244569" cy="276999"/>
          </a:xfrm>
          <a:prstGeom prst="rect">
            <a:avLst/>
          </a:prstGeom>
        </p:spPr>
        <p:txBody>
          <a:bodyPr wrap="square" lIns="0" tIns="0" rIns="0" bIns="0">
            <a:spAutoFit/>
          </a:bodyPr>
          <a:lstStyle/>
          <a:p>
            <a:r>
              <a:rPr lang="en-US" dirty="0">
                <a:gradFill>
                  <a:gsLst>
                    <a:gs pos="0">
                      <a:schemeClr val="tx1"/>
                    </a:gs>
                    <a:gs pos="100000">
                      <a:schemeClr val="tx1"/>
                    </a:gs>
                  </a:gsLst>
                  <a:lin ang="5400000" scaled="0"/>
                </a:gradFill>
              </a:rPr>
              <a:t>share your latest content: </a:t>
            </a:r>
            <a:r>
              <a:rPr lang="en-US" i="1" dirty="0">
                <a:gradFill>
                  <a:gsLst>
                    <a:gs pos="0">
                      <a:schemeClr val="tx1"/>
                    </a:gs>
                    <a:gs pos="100000">
                      <a:schemeClr val="tx1"/>
                    </a:gs>
                  </a:gsLst>
                  <a:lin ang="5400000" scaled="0"/>
                </a:gradFill>
              </a:rPr>
              <a:t>links, documents, other digital</a:t>
            </a:r>
            <a:endParaRPr lang="en-US" dirty="0"/>
          </a:p>
        </p:txBody>
      </p:sp>
      <p:sp>
        <p:nvSpPr>
          <p:cNvPr id="35" name="Rectangle 34"/>
          <p:cNvSpPr/>
          <p:nvPr/>
        </p:nvSpPr>
        <p:spPr>
          <a:xfrm>
            <a:off x="2205263" y="5327422"/>
            <a:ext cx="1582057" cy="256480"/>
          </a:xfrm>
          <a:prstGeom prst="rect">
            <a:avLst/>
          </a:prstGeom>
        </p:spPr>
        <p:txBody>
          <a:bodyPr wrap="square" lIns="0" tIns="0" rIns="0" bIns="0">
            <a:spAutoFit/>
          </a:bodyPr>
          <a:lstStyle/>
          <a:p>
            <a:pPr>
              <a:lnSpc>
                <a:spcPts val="2000"/>
              </a:lnSpc>
              <a:spcAft>
                <a:spcPts val="600"/>
              </a:spcAft>
            </a:pPr>
            <a:r>
              <a:rPr lang="en-US" b="1" dirty="0">
                <a:gradFill>
                  <a:gsLst>
                    <a:gs pos="0">
                      <a:schemeClr val="tx1"/>
                    </a:gs>
                    <a:gs pos="100000">
                      <a:schemeClr val="tx1"/>
                    </a:gs>
                  </a:gsLst>
                  <a:lin ang="5400000" scaled="0"/>
                </a:gradFill>
              </a:rPr>
              <a:t>Placeholder</a:t>
            </a:r>
            <a:endParaRPr lang="en-US" dirty="0">
              <a:gradFill>
                <a:gsLst>
                  <a:gs pos="0">
                    <a:schemeClr val="tx1"/>
                  </a:gs>
                  <a:gs pos="100000">
                    <a:schemeClr val="tx1"/>
                  </a:gs>
                </a:gsLst>
                <a:lin ang="5400000" scaled="0"/>
              </a:gradFill>
            </a:endParaRPr>
          </a:p>
        </p:txBody>
      </p:sp>
      <p:sp>
        <p:nvSpPr>
          <p:cNvPr id="36" name="Rectangle 35"/>
          <p:cNvSpPr/>
          <p:nvPr/>
        </p:nvSpPr>
        <p:spPr>
          <a:xfrm>
            <a:off x="3941987" y="5888416"/>
            <a:ext cx="7721601" cy="283091"/>
          </a:xfrm>
          <a:prstGeom prst="rect">
            <a:avLst/>
          </a:prstGeom>
        </p:spPr>
        <p:txBody>
          <a:bodyPr wrap="square" lIns="0" tIns="0" rIns="0" bIns="0">
            <a:spAutoFit/>
          </a:bodyPr>
          <a:lstStyle/>
          <a:p>
            <a:pPr>
              <a:lnSpc>
                <a:spcPts val="2400"/>
              </a:lnSpc>
              <a:spcAft>
                <a:spcPts val="600"/>
              </a:spcAft>
            </a:pPr>
            <a:r>
              <a:rPr lang="en-US" dirty="0">
                <a:gradFill>
                  <a:gsLst>
                    <a:gs pos="0">
                      <a:schemeClr val="tx1"/>
                    </a:gs>
                    <a:gs pos="100000">
                      <a:schemeClr val="tx1"/>
                    </a:gs>
                  </a:gsLst>
                  <a:lin ang="5400000" scaled="0"/>
                </a:gradFill>
              </a:rPr>
              <a:t>ask partners to participate online: </a:t>
            </a:r>
            <a:r>
              <a:rPr lang="en-US" i="1" dirty="0">
                <a:gradFill>
                  <a:gsLst>
                    <a:gs pos="0">
                      <a:schemeClr val="tx1"/>
                    </a:gs>
                    <a:gs pos="100000">
                      <a:schemeClr val="tx1"/>
                    </a:gs>
                  </a:gsLst>
                  <a:lin ang="5400000" scaled="0"/>
                </a:gradFill>
              </a:rPr>
              <a:t>forums, social (Facebook, Twitter)</a:t>
            </a:r>
          </a:p>
        </p:txBody>
      </p:sp>
      <p:sp>
        <p:nvSpPr>
          <p:cNvPr id="37" name="Rectangle 36"/>
          <p:cNvSpPr/>
          <p:nvPr/>
        </p:nvSpPr>
        <p:spPr>
          <a:xfrm>
            <a:off x="2205263" y="5888416"/>
            <a:ext cx="1582057" cy="256480"/>
          </a:xfrm>
          <a:prstGeom prst="rect">
            <a:avLst/>
          </a:prstGeom>
        </p:spPr>
        <p:txBody>
          <a:bodyPr wrap="square" lIns="0" tIns="0" rIns="0" bIns="0">
            <a:spAutoFit/>
          </a:bodyPr>
          <a:lstStyle/>
          <a:p>
            <a:pPr>
              <a:lnSpc>
                <a:spcPts val="2000"/>
              </a:lnSpc>
              <a:spcAft>
                <a:spcPts val="600"/>
              </a:spcAft>
            </a:pPr>
            <a:r>
              <a:rPr lang="en-US" b="1" dirty="0">
                <a:gradFill>
                  <a:gsLst>
                    <a:gs pos="0">
                      <a:schemeClr val="tx1"/>
                    </a:gs>
                    <a:gs pos="100000">
                      <a:schemeClr val="tx1"/>
                    </a:gs>
                  </a:gsLst>
                  <a:lin ang="5400000" scaled="0"/>
                </a:gradFill>
              </a:rPr>
              <a:t>Placeholder</a:t>
            </a:r>
            <a:endParaRPr lang="en-US"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173520476"/>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txBox="1">
            <a:spLocks/>
          </p:cNvSpPr>
          <p:nvPr/>
        </p:nvSpPr>
        <p:spPr>
          <a:xfrm>
            <a:off x="6094416" y="3090003"/>
            <a:ext cx="5580508" cy="272843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000" dirty="0"/>
              <a:t>Complete a WPC evaluation and  you’re </a:t>
            </a:r>
            <a:r>
              <a:rPr lang="en-US" sz="3000" dirty="0" smtClean="0"/>
              <a:t>automatically entered </a:t>
            </a:r>
            <a:r>
              <a:rPr lang="en-US" sz="3000" dirty="0"/>
              <a:t>to </a:t>
            </a:r>
            <a:r>
              <a:rPr lang="en-US" sz="3000" dirty="0" smtClean="0"/>
              <a:t/>
            </a:r>
            <a:br>
              <a:rPr lang="en-US" sz="3000" dirty="0" smtClean="0"/>
            </a:br>
            <a:r>
              <a:rPr lang="en-US" sz="3000" dirty="0" smtClean="0"/>
              <a:t>win </a:t>
            </a:r>
            <a:r>
              <a:rPr lang="en-US" sz="3000" dirty="0"/>
              <a:t>the daily drawing for a luxury vacation AND a chance to win instant prizes</a:t>
            </a:r>
            <a:r>
              <a:rPr lang="en-US" sz="3000" dirty="0" smtClean="0"/>
              <a:t>!</a:t>
            </a:r>
            <a:br>
              <a:rPr lang="en-US" sz="3000" dirty="0" smtClean="0"/>
            </a:br>
            <a:endParaRPr lang="en-US" sz="3000" spc="-58" dirty="0">
              <a:solidFill>
                <a:schemeClr val="tx1"/>
              </a:solidFill>
            </a:endParaRPr>
          </a:p>
          <a:p>
            <a:r>
              <a:rPr lang="en-US" sz="1700" spc="-25" dirty="0">
                <a:gradFill>
                  <a:gsLst>
                    <a:gs pos="0">
                      <a:schemeClr val="tx1"/>
                    </a:gs>
                    <a:gs pos="86000">
                      <a:schemeClr val="tx1"/>
                    </a:gs>
                  </a:gsLst>
                  <a:lin ang="5400000" scaled="0"/>
                </a:gradFill>
              </a:rPr>
              <a:t>Learn more in the Microsoft Partner Network Booth </a:t>
            </a:r>
          </a:p>
        </p:txBody>
      </p:sp>
      <p:pic>
        <p:nvPicPr>
          <p:cNvPr id="1032" name="Picture 8" descr="http://ts3.mm.bing.net/images/thumbnail.aspx?q=894198226522&amp;id=ffc04563b570dd3860292bd4a3320200&amp;url=http%3a%2f%2fwww.desktop-wallpaper.org%2fwp-content%2fuploads%2f2009%2f06%2fblue-lagoon-resort-be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56922">
            <a:off x="1242784" y="3682613"/>
            <a:ext cx="4015265" cy="2503503"/>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a:extLst/>
        </p:spPr>
      </p:pic>
      <p:sp>
        <p:nvSpPr>
          <p:cNvPr id="12" name="Title 5"/>
          <p:cNvSpPr>
            <a:spLocks noGrp="1"/>
          </p:cNvSpPr>
          <p:nvPr>
            <p:ph type="title"/>
          </p:nvPr>
        </p:nvSpPr>
        <p:spPr/>
        <p:txBody>
          <a:bodyPr/>
          <a:lstStyle/>
          <a:p>
            <a:r>
              <a:rPr lang="en-US" dirty="0" smtClean="0"/>
              <a:t>Your Feedback is Very Important </a:t>
            </a:r>
            <a:r>
              <a:rPr lang="en-US" dirty="0"/>
              <a:t>t</a:t>
            </a:r>
            <a:r>
              <a:rPr lang="en-US" dirty="0" smtClean="0"/>
              <a:t>o Us</a:t>
            </a:r>
            <a:endParaRPr lang="en-US" dirty="0"/>
          </a:p>
        </p:txBody>
      </p:sp>
      <p:sp>
        <p:nvSpPr>
          <p:cNvPr id="17" name="Rectangle 16"/>
          <p:cNvSpPr/>
          <p:nvPr/>
        </p:nvSpPr>
        <p:spPr>
          <a:xfrm rot="21347474">
            <a:off x="942125" y="3243628"/>
            <a:ext cx="4388647" cy="307777"/>
          </a:xfrm>
          <a:prstGeom prst="rect">
            <a:avLst/>
          </a:prstGeom>
        </p:spPr>
        <p:txBody>
          <a:bodyPr wrap="square" lIns="0" tIns="0" rIns="0" bIns="0">
            <a:spAutoFit/>
          </a:bodyPr>
          <a:lstStyle/>
          <a:p>
            <a:pPr algn="ctr"/>
            <a:r>
              <a:rPr lang="en-US" sz="2000" b="1" spc="-25" dirty="0">
                <a:gradFill>
                  <a:gsLst>
                    <a:gs pos="0">
                      <a:schemeClr val="tx1"/>
                    </a:gs>
                    <a:gs pos="86000">
                      <a:schemeClr val="tx1"/>
                    </a:gs>
                  </a:gsLst>
                  <a:lin ang="5400000" scaled="0"/>
                </a:gradFill>
                <a:effectLst>
                  <a:outerShdw blurRad="38100" dist="38100" dir="2700000" algn="tl">
                    <a:srgbClr val="000000">
                      <a:alpha val="43137"/>
                    </a:srgbClr>
                  </a:outerShdw>
                </a:effectLst>
              </a:rPr>
              <a:t>Grand </a:t>
            </a:r>
            <a:r>
              <a:rPr lang="en-US" sz="2000" b="1" spc="-25" dirty="0" smtClean="0">
                <a:gradFill>
                  <a:gsLst>
                    <a:gs pos="0">
                      <a:schemeClr val="tx1"/>
                    </a:gs>
                    <a:gs pos="86000">
                      <a:schemeClr val="tx1"/>
                    </a:gs>
                  </a:gsLst>
                  <a:lin ang="5400000" scaled="0"/>
                </a:gradFill>
                <a:effectLst>
                  <a:outerShdw blurRad="38100" dist="38100" dir="2700000" algn="tl">
                    <a:srgbClr val="000000">
                      <a:alpha val="43137"/>
                    </a:srgbClr>
                  </a:outerShdw>
                </a:effectLst>
              </a:rPr>
              <a:t>Prize Luxury </a:t>
            </a:r>
            <a:r>
              <a:rPr lang="en-US" sz="2000" b="1" spc="-25" dirty="0">
                <a:gradFill>
                  <a:gsLst>
                    <a:gs pos="0">
                      <a:schemeClr val="tx1"/>
                    </a:gs>
                    <a:gs pos="86000">
                      <a:schemeClr val="tx1"/>
                    </a:gs>
                  </a:gsLst>
                  <a:lin ang="5400000" scaled="0"/>
                </a:gradFill>
                <a:effectLst>
                  <a:outerShdw blurRad="38100" dist="38100" dir="2700000" algn="tl">
                    <a:srgbClr val="000000">
                      <a:alpha val="43137"/>
                    </a:srgbClr>
                  </a:outerShdw>
                </a:effectLst>
              </a:rPr>
              <a:t>Vacation for 2</a:t>
            </a:r>
          </a:p>
        </p:txBody>
      </p:sp>
      <p:sp>
        <p:nvSpPr>
          <p:cNvPr id="18" name="Rectangle 17"/>
          <p:cNvSpPr/>
          <p:nvPr/>
        </p:nvSpPr>
        <p:spPr bwMode="auto">
          <a:xfrm rot="5400000">
            <a:off x="5408617" y="-3954845"/>
            <a:ext cx="1371600" cy="12188828"/>
          </a:xfrm>
          <a:prstGeom prst="rect">
            <a:avLst/>
          </a:prstGeom>
          <a:solidFill>
            <a:srgbClr val="000000">
              <a:alpha val="55000"/>
            </a:srgbClr>
          </a:solidFill>
          <a:ln w="38100" cap="flat" cmpd="sng" algn="ctr">
            <a:noFill/>
            <a:prstDash val="solid"/>
            <a:headEnd type="none" w="med" len="med"/>
            <a:tailEnd type="none" w="med" len="med"/>
          </a:ln>
          <a:effectLst/>
        </p:spPr>
        <p:txBody>
          <a:bodyPr vert="vert270" wrap="square" lIns="1097280" tIns="0" rIns="1005840" bIns="91440" numCol="1" rtlCol="0" anchor="ctr" anchorCtr="0" compatLnSpc="1">
            <a:prstTxWarp prst="textNoShape">
              <a:avLst/>
            </a:prstTxWarp>
          </a:bodyPr>
          <a:lstStyle/>
          <a:p>
            <a:pPr defTabSz="914099" fontAlgn="base">
              <a:lnSpc>
                <a:spcPct val="80000"/>
              </a:lnSpc>
              <a:spcBef>
                <a:spcPct val="0"/>
              </a:spcBef>
              <a:spcAft>
                <a:spcPct val="0"/>
              </a:spcAft>
            </a:pPr>
            <a:endParaRPr lang="en-US" sz="3200" kern="0" dirty="0">
              <a:gradFill>
                <a:gsLst>
                  <a:gs pos="0">
                    <a:srgbClr val="FFFFFF"/>
                  </a:gs>
                  <a:gs pos="100000">
                    <a:srgbClr val="FFFFFF"/>
                  </a:gs>
                </a:gsLst>
                <a:lin ang="5400000" scaled="0"/>
              </a:gradFill>
              <a:latin typeface="Segoe Light"/>
            </a:endParaRPr>
          </a:p>
        </p:txBody>
      </p:sp>
      <p:sp>
        <p:nvSpPr>
          <p:cNvPr id="19" name="Title 5"/>
          <p:cNvSpPr txBox="1">
            <a:spLocks/>
          </p:cNvSpPr>
          <p:nvPr/>
        </p:nvSpPr>
        <p:spPr>
          <a:xfrm>
            <a:off x="2283118" y="1696371"/>
            <a:ext cx="9673913" cy="8863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200" spc="-58" dirty="0">
                <a:gradFill>
                  <a:gsLst>
                    <a:gs pos="0">
                      <a:schemeClr val="tx1"/>
                    </a:gs>
                    <a:gs pos="86000">
                      <a:schemeClr val="tx1"/>
                    </a:gs>
                  </a:gsLst>
                  <a:lin ang="5400000" scaled="0"/>
                </a:gradFill>
              </a:rPr>
              <a:t>Submit your Session Evaluation </a:t>
            </a:r>
            <a:r>
              <a:rPr lang="en-US" sz="3200" spc="-58" dirty="0" smtClean="0">
                <a:gradFill>
                  <a:gsLst>
                    <a:gs pos="0">
                      <a:schemeClr val="tx1"/>
                    </a:gs>
                    <a:gs pos="86000">
                      <a:schemeClr val="tx1"/>
                    </a:gs>
                  </a:gsLst>
                  <a:lin ang="5400000" scaled="0"/>
                </a:gradFill>
              </a:rPr>
              <a:t>for </a:t>
            </a:r>
            <a:r>
              <a:rPr lang="en-US" sz="3200" spc="-58" dirty="0">
                <a:gradFill>
                  <a:gsLst>
                    <a:gs pos="0">
                      <a:schemeClr val="tx1"/>
                    </a:gs>
                    <a:gs pos="86000">
                      <a:schemeClr val="tx1"/>
                    </a:gs>
                  </a:gsLst>
                  <a:lin ang="5400000" scaled="0"/>
                </a:gradFill>
              </a:rPr>
              <a:t>a chance to Win</a:t>
            </a:r>
            <a:r>
              <a:rPr lang="en-US" sz="3200" spc="-58" dirty="0" smtClean="0">
                <a:gradFill>
                  <a:gsLst>
                    <a:gs pos="0">
                      <a:schemeClr val="tx1"/>
                    </a:gs>
                    <a:gs pos="86000">
                      <a:schemeClr val="tx1"/>
                    </a:gs>
                  </a:gsLst>
                  <a:lin ang="5400000" scaled="0"/>
                </a:gradFill>
              </a:rPr>
              <a:t>! </a:t>
            </a:r>
            <a:r>
              <a:rPr lang="en-US" sz="3200" spc="-58" dirty="0" smtClean="0">
                <a:solidFill>
                  <a:schemeClr val="tx1"/>
                </a:solidFill>
                <a:hlinkClick r:id="rId4"/>
              </a:rPr>
              <a:t>www.digitalwpc.com/contest</a:t>
            </a:r>
            <a:endParaRPr lang="en-US" sz="3200" spc="-58" dirty="0">
              <a:solidFill>
                <a:schemeClr val="tx1"/>
              </a:solidFill>
            </a:endParaRPr>
          </a:p>
        </p:txBody>
      </p:sp>
      <p:sp>
        <p:nvSpPr>
          <p:cNvPr id="20" name="Rectangle 19"/>
          <p:cNvSpPr/>
          <p:nvPr/>
        </p:nvSpPr>
        <p:spPr bwMode="auto">
          <a:xfrm>
            <a:off x="522642" y="1408049"/>
            <a:ext cx="1463040" cy="146304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spc="-150" dirty="0">
              <a:gradFill>
                <a:gsLst>
                  <a:gs pos="0">
                    <a:srgbClr val="FFFFFF"/>
                  </a:gs>
                  <a:gs pos="100000">
                    <a:srgbClr val="FFFFFF"/>
                  </a:gs>
                </a:gsLst>
                <a:lin ang="5400000" scaled="0"/>
              </a:gradFill>
              <a:latin typeface="Segoe Light" pitchFamily="34" charset="0"/>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032" y="1819958"/>
            <a:ext cx="1338257" cy="639222"/>
          </a:xfrm>
          <a:prstGeom prst="rect">
            <a:avLst/>
          </a:prstGeom>
        </p:spPr>
      </p:pic>
    </p:spTree>
    <p:extLst>
      <p:ext uri="{BB962C8B-B14F-4D97-AF65-F5344CB8AC3E}">
        <p14:creationId xmlns:p14="http://schemas.microsoft.com/office/powerpoint/2010/main" val="448832468"/>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rot="5400000">
            <a:off x="5408617" y="-3954845"/>
            <a:ext cx="1371600" cy="12188828"/>
          </a:xfrm>
          <a:prstGeom prst="rect">
            <a:avLst/>
          </a:prstGeom>
          <a:solidFill>
            <a:srgbClr val="000000">
              <a:alpha val="55000"/>
            </a:srgbClr>
          </a:solidFill>
          <a:ln w="38100" cap="flat" cmpd="sng" algn="ctr">
            <a:noFill/>
            <a:prstDash val="solid"/>
            <a:headEnd type="none" w="med" len="med"/>
            <a:tailEnd type="none" w="med" len="med"/>
          </a:ln>
          <a:effectLst/>
        </p:spPr>
        <p:txBody>
          <a:bodyPr vert="vert270" wrap="square" lIns="1097280" tIns="0" rIns="1005840" bIns="91440" numCol="1" rtlCol="0" anchor="ctr" anchorCtr="0" compatLnSpc="1">
            <a:prstTxWarp prst="textNoShape">
              <a:avLst/>
            </a:prstTxWarp>
          </a:bodyPr>
          <a:lstStyle/>
          <a:p>
            <a:pPr defTabSz="914099" fontAlgn="base">
              <a:lnSpc>
                <a:spcPct val="80000"/>
              </a:lnSpc>
              <a:spcBef>
                <a:spcPct val="0"/>
              </a:spcBef>
              <a:spcAft>
                <a:spcPct val="0"/>
              </a:spcAft>
            </a:pPr>
            <a:endParaRPr lang="en-US" sz="3200" kern="0" dirty="0">
              <a:gradFill>
                <a:gsLst>
                  <a:gs pos="0">
                    <a:srgbClr val="FFFFFF"/>
                  </a:gs>
                  <a:gs pos="100000">
                    <a:srgbClr val="FFFFFF"/>
                  </a:gs>
                </a:gsLst>
                <a:lin ang="5400000" scaled="0"/>
              </a:gradFill>
              <a:latin typeface="Segoe Light"/>
            </a:endParaRPr>
          </a:p>
        </p:txBody>
      </p:sp>
      <p:sp>
        <p:nvSpPr>
          <p:cNvPr id="15" name="Title 5"/>
          <p:cNvSpPr txBox="1">
            <a:spLocks/>
          </p:cNvSpPr>
          <p:nvPr/>
        </p:nvSpPr>
        <p:spPr>
          <a:xfrm>
            <a:off x="2283118" y="1696371"/>
            <a:ext cx="9673913" cy="8863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200" spc="-58" dirty="0">
                <a:gradFill>
                  <a:gsLst>
                    <a:gs pos="0">
                      <a:schemeClr val="tx1"/>
                    </a:gs>
                    <a:gs pos="86000">
                      <a:schemeClr val="tx1"/>
                    </a:gs>
                  </a:gsLst>
                  <a:lin ang="5400000" scaled="0"/>
                </a:gradFill>
              </a:rPr>
              <a:t>Submit your Session Evaluation </a:t>
            </a:r>
            <a:r>
              <a:rPr lang="en-US" sz="3200" spc="-58" dirty="0" smtClean="0">
                <a:gradFill>
                  <a:gsLst>
                    <a:gs pos="0">
                      <a:schemeClr val="tx1"/>
                    </a:gs>
                    <a:gs pos="86000">
                      <a:schemeClr val="tx1"/>
                    </a:gs>
                  </a:gsLst>
                  <a:lin ang="5400000" scaled="0"/>
                </a:gradFill>
              </a:rPr>
              <a:t>for </a:t>
            </a:r>
            <a:r>
              <a:rPr lang="en-US" sz="3200" spc="-58" dirty="0">
                <a:gradFill>
                  <a:gsLst>
                    <a:gs pos="0">
                      <a:schemeClr val="tx1"/>
                    </a:gs>
                    <a:gs pos="86000">
                      <a:schemeClr val="tx1"/>
                    </a:gs>
                  </a:gsLst>
                  <a:lin ang="5400000" scaled="0"/>
                </a:gradFill>
              </a:rPr>
              <a:t>a chance to Win</a:t>
            </a:r>
            <a:r>
              <a:rPr lang="en-US" sz="3200" spc="-58" dirty="0" smtClean="0">
                <a:gradFill>
                  <a:gsLst>
                    <a:gs pos="0">
                      <a:schemeClr val="tx1"/>
                    </a:gs>
                    <a:gs pos="86000">
                      <a:schemeClr val="tx1"/>
                    </a:gs>
                  </a:gsLst>
                  <a:lin ang="5400000" scaled="0"/>
                </a:gradFill>
              </a:rPr>
              <a:t>! </a:t>
            </a:r>
            <a:r>
              <a:rPr lang="en-US" sz="3200" spc="-58" dirty="0" smtClean="0">
                <a:solidFill>
                  <a:schemeClr val="tx1"/>
                </a:solidFill>
                <a:hlinkClick r:id="rId3"/>
              </a:rPr>
              <a:t>www.digitalwpc.com/contest</a:t>
            </a:r>
            <a:endParaRPr lang="en-US" sz="3200" spc="-58" dirty="0">
              <a:solidFill>
                <a:schemeClr val="tx1"/>
              </a:solidFill>
            </a:endParaRPr>
          </a:p>
        </p:txBody>
      </p:sp>
      <p:pic>
        <p:nvPicPr>
          <p:cNvPr id="18" name="Picture 8" descr="http://ts3.mm.bing.net/images/thumbnail.aspx?q=894198226522&amp;id=ffc04563b570dd3860292bd4a3320200&amp;url=http%3a%2f%2fwww.desktop-wallpaper.org%2fwp-content%2fuploads%2f2009%2f06%2fblue-lagoon-resort-bea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32450">
            <a:off x="780581" y="3538648"/>
            <a:ext cx="3447880" cy="2149741"/>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a:extLst/>
        </p:spPr>
      </p:pic>
      <p:sp>
        <p:nvSpPr>
          <p:cNvPr id="19" name="Rectangle 18"/>
          <p:cNvSpPr/>
          <p:nvPr/>
        </p:nvSpPr>
        <p:spPr bwMode="auto">
          <a:xfrm>
            <a:off x="522642" y="1408049"/>
            <a:ext cx="1463040" cy="146304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spc="-150" dirty="0">
              <a:gradFill>
                <a:gsLst>
                  <a:gs pos="0">
                    <a:srgbClr val="FFFFFF"/>
                  </a:gs>
                  <a:gs pos="100000">
                    <a:srgbClr val="FFFFFF"/>
                  </a:gs>
                </a:gsLst>
                <a:lin ang="5400000" scaled="0"/>
              </a:gradFill>
              <a:latin typeface="Segoe Light" pitchFamily="34" charset="0"/>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032" y="1819958"/>
            <a:ext cx="1338257" cy="639222"/>
          </a:xfrm>
          <a:prstGeom prst="rect">
            <a:avLst/>
          </a:prstGeom>
        </p:spPr>
      </p:pic>
      <p:sp>
        <p:nvSpPr>
          <p:cNvPr id="3" name="Title 2"/>
          <p:cNvSpPr>
            <a:spLocks noGrp="1"/>
          </p:cNvSpPr>
          <p:nvPr>
            <p:ph type="title"/>
          </p:nvPr>
        </p:nvSpPr>
        <p:spPr/>
        <p:txBody>
          <a:bodyPr/>
          <a:lstStyle/>
          <a:p>
            <a:r>
              <a:rPr lang="en-US" dirty="0"/>
              <a:t>Your Feedback is Very Important to Us</a:t>
            </a:r>
          </a:p>
        </p:txBody>
      </p:sp>
      <p:pic>
        <p:nvPicPr>
          <p:cNvPr id="9" name="Picture 2" descr="\\SERVER3\InternalBin\Resource DVD\DVD_ART36\DVD_Art_08-10-2010\Artwork_Imagery\Hardware Photos\OEM HW\Windows Mobile devices (cell phone, pda)\Windows 7  - prototype\Windows Phone 7 Serie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62596">
            <a:off x="4374826" y="4004659"/>
            <a:ext cx="1170723" cy="2301906"/>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rot="156471">
            <a:off x="2834175" y="5003720"/>
            <a:ext cx="1778456" cy="996548"/>
            <a:chOff x="5060380" y="7554736"/>
            <a:chExt cx="2979802" cy="1673419"/>
          </a:xfrm>
          <a:effectLst/>
        </p:grpSpPr>
        <p:sp>
          <p:nvSpPr>
            <p:cNvPr id="13" name="Rounded Rectangle 12"/>
            <p:cNvSpPr/>
            <p:nvPr/>
          </p:nvSpPr>
          <p:spPr bwMode="auto">
            <a:xfrm>
              <a:off x="5120794" y="7554736"/>
              <a:ext cx="2919388" cy="1673419"/>
            </a:xfrm>
            <a:prstGeom prst="roundRect">
              <a:avLst>
                <a:gd name="adj" fmla="val 5471"/>
              </a:avLst>
            </a:prstGeom>
            <a:solidFill>
              <a:schemeClr val="tx1"/>
            </a:soli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8544" t="22164" r="6062" b="18923"/>
            <a:stretch/>
          </p:blipFill>
          <p:spPr>
            <a:xfrm>
              <a:off x="5268200" y="7783102"/>
              <a:ext cx="2651760" cy="660259"/>
            </a:xfrm>
            <a:prstGeom prst="rect">
              <a:avLst/>
            </a:prstGeom>
          </p:spPr>
        </p:pic>
        <p:sp>
          <p:nvSpPr>
            <p:cNvPr id="7" name="Title 5"/>
            <p:cNvSpPr txBox="1">
              <a:spLocks/>
            </p:cNvSpPr>
            <p:nvPr/>
          </p:nvSpPr>
          <p:spPr>
            <a:xfrm>
              <a:off x="5060380" y="8662267"/>
              <a:ext cx="2971487" cy="372113"/>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600" spc="-58" dirty="0" smtClean="0">
                  <a:gradFill flip="none" rotWithShape="1">
                    <a:gsLst>
                      <a:gs pos="0">
                        <a:srgbClr val="000000"/>
                      </a:gs>
                      <a:gs pos="86000">
                        <a:srgbClr val="000000"/>
                      </a:gs>
                    </a:gsLst>
                    <a:lin ang="5400000" scaled="0"/>
                    <a:tileRect/>
                  </a:gradFill>
                </a:rPr>
                <a:t>Online </a:t>
              </a:r>
              <a:r>
                <a:rPr lang="en-US" sz="1600" spc="-58" dirty="0" err="1" smtClean="0">
                  <a:gradFill flip="none" rotWithShape="1">
                    <a:gsLst>
                      <a:gs pos="0">
                        <a:srgbClr val="000000"/>
                      </a:gs>
                      <a:gs pos="86000">
                        <a:srgbClr val="000000"/>
                      </a:gs>
                    </a:gsLst>
                    <a:lin ang="5400000" scaled="0"/>
                    <a:tileRect/>
                  </a:gradFill>
                </a:rPr>
                <a:t>Giftcards</a:t>
              </a:r>
              <a:endParaRPr lang="en-US" sz="1600" spc="-25" dirty="0">
                <a:gradFill flip="none" rotWithShape="1">
                  <a:gsLst>
                    <a:gs pos="0">
                      <a:srgbClr val="000000"/>
                    </a:gs>
                    <a:gs pos="86000">
                      <a:srgbClr val="000000"/>
                    </a:gs>
                  </a:gsLst>
                  <a:lin ang="5400000" scaled="0"/>
                  <a:tileRect/>
                </a:gradFill>
              </a:endParaRPr>
            </a:p>
          </p:txBody>
        </p:sp>
      </p:grpSp>
      <p:sp>
        <p:nvSpPr>
          <p:cNvPr id="8" name="Title 5"/>
          <p:cNvSpPr txBox="1">
            <a:spLocks/>
          </p:cNvSpPr>
          <p:nvPr/>
        </p:nvSpPr>
        <p:spPr>
          <a:xfrm rot="223807">
            <a:off x="3876203" y="3536832"/>
            <a:ext cx="2425500"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600" b="1" spc="-25" dirty="0">
                <a:gradFill>
                  <a:gsLst>
                    <a:gs pos="0">
                      <a:schemeClr val="tx1"/>
                    </a:gs>
                    <a:gs pos="86000">
                      <a:schemeClr val="tx1"/>
                    </a:gs>
                  </a:gsLst>
                  <a:lin ang="5400000" scaled="0"/>
                </a:gradFill>
                <a:effectLst>
                  <a:outerShdw blurRad="38100" dist="38100" dir="2700000" algn="tl">
                    <a:srgbClr val="000000">
                      <a:alpha val="43137"/>
                    </a:srgbClr>
                  </a:outerShdw>
                </a:effectLst>
              </a:rPr>
              <a:t>Windows </a:t>
            </a:r>
            <a:r>
              <a:rPr lang="en-US" sz="1600" b="1" spc="-25" dirty="0" smtClean="0">
                <a:gradFill>
                  <a:gsLst>
                    <a:gs pos="0">
                      <a:schemeClr val="tx1"/>
                    </a:gs>
                    <a:gs pos="86000">
                      <a:schemeClr val="tx1"/>
                    </a:gs>
                  </a:gsLst>
                  <a:lin ang="5400000" scaled="0"/>
                </a:gradFill>
                <a:effectLst>
                  <a:outerShdw blurRad="38100" dist="38100" dir="2700000" algn="tl">
                    <a:srgbClr val="000000">
                      <a:alpha val="43137"/>
                    </a:srgbClr>
                  </a:outerShdw>
                </a:effectLst>
              </a:rPr>
              <a:t>7</a:t>
            </a:r>
            <a:br>
              <a:rPr lang="en-US" sz="1600" b="1" spc="-25" dirty="0" smtClean="0">
                <a:gradFill>
                  <a:gsLst>
                    <a:gs pos="0">
                      <a:schemeClr val="tx1"/>
                    </a:gs>
                    <a:gs pos="86000">
                      <a:schemeClr val="tx1"/>
                    </a:gs>
                  </a:gsLst>
                  <a:lin ang="5400000" scaled="0"/>
                </a:gradFill>
                <a:effectLst>
                  <a:outerShdw blurRad="38100" dist="38100" dir="2700000" algn="tl">
                    <a:srgbClr val="000000">
                      <a:alpha val="43137"/>
                    </a:srgbClr>
                  </a:outerShdw>
                </a:effectLst>
              </a:rPr>
            </a:br>
            <a:r>
              <a:rPr lang="en-US" sz="1600" b="1" spc="-25" dirty="0" smtClean="0">
                <a:gradFill>
                  <a:gsLst>
                    <a:gs pos="0">
                      <a:schemeClr val="tx1"/>
                    </a:gs>
                    <a:gs pos="86000">
                      <a:schemeClr val="tx1"/>
                    </a:gs>
                  </a:gsLst>
                  <a:lin ang="5400000" scaled="0"/>
                </a:gradFill>
                <a:effectLst>
                  <a:outerShdw blurRad="38100" dist="38100" dir="2700000" algn="tl">
                    <a:srgbClr val="000000">
                      <a:alpha val="43137"/>
                    </a:srgbClr>
                  </a:outerShdw>
                </a:effectLst>
              </a:rPr>
              <a:t>Phone</a:t>
            </a:r>
            <a:endParaRPr lang="en-US" sz="1600" b="1" spc="-25" dirty="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22" name="Rectangle 21"/>
          <p:cNvSpPr/>
          <p:nvPr/>
        </p:nvSpPr>
        <p:spPr>
          <a:xfrm rot="21251940">
            <a:off x="517875" y="3188944"/>
            <a:ext cx="3704652" cy="276999"/>
          </a:xfrm>
          <a:prstGeom prst="rect">
            <a:avLst/>
          </a:prstGeom>
        </p:spPr>
        <p:txBody>
          <a:bodyPr wrap="square" lIns="0" tIns="0" rIns="0" bIns="0">
            <a:spAutoFit/>
          </a:bodyPr>
          <a:lstStyle/>
          <a:p>
            <a:pPr algn="ctr"/>
            <a:r>
              <a:rPr lang="en-US" sz="1800" b="1" spc="-25" dirty="0" smtClean="0">
                <a:gradFill>
                  <a:gsLst>
                    <a:gs pos="0">
                      <a:schemeClr val="tx1"/>
                    </a:gs>
                    <a:gs pos="86000">
                      <a:schemeClr val="tx1"/>
                    </a:gs>
                  </a:gsLst>
                  <a:lin ang="5400000" scaled="0"/>
                </a:gradFill>
                <a:effectLst>
                  <a:outerShdw blurRad="38100" dist="38100" dir="2700000" algn="tl">
                    <a:srgbClr val="000000">
                      <a:alpha val="43137"/>
                    </a:srgbClr>
                  </a:outerShdw>
                </a:effectLst>
              </a:rPr>
              <a:t>Luxury </a:t>
            </a:r>
            <a:r>
              <a:rPr lang="en-US" sz="1800" b="1" spc="-25" dirty="0">
                <a:gradFill>
                  <a:gsLst>
                    <a:gs pos="0">
                      <a:schemeClr val="tx1"/>
                    </a:gs>
                    <a:gs pos="86000">
                      <a:schemeClr val="tx1"/>
                    </a:gs>
                  </a:gsLst>
                  <a:lin ang="5400000" scaled="0"/>
                </a:gradFill>
                <a:effectLst>
                  <a:outerShdw blurRad="38100" dist="38100" dir="2700000" algn="tl">
                    <a:srgbClr val="000000">
                      <a:alpha val="43137"/>
                    </a:srgbClr>
                  </a:outerShdw>
                </a:effectLst>
              </a:rPr>
              <a:t>Vacation for 2</a:t>
            </a:r>
          </a:p>
        </p:txBody>
      </p:sp>
      <p:sp>
        <p:nvSpPr>
          <p:cNvPr id="26" name="Title 5"/>
          <p:cNvSpPr txBox="1">
            <a:spLocks/>
          </p:cNvSpPr>
          <p:nvPr/>
        </p:nvSpPr>
        <p:spPr>
          <a:xfrm>
            <a:off x="6094416" y="3090003"/>
            <a:ext cx="5580508" cy="272843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000" dirty="0"/>
              <a:t>Complete a WPC evaluation and  you’re </a:t>
            </a:r>
            <a:r>
              <a:rPr lang="en-US" sz="3000" dirty="0" smtClean="0"/>
              <a:t>automatically entered </a:t>
            </a:r>
            <a:r>
              <a:rPr lang="en-US" sz="3000" dirty="0"/>
              <a:t>to </a:t>
            </a:r>
            <a:r>
              <a:rPr lang="en-US" sz="3000" dirty="0" smtClean="0"/>
              <a:t/>
            </a:r>
            <a:br>
              <a:rPr lang="en-US" sz="3000" dirty="0" smtClean="0"/>
            </a:br>
            <a:r>
              <a:rPr lang="en-US" sz="3000" dirty="0" smtClean="0"/>
              <a:t>win </a:t>
            </a:r>
            <a:r>
              <a:rPr lang="en-US" sz="3000" dirty="0"/>
              <a:t>the daily drawing for a luxury vacation AND a chance to win instant prizes</a:t>
            </a:r>
            <a:r>
              <a:rPr lang="en-US" sz="3000" dirty="0" smtClean="0"/>
              <a:t>!</a:t>
            </a:r>
            <a:br>
              <a:rPr lang="en-US" sz="3000" dirty="0" smtClean="0"/>
            </a:br>
            <a:endParaRPr lang="en-US" sz="3000" spc="-58" dirty="0">
              <a:solidFill>
                <a:schemeClr val="tx1"/>
              </a:solidFill>
            </a:endParaRPr>
          </a:p>
          <a:p>
            <a:r>
              <a:rPr lang="en-US" sz="1700" spc="-25" dirty="0">
                <a:gradFill>
                  <a:gsLst>
                    <a:gs pos="0">
                      <a:schemeClr val="tx1"/>
                    </a:gs>
                    <a:gs pos="86000">
                      <a:schemeClr val="tx1"/>
                    </a:gs>
                  </a:gsLst>
                  <a:lin ang="5400000" scaled="0"/>
                </a:gradFill>
              </a:rPr>
              <a:t>Learn more in the Microsoft Partner Network Booth </a:t>
            </a:r>
          </a:p>
        </p:txBody>
      </p:sp>
    </p:spTree>
    <p:extLst>
      <p:ext uri="{BB962C8B-B14F-4D97-AF65-F5344CB8AC3E}">
        <p14:creationId xmlns:p14="http://schemas.microsoft.com/office/powerpoint/2010/main" val="1035551242"/>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gel\Documents\Live Mesh\NRG\NRG ID Docs\Microsoft Tags\NRG_vCard_20117798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540" y="73017"/>
            <a:ext cx="6644640" cy="664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462513"/>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4"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566" y="304699"/>
            <a:ext cx="3277301" cy="609398"/>
          </a:xfrm>
        </p:spPr>
        <p:txBody>
          <a:bodyPr/>
          <a:lstStyle/>
          <a:p>
            <a:r>
              <a:rPr lang="en-GB" dirty="0"/>
              <a:t>Overview</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19694271"/>
              </p:ext>
            </p:extLst>
          </p:nvPr>
        </p:nvGraphicFramePr>
        <p:xfrm>
          <a:off x="609441" y="1628801"/>
          <a:ext cx="10969943" cy="44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107771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9112" y="2017985"/>
            <a:ext cx="11149013" cy="3973661"/>
          </a:xfrm>
        </p:spPr>
        <p:txBody>
          <a:bodyPr/>
          <a:lstStyle/>
          <a:p>
            <a:r>
              <a:rPr lang="en-GB" dirty="0" smtClean="0"/>
              <a:t>Excited </a:t>
            </a:r>
          </a:p>
          <a:p>
            <a:pPr lvl="1"/>
            <a:r>
              <a:rPr lang="en-GB" dirty="0" smtClean="0"/>
              <a:t>Opportunities to reduce Capital costs</a:t>
            </a:r>
          </a:p>
          <a:p>
            <a:pPr lvl="1"/>
            <a:r>
              <a:rPr lang="en-GB" dirty="0" smtClean="0"/>
              <a:t>Chance to divest themselves of infrastructure management</a:t>
            </a:r>
          </a:p>
          <a:p>
            <a:pPr lvl="1"/>
            <a:r>
              <a:rPr lang="en-GB" dirty="0" smtClean="0"/>
              <a:t>Focus on core competencies</a:t>
            </a:r>
          </a:p>
          <a:p>
            <a:pPr lvl="1"/>
            <a:r>
              <a:rPr lang="en-GB" dirty="0" smtClean="0"/>
              <a:t>Agility offered from on-demand provisioning</a:t>
            </a:r>
          </a:p>
          <a:p>
            <a:pPr lvl="1"/>
            <a:r>
              <a:rPr lang="en-GB" dirty="0" smtClean="0"/>
              <a:t>More readily align IT with Business Strategy</a:t>
            </a:r>
          </a:p>
          <a:p>
            <a:pPr lvl="1"/>
            <a:endParaRPr lang="en-GB" dirty="0" smtClean="0"/>
          </a:p>
          <a:p>
            <a:pPr marL="0" indent="0">
              <a:buNone/>
            </a:pPr>
            <a:r>
              <a:rPr lang="en-GB" dirty="0" smtClean="0"/>
              <a:t>……..   BUT </a:t>
            </a:r>
          </a:p>
          <a:p>
            <a:pPr marL="0" indent="0">
              <a:buNone/>
            </a:pPr>
            <a:endParaRPr lang="en-GB" dirty="0"/>
          </a:p>
        </p:txBody>
      </p:sp>
      <p:sp>
        <p:nvSpPr>
          <p:cNvPr id="5" name="Title 1"/>
          <p:cNvSpPr txBox="1">
            <a:spLocks/>
          </p:cNvSpPr>
          <p:nvPr/>
        </p:nvSpPr>
        <p:spPr>
          <a:xfrm>
            <a:off x="505119" y="304972"/>
            <a:ext cx="11149013"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Customer is King</a:t>
            </a:r>
            <a:br>
              <a:rPr lang="en-GB" dirty="0" smtClean="0"/>
            </a:br>
            <a:r>
              <a:rPr lang="en-GB" sz="3600" dirty="0" smtClean="0">
                <a:latin typeface="Segoe UI Light" pitchFamily="34" charset="0"/>
              </a:rPr>
              <a:t>To keep you head, listen to what the king says!</a:t>
            </a:r>
            <a:endParaRPr lang="en-GB" sz="3600" baseline="-25000" dirty="0">
              <a:latin typeface="Segoe UI Light" pitchFamily="34" charset="0"/>
            </a:endParaRPr>
          </a:p>
        </p:txBody>
      </p:sp>
    </p:spTree>
    <p:extLst>
      <p:ext uri="{BB962C8B-B14F-4D97-AF65-F5344CB8AC3E}">
        <p14:creationId xmlns:p14="http://schemas.microsoft.com/office/powerpoint/2010/main" val="134800819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9112" y="1844566"/>
            <a:ext cx="11149013" cy="2948499"/>
          </a:xfrm>
        </p:spPr>
        <p:txBody>
          <a:bodyPr/>
          <a:lstStyle/>
          <a:p>
            <a:pPr marL="0" indent="0">
              <a:buNone/>
            </a:pPr>
            <a:r>
              <a:rPr lang="en-GB" dirty="0" smtClean="0"/>
              <a:t>BUT …….</a:t>
            </a:r>
          </a:p>
          <a:p>
            <a:pPr marL="0" indent="0">
              <a:buNone/>
            </a:pPr>
            <a:endParaRPr lang="en-GB" dirty="0" smtClean="0"/>
          </a:p>
          <a:p>
            <a:r>
              <a:rPr lang="en-GB" dirty="0" smtClean="0"/>
              <a:t>Nervous </a:t>
            </a:r>
          </a:p>
          <a:p>
            <a:pPr lvl="1"/>
            <a:r>
              <a:rPr lang="en-GB" dirty="0"/>
              <a:t>A</a:t>
            </a:r>
            <a:r>
              <a:rPr lang="en-GB" dirty="0" smtClean="0"/>
              <a:t>bout the risks</a:t>
            </a:r>
          </a:p>
          <a:p>
            <a:pPr lvl="1"/>
            <a:r>
              <a:rPr lang="en-GB" dirty="0" smtClean="0"/>
              <a:t>Loss of ‘direct’ control of systems</a:t>
            </a:r>
          </a:p>
          <a:p>
            <a:pPr lvl="1"/>
            <a:r>
              <a:rPr lang="en-GB" dirty="0" smtClean="0"/>
              <a:t>Systems for which they are accountable</a:t>
            </a:r>
          </a:p>
        </p:txBody>
      </p:sp>
      <p:sp>
        <p:nvSpPr>
          <p:cNvPr id="5" name="Title 1"/>
          <p:cNvSpPr txBox="1">
            <a:spLocks/>
          </p:cNvSpPr>
          <p:nvPr/>
        </p:nvSpPr>
        <p:spPr>
          <a:xfrm>
            <a:off x="505119" y="304972"/>
            <a:ext cx="11149013" cy="11079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GB" dirty="0" smtClean="0"/>
              <a:t>Customer is King</a:t>
            </a:r>
            <a:br>
              <a:rPr lang="en-GB" dirty="0" smtClean="0"/>
            </a:br>
            <a:r>
              <a:rPr lang="en-GB" sz="3600" dirty="0" smtClean="0">
                <a:latin typeface="Segoe UI Light" pitchFamily="34" charset="0"/>
              </a:rPr>
              <a:t>To keep you head, listen to what the king says!</a:t>
            </a:r>
            <a:endParaRPr lang="en-GB" sz="3600" baseline="-25000" dirty="0">
              <a:latin typeface="Segoe UI Light" pitchFamily="34" charset="0"/>
            </a:endParaRPr>
          </a:p>
        </p:txBody>
      </p:sp>
      <p:sp>
        <p:nvSpPr>
          <p:cNvPr id="4" name="Text Placeholder 2"/>
          <p:cNvSpPr txBox="1">
            <a:spLocks/>
          </p:cNvSpPr>
          <p:nvPr/>
        </p:nvSpPr>
        <p:spPr>
          <a:xfrm>
            <a:off x="7561042" y="5623035"/>
            <a:ext cx="3411757" cy="553998"/>
          </a:xfrm>
          <a:prstGeom prst="rect">
            <a:avLst/>
          </a:prstGeom>
        </p:spPr>
        <p:txBody>
          <a:bodyPr vert="horz" wrap="square" lIns="0" tIns="0" rIns="0" bIns="0" rtlCol="0">
            <a:spAutoFit/>
          </a:bodyPr>
          <a:lstStyle>
            <a:lvl1pPr marL="460375" marR="0" indent="-460375" algn="l" defTabSz="914363" rtl="0" eaLnBrk="1" fontAlgn="auto" latinLnBrk="0" hangingPunct="1">
              <a:lnSpc>
                <a:spcPct val="90000"/>
              </a:lnSpc>
              <a:spcBef>
                <a:spcPct val="20000"/>
              </a:spcBef>
              <a:spcAft>
                <a:spcPts val="0"/>
              </a:spcAft>
              <a:buClrTx/>
              <a:buSzPct val="100000"/>
              <a:buFontTx/>
              <a:buBlip>
                <a:blip r:embed="rId3"/>
              </a:buBlip>
              <a:tabLst/>
              <a:defRPr sz="3200" kern="1200">
                <a:gradFill>
                  <a:gsLst>
                    <a:gs pos="0">
                      <a:schemeClr val="tx1"/>
                    </a:gs>
                    <a:gs pos="86000">
                      <a:schemeClr val="tx1"/>
                    </a:gs>
                  </a:gsLst>
                  <a:lin ang="5400000" scaled="0"/>
                </a:gradFill>
                <a:latin typeface="+mn-lt"/>
                <a:ea typeface="+mn-ea"/>
                <a:cs typeface="+mn-cs"/>
              </a:defRPr>
            </a:lvl1pPr>
            <a:lvl2pPr marL="855663" marR="0" indent="-395288" algn="l" defTabSz="914363" rtl="0" eaLnBrk="1" fontAlgn="auto" latinLnBrk="0" hangingPunct="1">
              <a:lnSpc>
                <a:spcPct val="90000"/>
              </a:lnSpc>
              <a:spcBef>
                <a:spcPct val="20000"/>
              </a:spcBef>
              <a:spcAft>
                <a:spcPts val="0"/>
              </a:spcAft>
              <a:buClrTx/>
              <a:buSzPct val="100000"/>
              <a:buFontTx/>
              <a:buBlip>
                <a:blip r:embed="rId3"/>
              </a:buBlip>
              <a:tabLst/>
              <a:defRPr sz="2800" kern="1200">
                <a:gradFill>
                  <a:gsLst>
                    <a:gs pos="0">
                      <a:schemeClr val="tx1"/>
                    </a:gs>
                    <a:gs pos="86000">
                      <a:schemeClr val="tx1"/>
                    </a:gs>
                  </a:gsLst>
                  <a:lin ang="5400000" scaled="0"/>
                </a:gradFill>
                <a:latin typeface="+mn-lt"/>
                <a:ea typeface="+mn-ea"/>
                <a:cs typeface="+mn-cs"/>
              </a:defRPr>
            </a:lvl2pPr>
            <a:lvl3pPr marL="1258888" marR="0" indent="-403225" algn="l" defTabSz="914363" rtl="0" eaLnBrk="1" fontAlgn="auto" latinLnBrk="0" hangingPunct="1">
              <a:lnSpc>
                <a:spcPct val="90000"/>
              </a:lnSpc>
              <a:spcBef>
                <a:spcPct val="20000"/>
              </a:spcBef>
              <a:spcAft>
                <a:spcPts val="0"/>
              </a:spcAft>
              <a:buClrTx/>
              <a:buSzPct val="100000"/>
              <a:buFontTx/>
              <a:buBlip>
                <a:blip r:embed="rId3"/>
              </a:buBlip>
              <a:tabLst/>
              <a:defRPr sz="2400" kern="1200">
                <a:gradFill>
                  <a:gsLst>
                    <a:gs pos="0">
                      <a:schemeClr val="tx1"/>
                    </a:gs>
                    <a:gs pos="86000">
                      <a:schemeClr val="tx1"/>
                    </a:gs>
                  </a:gsLst>
                  <a:lin ang="5400000" scaled="0"/>
                </a:gradFill>
                <a:latin typeface="+mn-lt"/>
                <a:ea typeface="+mn-ea"/>
                <a:cs typeface="+mn-cs"/>
              </a:defRPr>
            </a:lvl3pPr>
            <a:lvl4pPr marL="1604963" marR="0" indent="-346075" algn="l" defTabSz="914363" rtl="0" eaLnBrk="1" fontAlgn="auto" latinLnBrk="0" hangingPunct="1">
              <a:lnSpc>
                <a:spcPct val="90000"/>
              </a:lnSpc>
              <a:spcBef>
                <a:spcPct val="20000"/>
              </a:spcBef>
              <a:spcAft>
                <a:spcPts val="0"/>
              </a:spcAft>
              <a:buClrTx/>
              <a:buSzPct val="100000"/>
              <a:buFontTx/>
              <a:buBlip>
                <a:blip r:embed="rId3"/>
              </a:buBlip>
              <a:tabLst/>
              <a:defRPr sz="2000" kern="1200">
                <a:gradFill>
                  <a:gsLst>
                    <a:gs pos="0">
                      <a:schemeClr val="tx1"/>
                    </a:gs>
                    <a:gs pos="86000">
                      <a:schemeClr val="tx1"/>
                    </a:gs>
                  </a:gsLst>
                  <a:lin ang="5400000" scaled="0"/>
                </a:gradFill>
                <a:latin typeface="+mn-lt"/>
                <a:ea typeface="+mn-ea"/>
                <a:cs typeface="+mn-cs"/>
              </a:defRPr>
            </a:lvl4pPr>
            <a:lvl5pPr marL="1941513" marR="0" indent="-336550" algn="l" defTabSz="914363" rtl="0" eaLnBrk="1" fontAlgn="auto" latinLnBrk="0" hangingPunct="1">
              <a:lnSpc>
                <a:spcPct val="90000"/>
              </a:lnSpc>
              <a:spcBef>
                <a:spcPct val="20000"/>
              </a:spcBef>
              <a:spcAft>
                <a:spcPts val="0"/>
              </a:spcAft>
              <a:buClrTx/>
              <a:buSzPct val="100000"/>
              <a:buFontTx/>
              <a:buBlip>
                <a:blip r:embed="rId3"/>
              </a:buBlip>
              <a:tabLs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GB" sz="4000" dirty="0" smtClean="0"/>
              <a:t>…….  Security</a:t>
            </a:r>
          </a:p>
        </p:txBody>
      </p:sp>
    </p:spTree>
    <p:extLst>
      <p:ext uri="{BB962C8B-B14F-4D97-AF65-F5344CB8AC3E}">
        <p14:creationId xmlns:p14="http://schemas.microsoft.com/office/powerpoint/2010/main" val="138855135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13_Gibbons_1">
  <a:themeElements>
    <a:clrScheme name="WPC Breakout">
      <a:dk1>
        <a:srgbClr val="000000"/>
      </a:dk1>
      <a:lt1>
        <a:srgbClr val="FFFFFF"/>
      </a:lt1>
      <a:dk2>
        <a:srgbClr val="631324"/>
      </a:dk2>
      <a:lt2>
        <a:srgbClr val="F39639"/>
      </a:lt2>
      <a:accent1>
        <a:srgbClr val="017660"/>
      </a:accent1>
      <a:accent2>
        <a:srgbClr val="01B391"/>
      </a:accent2>
      <a:accent3>
        <a:srgbClr val="F9CE27"/>
      </a:accent3>
      <a:accent4>
        <a:srgbClr val="F7921E"/>
      </a:accent4>
      <a:accent5>
        <a:srgbClr val="1E489E"/>
      </a:accent5>
      <a:accent6>
        <a:srgbClr val="681888"/>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WPC Breakout">
      <a:dk1>
        <a:srgbClr val="000000"/>
      </a:dk1>
      <a:lt1>
        <a:srgbClr val="FFFFFF"/>
      </a:lt1>
      <a:dk2>
        <a:srgbClr val="1A522B"/>
      </a:dk2>
      <a:lt2>
        <a:srgbClr val="B4E785"/>
      </a:lt2>
      <a:accent1>
        <a:srgbClr val="37A848"/>
      </a:accent1>
      <a:accent2>
        <a:srgbClr val="1A522B"/>
      </a:accent2>
      <a:accent3>
        <a:srgbClr val="EED93C"/>
      </a:accent3>
      <a:accent4>
        <a:srgbClr val="F7921E"/>
      </a:accent4>
      <a:accent5>
        <a:srgbClr val="1E489E"/>
      </a:accent5>
      <a:accent6>
        <a:srgbClr val="AD1F23"/>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2011-07-14T08:00:00+01:00</Event_x0020_End_x0020_Date>
    <Event_x0020_Start_x0020_Date xmlns="2295e2e7-0eeb-498e-8716-217bb2ee6ee3">2011-07-11T07:00:00+00:00</Event_x0020_Start_x0020_Date>
    <MS_x0020_Speaker xmlns="2295e2e7-0eeb-498e-8716-217bb2ee6ee3">
      <UserInfo>
        <DisplayName/>
        <AccountId xsi:nil="true"/>
        <AccountType/>
      </UserInfo>
    </MS_x0020_Speaker>
    <External_x0020_Speaker xmlns="2295e2e7-0eeb-498e-8716-217bb2ee6ee3">Nigel Gibbons</External_x0020_Speaker>
    <Session_x0020_Code xmlns="2295e2e7-0eeb-498e-8716-217bb2ee6ee3">BL13</Session_x0020_Code>
    <ProductTaxHTField0 xmlns="2295e2e7-0eeb-498e-8716-217bb2ee6ee3">
      <Terms xmlns="http://schemas.microsoft.com/office/infopath/2007/PartnerControls"/>
    </ProductTaxHTField0>
    <Presentation_x0020_Date xmlns="2295e2e7-0eeb-498e-8716-217bb2ee6ee3">2011-07-14T00:00:00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Los Angeles</TermName>
          <TermId xmlns="http://schemas.microsoft.com/office/infopath/2007/PartnerControls">857772c2-c195-442c-b1a7-f917213a51a2</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WPC</TermName>
          <TermId xmlns="http://schemas.microsoft.com/office/infopath/2007/PartnerControls">cd92bbd9-45ba-4f5f-82ea-15b0830057fb</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73</Value>
      <Value>72</Value>
      <Value>90</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Los Angeles CC Los Angeles, CA</TermName>
          <TermId xmlns="http://schemas.microsoft.com/office/infopath/2007/PartnerControls">5c6cd863-3d1d-4aff-b4ed-b3230bc2434d</TermId>
        </TermInfo>
      </Terms>
    </Event_x0020_VenueTaxHTField0>
  </documentManagement>
</p:properties>
</file>

<file path=customXml/itemProps1.xml><?xml version="1.0" encoding="utf-8"?>
<ds:datastoreItem xmlns:ds="http://schemas.openxmlformats.org/officeDocument/2006/customXml" ds:itemID="{75E9BBC0-55E3-4674-9E4E-8B63768373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2A1E07-4D10-4003-BC56-95C59B33BB1C}">
  <ds:schemaRefs>
    <ds:schemaRef ds:uri="http://schemas.microsoft.com/sharepoint/v3/contenttype/forms"/>
  </ds:schemaRefs>
</ds:datastoreItem>
</file>

<file path=customXml/itemProps3.xml><?xml version="1.0" encoding="utf-8"?>
<ds:datastoreItem xmlns:ds="http://schemas.openxmlformats.org/officeDocument/2006/customXml" ds:itemID="{7C3DD141-D56E-4C15-8DCB-940781A2FADB}">
  <ds:schemaRefs>
    <ds:schemaRef ds:uri="2295e2e7-0eeb-498e-8716-217bb2ee6ee3"/>
    <ds:schemaRef ds:uri="http://purl.org/dc/elements/1.1/"/>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8b529f77-48ab-4581-b468-93f09345b8a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BL13_Gibbons_1</Template>
  <TotalTime>407</TotalTime>
  <Words>5143</Words>
  <Application>Microsoft Office PowerPoint</Application>
  <PresentationFormat>Custom</PresentationFormat>
  <Paragraphs>548</Paragraphs>
  <Slides>65</Slides>
  <Notes>48</Notes>
  <HiddenSlides>0</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BL13_Gibbons_1</vt:lpstr>
      <vt:lpstr>White with Consolas font for code slides</vt:lpstr>
      <vt:lpstr>PowerPoint Presentation</vt:lpstr>
      <vt:lpstr>Selling to the Strengths of Security &amp; Compliance with Office 365 &amp; the Cloud </vt:lpstr>
      <vt:lpstr>PowerPoint Presentation</vt:lpstr>
      <vt:lpstr>PowerPoint Presentation</vt:lpstr>
      <vt:lpstr>PowerPoint Presentation</vt:lpstr>
      <vt:lpstr>PowerPoint Presentation</vt:lpstr>
      <vt:lpstr>Overview</vt:lpstr>
      <vt:lpstr>PowerPoint Presentation</vt:lpstr>
      <vt:lpstr>PowerPoint Presentation</vt:lpstr>
      <vt:lpstr>Different Things to Different People</vt:lpstr>
      <vt:lpstr>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The Mobile Effect</vt:lpstr>
      <vt:lpstr>PowerPoint Presentation</vt:lpstr>
      <vt:lpstr>PowerPoint Presentation</vt:lpstr>
      <vt:lpstr>PowerPoint Presentation</vt:lpstr>
      <vt:lpstr>Cloud All in!</vt:lpstr>
      <vt:lpstr>Microsoft</vt:lpstr>
      <vt:lpstr>Security &amp; Reliability</vt:lpstr>
      <vt:lpstr>Monetising the Cloud</vt:lpstr>
      <vt:lpstr>Trust is King</vt:lpstr>
      <vt:lpstr>Ignorance</vt:lpstr>
      <vt:lpstr>Temptation / Ignorance</vt:lpstr>
      <vt:lpstr>Certifications</vt:lpstr>
      <vt:lpstr>Multi-Layered Defense</vt:lpstr>
      <vt:lpstr>Data Encryption at Rest</vt:lpstr>
      <vt:lpstr>Enhanced Email Security Features</vt:lpstr>
      <vt:lpstr>PowerPoint Presentation</vt:lpstr>
      <vt:lpstr>PowerPoint Presentation</vt:lpstr>
      <vt:lpstr>Continuity Concerns</vt:lpstr>
      <vt:lpstr>Global Privacy Regulations</vt:lpstr>
      <vt:lpstr>Why Is Privacy Compliance Important?</vt:lpstr>
      <vt:lpstr>PowerPoint Presentation</vt:lpstr>
      <vt:lpstr>Cloud Stack (SPI Model) </vt:lpstr>
      <vt:lpstr>PowerPoint Presentation</vt:lpstr>
      <vt:lpstr>Risk Management</vt:lpstr>
      <vt:lpstr>Compliance Landscape</vt:lpstr>
      <vt:lpstr>Risk Mitigation</vt:lpstr>
      <vt:lpstr>Attack Tree</vt:lpstr>
      <vt:lpstr>PowerPoint Presentation</vt:lpstr>
      <vt:lpstr>Security On Ramp</vt:lpstr>
      <vt:lpstr>Microsoft Security Assessment  Toolkit</vt:lpstr>
      <vt:lpstr>The Alternative!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Partner Calls to Action Key Actions, Resources and WPC Related Sessions/Activities</vt:lpstr>
      <vt:lpstr>Your Feedback is Very Important to Us</vt:lpstr>
      <vt:lpstr>Your Feedback is Very Important to Us</vt:lpstr>
      <vt:lpstr>PowerPoint Presentation</vt:lpstr>
      <vt:lpstr>PowerPoint Presentation</vt:lpstr>
    </vt:vector>
  </TitlesOfParts>
  <Manager>&lt;Content Manager Name Here&gt;</Manager>
  <Company>UniTech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 to the Strengths of Security and Compliance with Office 365 and the Cloud </dc:title>
  <dc:subject>WPC 2011</dc:subject>
  <dc:creator>Nigel</dc:creator>
  <cp:keywords>WPC 2011</cp:keywords>
  <dc:description>Template: Sam Moore, Silver Fox Productions, Inc.
Formatting:
Event Date: July 10-14, 2011
Event Location: Los Angeles, CA
Audience Type: External/Internal</dc:description>
  <cp:lastModifiedBy>Nigel Gibbons</cp:lastModifiedBy>
  <cp:revision>38</cp:revision>
  <cp:lastPrinted>2010-05-11T05:02:34Z</cp:lastPrinted>
  <dcterms:created xsi:type="dcterms:W3CDTF">2011-07-01T08:54:57Z</dcterms:created>
  <dcterms:modified xsi:type="dcterms:W3CDTF">2011-07-14T21:56:36Z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73;#Los Angeles CC Los Angeles, CA|5c6cd863-3d1d-4aff-b4ed-b3230bc2434d</vt:lpwstr>
  </property>
  <property fmtid="{D5CDD505-2E9C-101B-9397-08002B2CF9AE}" pid="5" name="Event Location">
    <vt:lpwstr>72;#Los Angeles|857772c2-c195-442c-b1a7-f917213a51a2</vt:lpwstr>
  </property>
  <property fmtid="{D5CDD505-2E9C-101B-9397-08002B2CF9AE}" pid="6" name="Event1">
    <vt:lpwstr>90;#WPC|cd92bbd9-45ba-4f5f-82ea-15b0830057fb</vt:lpwstr>
  </property>
  <property fmtid="{D5CDD505-2E9C-101B-9397-08002B2CF9AE}" pid="7" name="Audience">
    <vt:lpwstr/>
  </property>
</Properties>
</file>