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Lst>
  <p:notesMasterIdLst>
    <p:notesMasterId r:id="rId15"/>
  </p:notesMasterIdLst>
  <p:sldIdLst>
    <p:sldId id="257" r:id="rId3"/>
    <p:sldId id="385" r:id="rId4"/>
    <p:sldId id="378" r:id="rId5"/>
    <p:sldId id="379" r:id="rId6"/>
    <p:sldId id="380" r:id="rId7"/>
    <p:sldId id="381" r:id="rId8"/>
    <p:sldId id="382" r:id="rId9"/>
    <p:sldId id="383" r:id="rId10"/>
    <p:sldId id="384" r:id="rId11"/>
    <p:sldId id="377" r:id="rId12"/>
    <p:sldId id="280" r:id="rId13"/>
    <p:sldId id="317" r:id="rId14"/>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C474AC2-69AF-40BD-99B1-8F807672FED1}">
          <p14:sldIdLst>
            <p14:sldId id="257"/>
            <p14:sldId id="385"/>
          </p14:sldIdLst>
        </p14:section>
        <p14:section name="Introduction" id="{6B4FBB17-3828-4C78-AB00-8E0730CEB9D6}">
          <p14:sldIdLst>
            <p14:sldId id="378"/>
            <p14:sldId id="379"/>
            <p14:sldId id="380"/>
            <p14:sldId id="381"/>
            <p14:sldId id="382"/>
            <p14:sldId id="383"/>
            <p14:sldId id="384"/>
          </p14:sldIdLst>
        </p14:section>
        <p14:section name="What do we mean by Security?" id="{994F5BF2-34C0-4AF3-B1FC-FB8A91E1690B}">
          <p14:sldIdLst/>
        </p14:section>
        <p14:section name="Customers &amp; Market Realities" id="{27B99209-8D94-46DD-99A0-70A04F788A98}">
          <p14:sldIdLst/>
        </p14:section>
        <p14:section name="Microsoft Collatoral / Partner Reality" id="{7E2EFF5B-3AB1-47B5-B1C1-72B01CD233C0}">
          <p14:sldIdLst/>
        </p14:section>
        <p14:section name="Partner Heads up" id="{F4C6F894-87C2-4C86-8056-0DD69F841355}">
          <p14:sldIdLst/>
        </p14:section>
        <p14:section name="Mitigation Frameworks" id="{4D2333DB-9AD0-4EAD-922C-2AE4AAFF228F}">
          <p14:sldIdLst/>
        </p14:section>
        <p14:section name="Safety Net" id="{09FBB372-D5E9-4465-A7EB-0911B72F1AF8}">
          <p14:sldIdLst>
            <p14:sldId id="377"/>
            <p14:sldId id="280"/>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0" autoAdjust="0"/>
    <p:restoredTop sz="83306" autoAdjust="0"/>
  </p:normalViewPr>
  <p:slideViewPr>
    <p:cSldViewPr>
      <p:cViewPr>
        <p:scale>
          <a:sx n="70" d="100"/>
          <a:sy n="70"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7CE486-5C0B-42FD-9AB2-962846D58D6C}" type="slidenum">
              <a:rPr lang="sv-SE"/>
              <a:pPr>
                <a:defRPr/>
              </a:pPr>
              <a:t>‹#›</a:t>
            </a:fld>
            <a:endParaRPr lang="sv-SE"/>
          </a:p>
        </p:txBody>
      </p:sp>
    </p:spTree>
    <p:extLst>
      <p:ext uri="{BB962C8B-B14F-4D97-AF65-F5344CB8AC3E}">
        <p14:creationId xmlns:p14="http://schemas.microsoft.com/office/powerpoint/2010/main" val="2990000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Welcome…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But First…</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a:t>
            </a:fld>
            <a:endParaRPr lang="sv-SE"/>
          </a:p>
        </p:txBody>
      </p:sp>
    </p:spTree>
    <p:extLst>
      <p:ext uri="{BB962C8B-B14F-4D97-AF65-F5344CB8AC3E}">
        <p14:creationId xmlns:p14="http://schemas.microsoft.com/office/powerpoint/2010/main" val="279310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937A27-3647-490D-807A-9264B337CD64}" type="slidenum">
              <a:rPr lang="sv-SE" smtClean="0">
                <a:solidFill>
                  <a:srgbClr val="000000"/>
                </a:solidFill>
              </a:rPr>
              <a:pPr eaLnBrk="1" hangingPunct="1"/>
              <a:t>11</a:t>
            </a:fld>
            <a:endParaRPr lang="sv-SE"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Rot="1" noChangeAspect="1" noChangeArrowheads="1" noTextEdit="1"/>
          </p:cNvSpPr>
          <p:nvPr>
            <p:ph type="sldImg"/>
          </p:nvPr>
        </p:nvSpPr>
        <p:spPr>
          <a:ln/>
        </p:spPr>
      </p:sp>
      <p:sp>
        <p:nvSpPr>
          <p:cNvPr id="40963" name="Rectangle 8"/>
          <p:cNvSpPr>
            <a:spLocks noGrp="1" noChangeArrowheads="1"/>
          </p:cNvSpPr>
          <p:nvPr>
            <p:ph type="body" idx="1"/>
          </p:nvPr>
        </p:nvSpPr>
        <p:spPr>
          <a:noFill/>
        </p:spPr>
        <p:txBody>
          <a:bodyPr/>
          <a:lstStyle/>
          <a:p>
            <a:pPr eaLnBrk="1" hangingPunct="1">
              <a:lnSpc>
                <a:spcPct val="95000"/>
              </a:lnSpc>
            </a:pPr>
            <a:r>
              <a:rPr lang="en-US" sz="1100" b="1">
                <a:latin typeface="Arial" charset="0"/>
              </a:rPr>
              <a:t>Key Issue: What vendors, markets and industries will be transformed by the cloud computing phenomenon? </a:t>
            </a:r>
          </a:p>
          <a:p>
            <a:pPr eaLnBrk="1" hangingPunct="1">
              <a:lnSpc>
                <a:spcPct val="95000"/>
              </a:lnSpc>
            </a:pPr>
            <a:r>
              <a:rPr lang="en-US" sz="1100"/>
              <a:t>Cloud computing is the latest superhyped concept in IT. However, it is simplistic to look only at the hype around the high-level term. As aspects of the cloud move into mainstream adoption, there will be misunderstandings, overestimations and underestimations that will cause users to have doubts and be disillusioned. There will be misuse and miscommunication among users and vendors, making it a subject that is ripe for Gartner's Hype Cycle. As usual, in cases like this, there is indeed overhype, but also benefits. Understanding those benefits requires tearing apart the hype surrounding cloud computing (just at the Peak of Inflated Expectations, and headed for the Trough of Disillusionment) and looking at the many more-granular topics, which are all part of the cloud phenomenon. This follows the pattern observed with other similarly broad labels as "the Internet" and "the Web."</a:t>
            </a:r>
          </a:p>
          <a:p>
            <a:pPr eaLnBrk="1" hangingPunct="1">
              <a:lnSpc>
                <a:spcPct val="95000"/>
              </a:lnSpc>
            </a:pPr>
            <a:r>
              <a:rPr lang="en-US" sz="1100"/>
              <a:t>Our special report "The What, Why and Where of Cloud Computing," G00168582, which references other research, provides a good overview of the details of cloud computing and the many issues facing enterprises today. With hype comes confusion. While cloud computing is about a very simple idea — consuming and/or delivering services from "the cloud" — there are many issues regarding types of cloud computing and the scope of deployment that make the details not nearly so simple. Everyone has a perspective and an opinion; confusion is rampant. Misconceptions abound, especially as it relates to cost cutting. Cloud is often part of cost-cutting discussions, even though its ability to cut costs is often a misconception. Although cost is often part of the discussion, the other part is around capabilities, agility, speed and innovation. These are the potential benefits that can be overlooked if hype fatigue sets in.</a:t>
            </a:r>
          </a:p>
        </p:txBody>
      </p:sp>
      <p:sp>
        <p:nvSpPr>
          <p:cNvPr id="40964" name="Rectangle 4"/>
          <p:cNvSpPr>
            <a:spLocks noChangeArrowheads="1"/>
          </p:cNvSpPr>
          <p:nvPr/>
        </p:nvSpPr>
        <p:spPr bwMode="auto">
          <a:xfrm>
            <a:off x="59782" y="332425"/>
            <a:ext cx="6602012" cy="458922"/>
          </a:xfrm>
          <a:prstGeom prst="rect">
            <a:avLst/>
          </a:prstGeom>
          <a:noFill/>
          <a:ln>
            <a:noFill/>
          </a:ln>
          <a:effectLst/>
          <a:extLst>
            <a:ext uri="{909E8E84-426E-40DD-AFC4-6F175D3DCCD1}">
              <a14:hiddenFill xmlns:a14="http://schemas.microsoft.com/office/drawing/2010/main">
                <a:solidFill>
                  <a:srgbClr val="00529B"/>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724" tIns="44362" rIns="88724" bIns="44362">
            <a:spAutoFit/>
          </a:bodyPr>
          <a:lstStyle/>
          <a:p>
            <a:pPr eaLnBrk="0" fontAlgn="base" hangingPunct="0">
              <a:spcBef>
                <a:spcPct val="50000"/>
              </a:spcBef>
              <a:spcAft>
                <a:spcPct val="0"/>
              </a:spcAft>
            </a:pPr>
            <a:r>
              <a:rPr lang="en-US" sz="1200" b="1">
                <a:solidFill>
                  <a:prstClr val="black"/>
                </a:solidFill>
                <a:latin typeface="Arial" charset="0"/>
                <a:ea typeface="Arial Unicode MS" pitchFamily="34" charset="-128"/>
                <a:cs typeface="Arial Unicode MS" pitchFamily="34" charset="-128"/>
              </a:rPr>
              <a:t>Tactical Imperative: It is important to dig beyond the main cloud term to the actual ideas and technologies to dodge the hype and take advantage of the benefits that exist.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choice for clients is an evolution on the Build or Buy or today. We now have subscribe.</a:t>
            </a:r>
          </a:p>
          <a:p>
            <a:endParaRPr lang="en-GB" dirty="0" smtClean="0"/>
          </a:p>
          <a:p>
            <a:r>
              <a:rPr lang="en-GB" dirty="0" smtClean="0"/>
              <a:t>Recession stimulating demand</a:t>
            </a:r>
            <a:r>
              <a:rPr lang="en-GB" baseline="0" dirty="0" smtClean="0"/>
              <a:t> and business activity.</a:t>
            </a:r>
            <a:endParaRPr lang="en-GB" dirty="0" smtClean="0"/>
          </a:p>
          <a:p>
            <a:endParaRPr lang="en-GB" dirty="0" smtClean="0"/>
          </a:p>
          <a:p>
            <a:endParaRPr lang="en-GB" dirty="0" smtClean="0"/>
          </a:p>
        </p:txBody>
      </p:sp>
    </p:spTree>
    <p:extLst>
      <p:ext uri="{BB962C8B-B14F-4D97-AF65-F5344CB8AC3E}">
        <p14:creationId xmlns:p14="http://schemas.microsoft.com/office/powerpoint/2010/main" val="363986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IDC - 25% of IT spending will be on Cloud by 2012</a:t>
            </a:r>
          </a:p>
        </p:txBody>
      </p:sp>
    </p:spTree>
    <p:extLst>
      <p:ext uri="{BB962C8B-B14F-4D97-AF65-F5344CB8AC3E}">
        <p14:creationId xmlns:p14="http://schemas.microsoft.com/office/powerpoint/2010/main" val="65825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4294967295"/>
          </p:nvPr>
        </p:nvSpPr>
        <p:spPr bwMode="auto">
          <a:xfrm>
            <a:off x="3884613" y="8685451"/>
            <a:ext cx="2971800" cy="4570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7D45D15E-8B97-4D0C-931E-0481AC8583F9}" type="slidenum">
              <a:rPr lang="de-DE"/>
              <a:pPr eaLnBrk="1" hangingPunct="1"/>
              <a:t>6</a:t>
            </a:fld>
            <a:endParaRPr lang="de-DE"/>
          </a:p>
        </p:txBody>
      </p:sp>
      <p:sp>
        <p:nvSpPr>
          <p:cNvPr id="142339" name="Rectangle 2"/>
          <p:cNvSpPr>
            <a:spLocks noGrp="1" noRot="1" noChangeAspect="1" noChangeArrowheads="1" noTextEdit="1"/>
          </p:cNvSpPr>
          <p:nvPr>
            <p:ph type="sldImg"/>
          </p:nvPr>
        </p:nvSpPr>
        <p:spPr>
          <a:xfrm>
            <a:off x="1006475" y="686325"/>
            <a:ext cx="4846638" cy="3430124"/>
          </a:xfrm>
          <a:ln/>
        </p:spPr>
      </p:sp>
      <p:sp>
        <p:nvSpPr>
          <p:cNvPr id="142340" name="Rectangle 3"/>
          <p:cNvSpPr>
            <a:spLocks noGrp="1" noChangeArrowheads="1"/>
          </p:cNvSpPr>
          <p:nvPr>
            <p:ph type="body" idx="1"/>
          </p:nvPr>
        </p:nvSpPr>
        <p:spPr>
          <a:xfrm>
            <a:off x="914400" y="4344225"/>
            <a:ext cx="5029200" cy="41134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noProof="1" smtClean="0"/>
              <a:t>The cloud is not a technology Debate, the</a:t>
            </a:r>
            <a:r>
              <a:rPr lang="en-GB" baseline="0" noProof="1" smtClean="0"/>
              <a:t> business environment is the driver.</a:t>
            </a:r>
          </a:p>
          <a:p>
            <a:pPr eaLnBrk="1" hangingPunct="1"/>
            <a:endParaRPr lang="en-GB" baseline="0" noProof="1" smtClean="0"/>
          </a:p>
          <a:p>
            <a:pPr eaLnBrk="1" hangingPunct="1"/>
            <a:r>
              <a:rPr lang="en-GB" noProof="1" smtClean="0"/>
              <a:t>A coherant set of business tools that are driving recognisable business processes.</a:t>
            </a:r>
          </a:p>
          <a:p>
            <a:pPr eaLnBrk="1" hangingPunct="1"/>
            <a:endParaRPr lang="en-GB" noProof="1" smtClean="0"/>
          </a:p>
          <a:p>
            <a:pPr eaLnBrk="1" hangingPunct="1"/>
            <a:r>
              <a:rPr lang="en-GB" noProof="1" smtClean="0"/>
              <a:t>Busines</a:t>
            </a:r>
            <a:r>
              <a:rPr lang="en-GB" baseline="0" noProof="1" smtClean="0"/>
              <a:t> process that will tap Cloud services will not be based on a single technology or IT Philosophy. The uniqueness and demands of Business proces will only be serviced througth diversity.</a:t>
            </a:r>
          </a:p>
          <a:p>
            <a:pPr eaLnBrk="1" hangingPunct="1"/>
            <a:endParaRPr lang="en-GB" baseline="0" noProof="1" smtClean="0"/>
          </a:p>
          <a:p>
            <a:pPr eaLnBrk="1" hangingPunct="1"/>
            <a:r>
              <a:rPr lang="en-GB" baseline="0" noProof="1" smtClean="0"/>
              <a:t>Re-define Corporate Structures. Processes and traditional modus operandi.</a:t>
            </a:r>
            <a:endParaRPr lang="en-GB"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Business is reserved about the workloads they wish to commit</a:t>
            </a:r>
            <a:r>
              <a:rPr lang="en-GB" baseline="0" dirty="0" smtClean="0"/>
              <a:t> due to the CONTROL and SECURITY issues.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Business is reserved about the workloads they wish to commit.</a:t>
            </a:r>
            <a:endParaRPr lang="en-GB" dirty="0"/>
          </a:p>
        </p:txBody>
      </p:sp>
    </p:spTree>
    <p:extLst>
      <p:ext uri="{BB962C8B-B14F-4D97-AF65-F5344CB8AC3E}">
        <p14:creationId xmlns:p14="http://schemas.microsoft.com/office/powerpoint/2010/main" val="319160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Levers of Control for Business &amp; Regulators challenge.</a:t>
            </a:r>
          </a:p>
          <a:p>
            <a:endParaRPr lang="en-GB" dirty="0" smtClean="0"/>
          </a:p>
          <a:p>
            <a:r>
              <a:rPr lang="en-GB" dirty="0" smtClean="0"/>
              <a:t>Security Regulatory clarity ~ ISO 27000</a:t>
            </a:r>
          </a:p>
          <a:p>
            <a:endParaRPr lang="en-GB" dirty="0" smtClean="0"/>
          </a:p>
          <a:p>
            <a:r>
              <a:rPr lang="en-GB" dirty="0" smtClean="0"/>
              <a:t>Common legal frameworks between user and supplier?</a:t>
            </a:r>
          </a:p>
          <a:p>
            <a:endParaRPr lang="en-GB" dirty="0" smtClean="0"/>
          </a:p>
          <a:p>
            <a:r>
              <a:rPr lang="en-GB" dirty="0" smtClean="0"/>
              <a:t>Standards approach = Common standard for Hackers</a:t>
            </a:r>
          </a:p>
          <a:p>
            <a:endParaRPr lang="en-GB" dirty="0" smtClean="0"/>
          </a:p>
          <a:p>
            <a:r>
              <a:rPr lang="en-GB" dirty="0" smtClean="0"/>
              <a:t>Market dynamic can drive standards as in Banking Parallel! </a:t>
            </a:r>
          </a:p>
          <a:p>
            <a:endParaRPr lang="en-GB" dirty="0" smtClean="0"/>
          </a:p>
          <a:p>
            <a:r>
              <a:rPr lang="en-GB" dirty="0" smtClean="0"/>
              <a:t>Fund Research (Quantum N/W) ~ Educate the market</a:t>
            </a:r>
          </a:p>
          <a:p>
            <a:endParaRPr lang="en-GB" dirty="0" smtClean="0"/>
          </a:p>
          <a:p>
            <a:r>
              <a:rPr lang="en-GB" dirty="0" smtClean="0"/>
              <a:t>Tap industry strengths ~ IAMCP, </a:t>
            </a:r>
            <a:r>
              <a:rPr lang="en-GB" dirty="0" err="1" smtClean="0"/>
              <a:t>EuroCloud</a:t>
            </a:r>
            <a:r>
              <a:rPr lang="en-GB" dirty="0" smtClean="0"/>
              <a:t>, Trust in Digital Life etc.</a:t>
            </a:r>
          </a:p>
          <a:p>
            <a:endParaRPr lang="en-GB" dirty="0" smtClean="0"/>
          </a:p>
          <a:p>
            <a:r>
              <a:rPr lang="en-GB" dirty="0" smtClean="0"/>
              <a:t>Hardware/Software/Wetware &gt;People/Process/Politics</a:t>
            </a:r>
          </a:p>
          <a:p>
            <a:endParaRPr lang="en-GB" baseline="0" dirty="0" smtClean="0"/>
          </a:p>
        </p:txBody>
      </p:sp>
    </p:spTree>
    <p:extLst>
      <p:ext uri="{BB962C8B-B14F-4D97-AF65-F5344CB8AC3E}">
        <p14:creationId xmlns:p14="http://schemas.microsoft.com/office/powerpoint/2010/main" val="232494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MPN and its competencies give you greater visibility of  who can really do what.</a:t>
            </a:r>
          </a:p>
          <a:p>
            <a:endParaRPr lang="en-GB" dirty="0" smtClean="0"/>
          </a:p>
          <a:p>
            <a:r>
              <a:rPr lang="en-GB" dirty="0" smtClean="0"/>
              <a:t>IAMCP</a:t>
            </a:r>
            <a:r>
              <a:rPr lang="en-GB" baseline="0" dirty="0" smtClean="0"/>
              <a:t> cuts through the dross and gives you a support network to develop your business into the cloud and build the all valuable service tail revenue.</a:t>
            </a:r>
            <a:endParaRPr lang="en-GB" dirty="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pPr>
                <a:defRPr/>
              </a:pPr>
              <a:t>10</a:t>
            </a:fld>
            <a:endParaRPr lang="sv-SE"/>
          </a:p>
        </p:txBody>
      </p:sp>
    </p:spTree>
    <p:extLst>
      <p:ext uri="{BB962C8B-B14F-4D97-AF65-F5344CB8AC3E}">
        <p14:creationId xmlns:p14="http://schemas.microsoft.com/office/powerpoint/2010/main" val="164777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F6567445-64F6-4ECD-9BC8-0A953C4FA525}"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0106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1F98350-1EF5-45B4-A479-29AF73E2AD27}"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29694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9375"/>
            <a:ext cx="2057400" cy="4776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49375"/>
            <a:ext cx="6019800" cy="477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08135E9D-B328-4CAC-B65F-D579B927CF8F}" type="slidenum">
              <a:rPr lang="sv-SE"/>
              <a:pPr>
                <a:defRPr/>
              </a:pPr>
              <a:t>‹#›</a:t>
            </a:fld>
            <a:endParaRPr lang="sv-SE"/>
          </a:p>
        </p:txBody>
      </p:sp>
      <p:sp>
        <p:nvSpPr>
          <p:cNvPr id="6"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95725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640"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9686873-3E65-4025-B20F-78625709802C}"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C151138-A74A-45CF-93A7-7BB1A6BFA6B0}" type="slidenum">
              <a:rPr lang="en-US"/>
              <a:pPr>
                <a:defRPr/>
              </a:pPr>
              <a:t>‹#›</a:t>
            </a:fld>
            <a:endParaRPr lang="en-US"/>
          </a:p>
        </p:txBody>
      </p:sp>
    </p:spTree>
    <p:extLst>
      <p:ext uri="{BB962C8B-B14F-4D97-AF65-F5344CB8AC3E}">
        <p14:creationId xmlns:p14="http://schemas.microsoft.com/office/powerpoint/2010/main" val="1702790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635D07A-4EEF-4FDB-8CB3-3F3C7F5782DB}"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023B8B3-B9E6-4D62-BF8C-F37479A892F7}" type="slidenum">
              <a:rPr lang="en-US"/>
              <a:pPr>
                <a:defRPr/>
              </a:pPr>
              <a:t>‹#›</a:t>
            </a:fld>
            <a:endParaRPr lang="en-US"/>
          </a:p>
        </p:txBody>
      </p:sp>
    </p:spTree>
    <p:extLst>
      <p:ext uri="{BB962C8B-B14F-4D97-AF65-F5344CB8AC3E}">
        <p14:creationId xmlns:p14="http://schemas.microsoft.com/office/powerpoint/2010/main" val="107721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05DE5D-171D-4B98-9A6E-9A4F2B359389}"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9C76C70-3A7B-4528-BC74-FDBC7D09135F}" type="slidenum">
              <a:rPr lang="en-US"/>
              <a:pPr>
                <a:defRPr/>
              </a:pPr>
              <a:t>‹#›</a:t>
            </a:fld>
            <a:endParaRPr lang="en-US"/>
          </a:p>
        </p:txBody>
      </p:sp>
    </p:spTree>
    <p:extLst>
      <p:ext uri="{BB962C8B-B14F-4D97-AF65-F5344CB8AC3E}">
        <p14:creationId xmlns:p14="http://schemas.microsoft.com/office/powerpoint/2010/main" val="3321986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84C8211-1DA3-4157-BE31-6BF5BCAC9AF7}" type="datetimeFigureOut">
              <a:rPr lang="en-US"/>
              <a:pPr>
                <a:defRPr/>
              </a:pPr>
              <a:t>6/15/2011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761057D-7B95-4A5B-BDCD-A9C301FB9623}" type="slidenum">
              <a:rPr lang="en-US"/>
              <a:pPr>
                <a:defRPr/>
              </a:pPr>
              <a:t>‹#›</a:t>
            </a:fld>
            <a:endParaRPr lang="en-US"/>
          </a:p>
        </p:txBody>
      </p:sp>
    </p:spTree>
    <p:extLst>
      <p:ext uri="{BB962C8B-B14F-4D97-AF65-F5344CB8AC3E}">
        <p14:creationId xmlns:p14="http://schemas.microsoft.com/office/powerpoint/2010/main" val="1142705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F20B933-37B5-4E19-A056-5771BAA93B77}" type="datetimeFigureOut">
              <a:rPr lang="en-US"/>
              <a:pPr>
                <a:defRPr/>
              </a:pPr>
              <a:t>6/15/2011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94CBB31-68F6-40E0-AC5B-974A01C1286B}" type="slidenum">
              <a:rPr lang="en-US"/>
              <a:pPr>
                <a:defRPr/>
              </a:pPr>
              <a:t>‹#›</a:t>
            </a:fld>
            <a:endParaRPr lang="en-US"/>
          </a:p>
        </p:txBody>
      </p:sp>
    </p:spTree>
    <p:extLst>
      <p:ext uri="{BB962C8B-B14F-4D97-AF65-F5344CB8AC3E}">
        <p14:creationId xmlns:p14="http://schemas.microsoft.com/office/powerpoint/2010/main" val="2853213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597A6D8-FCDD-47FF-A04F-2A97D48DD415}" type="datetimeFigureOut">
              <a:rPr lang="en-US"/>
              <a:pPr>
                <a:defRPr/>
              </a:pPr>
              <a:t>6/15/2011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879CAD5-7194-403D-8C04-37F172C89321}" type="slidenum">
              <a:rPr lang="en-US"/>
              <a:pPr>
                <a:defRPr/>
              </a:pPr>
              <a:t>‹#›</a:t>
            </a:fld>
            <a:endParaRPr lang="en-US"/>
          </a:p>
        </p:txBody>
      </p:sp>
    </p:spTree>
    <p:extLst>
      <p:ext uri="{BB962C8B-B14F-4D97-AF65-F5344CB8AC3E}">
        <p14:creationId xmlns:p14="http://schemas.microsoft.com/office/powerpoint/2010/main" val="162448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3DAAE8B-D796-4BF7-AE1E-854FB783E6AA}" type="datetimeFigureOut">
              <a:rPr lang="en-US"/>
              <a:pPr>
                <a:defRPr/>
              </a:pPr>
              <a:t>6/15/2011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BBF671A-9BC0-48A0-B1AE-E57429E02C0D}" type="slidenum">
              <a:rPr lang="en-US"/>
              <a:pPr>
                <a:defRPr/>
              </a:pPr>
              <a:t>‹#›</a:t>
            </a:fld>
            <a:endParaRPr lang="en-US"/>
          </a:p>
        </p:txBody>
      </p:sp>
    </p:spTree>
    <p:extLst>
      <p:ext uri="{BB962C8B-B14F-4D97-AF65-F5344CB8AC3E}">
        <p14:creationId xmlns:p14="http://schemas.microsoft.com/office/powerpoint/2010/main" val="1540464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AB9EB1-6E35-4FC1-B08F-7ADD1C05825C}" type="datetimeFigureOut">
              <a:rPr lang="en-US"/>
              <a:pPr>
                <a:defRPr/>
              </a:pPr>
              <a:t>6/15/2011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5F762EA-A038-4EA8-8A35-1A3628D1320F}" type="slidenum">
              <a:rPr lang="en-US"/>
              <a:pPr>
                <a:defRPr/>
              </a:pPr>
              <a:t>‹#›</a:t>
            </a:fld>
            <a:endParaRPr lang="en-US"/>
          </a:p>
        </p:txBody>
      </p:sp>
    </p:spTree>
    <p:extLst>
      <p:ext uri="{BB962C8B-B14F-4D97-AF65-F5344CB8AC3E}">
        <p14:creationId xmlns:p14="http://schemas.microsoft.com/office/powerpoint/2010/main" val="3210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0375"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7F199573-A31D-46F1-93F4-385C0565F803}"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18075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A9609F-D773-4BAF-A8BC-CC9F0517773C}" type="datetimeFigureOut">
              <a:rPr lang="en-US"/>
              <a:pPr>
                <a:defRPr/>
              </a:pPr>
              <a:t>6/15/2011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E84D51B-D908-4686-AE18-FE2EE04691DC}" type="slidenum">
              <a:rPr lang="en-US"/>
              <a:pPr>
                <a:defRPr/>
              </a:pPr>
              <a:t>‹#›</a:t>
            </a:fld>
            <a:endParaRPr lang="en-US"/>
          </a:p>
        </p:txBody>
      </p:sp>
    </p:spTree>
    <p:extLst>
      <p:ext uri="{BB962C8B-B14F-4D97-AF65-F5344CB8AC3E}">
        <p14:creationId xmlns:p14="http://schemas.microsoft.com/office/powerpoint/2010/main" val="3270859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A106805-0CC9-420C-83B1-9B064A73BF9A}"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B002F98-6D0B-4E6F-93DC-D3FD4F94139A}" type="slidenum">
              <a:rPr lang="en-US"/>
              <a:pPr>
                <a:defRPr/>
              </a:pPr>
              <a:t>‹#›</a:t>
            </a:fld>
            <a:endParaRPr lang="en-US"/>
          </a:p>
        </p:txBody>
      </p:sp>
    </p:spTree>
    <p:extLst>
      <p:ext uri="{BB962C8B-B14F-4D97-AF65-F5344CB8AC3E}">
        <p14:creationId xmlns:p14="http://schemas.microsoft.com/office/powerpoint/2010/main" val="317550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1F43A5A-6603-4940-9665-9FA4017FBE04}" type="datetimeFigureOut">
              <a:rPr lang="en-US"/>
              <a:pPr>
                <a:defRPr/>
              </a:pPr>
              <a:t>6/15/2011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F95E660-D9F9-430C-A9CE-A0E1A8EAE3E2}" type="slidenum">
              <a:rPr lang="en-US"/>
              <a:pPr>
                <a:defRPr/>
              </a:pPr>
              <a:t>‹#›</a:t>
            </a:fld>
            <a:endParaRPr lang="en-US"/>
          </a:p>
        </p:txBody>
      </p:sp>
    </p:spTree>
    <p:extLst>
      <p:ext uri="{BB962C8B-B14F-4D97-AF65-F5344CB8AC3E}">
        <p14:creationId xmlns:p14="http://schemas.microsoft.com/office/powerpoint/2010/main" val="14601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2" descr="C:\Users\lsutton\AppData\Local\Microsoft\Windows\Temporary Internet Files\Content.Outlook\JYUA5CQO\logo_IAMCP_for_print 0512_l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1188" y="260350"/>
            <a:ext cx="41116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sv-SE"/>
          </a:p>
        </p:txBody>
      </p:sp>
      <p:sp>
        <p:nvSpPr>
          <p:cNvPr id="6" name="Rectangle 6"/>
          <p:cNvSpPr>
            <a:spLocks noGrp="1" noChangeArrowheads="1"/>
          </p:cNvSpPr>
          <p:nvPr>
            <p:ph type="sldNum" sz="quarter" idx="11"/>
          </p:nvPr>
        </p:nvSpPr>
        <p:spPr/>
        <p:txBody>
          <a:bodyPr/>
          <a:lstStyle>
            <a:lvl1pPr>
              <a:defRPr/>
            </a:lvl1pPr>
          </a:lstStyle>
          <a:p>
            <a:pPr>
              <a:defRPr/>
            </a:pPr>
            <a:fld id="{3931940E-B49A-4C53-8CCE-E6426755E6E1}" type="slidenum">
              <a:rPr lang="sv-SE"/>
              <a:pPr>
                <a:defRPr/>
              </a:pPr>
              <a:t>‹#›</a:t>
            </a:fld>
            <a:endParaRPr lang="sv-SE"/>
          </a:p>
        </p:txBody>
      </p:sp>
      <p:sp>
        <p:nvSpPr>
          <p:cNvPr id="7" name="Rectangle 7"/>
          <p:cNvSpPr>
            <a:spLocks noGrp="1" noChangeArrowheads="1"/>
          </p:cNvSpPr>
          <p:nvPr>
            <p:ph type="ftr" sz="quarter" idx="12"/>
          </p:nvPr>
        </p:nvSpPr>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2209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565400"/>
            <a:ext cx="4038600"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B327E5A-5271-4FA2-A116-438B23719136}"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171935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25392DAE-4A53-497C-AC93-739879E4E06A}" type="slidenum">
              <a:rPr lang="sv-SE"/>
              <a:pPr>
                <a:defRPr/>
              </a:pPr>
              <a:t>‹#›</a:t>
            </a:fld>
            <a:endParaRPr lang="sv-SE"/>
          </a:p>
        </p:txBody>
      </p:sp>
      <p:sp>
        <p:nvSpPr>
          <p:cNvPr id="9"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284986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1AE68990-8F15-4FE6-AF84-0B0A6662A57A}" type="slidenum">
              <a:rPr lang="sv-SE"/>
              <a:pPr>
                <a:defRPr/>
              </a:pPr>
              <a:t>‹#›</a:t>
            </a:fld>
            <a:endParaRPr lang="sv-SE"/>
          </a:p>
        </p:txBody>
      </p:sp>
      <p:sp>
        <p:nvSpPr>
          <p:cNvPr id="5"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83412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8BFAE974-F1BD-4D9F-ACD7-1090E43A2F1F}" type="slidenum">
              <a:rPr lang="sv-SE"/>
              <a:pPr>
                <a:defRPr/>
              </a:pPr>
              <a:t>‹#›</a:t>
            </a:fld>
            <a:endParaRPr lang="sv-SE"/>
          </a:p>
        </p:txBody>
      </p:sp>
      <p:sp>
        <p:nvSpPr>
          <p:cNvPr id="4"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65318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0FA9DB2D-7AD5-4DF9-9021-CD57072E1B1E}"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390227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21F8FAD0-0167-43CD-B059-15D3674ACB87}" type="slidenum">
              <a:rPr lang="sv-SE"/>
              <a:pPr>
                <a:defRPr/>
              </a:pPr>
              <a:t>‹#›</a:t>
            </a:fld>
            <a:endParaRPr lang="sv-SE"/>
          </a:p>
        </p:txBody>
      </p:sp>
      <p:sp>
        <p:nvSpPr>
          <p:cNvPr id="7" name="Rectangle 7"/>
          <p:cNvSpPr>
            <a:spLocks noGrp="1" noChangeArrowheads="1"/>
          </p:cNvSpPr>
          <p:nvPr>
            <p:ph type="ftr" sz="quarter" idx="12"/>
          </p:nvPr>
        </p:nvSpPr>
        <p:spPr>
          <a:ln/>
        </p:spPr>
        <p:txBody>
          <a:bodyPr/>
          <a:lstStyle>
            <a:lvl1pPr>
              <a:defRPr/>
            </a:lvl1pPr>
          </a:lstStyle>
          <a:p>
            <a:pPr>
              <a:defRPr/>
            </a:pPr>
            <a:r>
              <a:rPr lang="en-US"/>
              <a:t>International Association of Microsoft Channel Partners (IAMCP)</a:t>
            </a:r>
            <a:endParaRPr lang="sv-SE"/>
          </a:p>
        </p:txBody>
      </p:sp>
    </p:spTree>
    <p:extLst>
      <p:ext uri="{BB962C8B-B14F-4D97-AF65-F5344CB8AC3E}">
        <p14:creationId xmlns:p14="http://schemas.microsoft.com/office/powerpoint/2010/main" val="56892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49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457200" y="2565400"/>
            <a:ext cx="8229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7FB070-6E4E-4F9F-92A1-8E74C352691E}" type="slidenum">
              <a:rPr lang="sv-SE"/>
              <a:pPr>
                <a:defRPr/>
              </a:pPr>
              <a:t>‹#›</a:t>
            </a:fld>
            <a:endParaRPr lang="sv-SE"/>
          </a:p>
        </p:txBody>
      </p:sp>
      <p:sp>
        <p:nvSpPr>
          <p:cNvPr id="1031" name="Rectangle 7"/>
          <p:cNvSpPr>
            <a:spLocks noGrp="1" noChangeArrowheads="1"/>
          </p:cNvSpPr>
          <p:nvPr>
            <p:ph type="ftr" sz="quarter" idx="3"/>
          </p:nvPr>
        </p:nvSpPr>
        <p:spPr bwMode="auto">
          <a:xfrm>
            <a:off x="2916238" y="6453188"/>
            <a:ext cx="3455987"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chemeClr val="bg1"/>
                </a:solidFill>
              </a:defRPr>
            </a:lvl1pPr>
          </a:lstStyle>
          <a:p>
            <a:pPr>
              <a:defRPr/>
            </a:pPr>
            <a:r>
              <a:rPr lang="en-US"/>
              <a:t>International Association of Microsoft Channel Partners (IAMCP)</a:t>
            </a:r>
            <a:endParaRPr lang="sv-SE"/>
          </a:p>
        </p:txBody>
      </p:sp>
      <p:pic>
        <p:nvPicPr>
          <p:cNvPr id="2" name="Picture 8" descr="C:\Users\lsutton\AppData\Local\Microsoft\Windows\Temporary Internet Files\Content.Outlook\JYUA5CQO\logo_IAMCP_for_print 0512_l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8313" y="188913"/>
            <a:ext cx="411162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61" r:id="rId2"/>
    <p:sldLayoutId id="214748396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942A7F83-FCC5-4F29-9A10-3B8A75CBD6A1}" type="datetimeFigureOut">
              <a:rPr lang="en-US"/>
              <a:pPr>
                <a:defRPr/>
              </a:pPr>
              <a:t>6/15/2011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9352AC43-9BF4-46E2-9EE9-7C77CB7DF927}" type="slidenum">
              <a:rPr lang="en-US"/>
              <a:pPr>
                <a:defRPr/>
              </a:pPr>
              <a:t>‹#›</a:t>
            </a:fld>
            <a:endParaRPr lang="en-US"/>
          </a:p>
        </p:txBody>
      </p:sp>
      <p:pic>
        <p:nvPicPr>
          <p:cNvPr id="9" name="Picture 8" descr="logo_IAMCP_for_print 0512_lg.jpg"/>
          <p:cNvPicPr>
            <a:picLocks noChangeAspect="1"/>
          </p:cNvPicPr>
          <p:nvPr userDrawn="1"/>
        </p:nvPicPr>
        <p:blipFill>
          <a:blip r:embed="rId13" cstate="print"/>
          <a:stretch>
            <a:fillRect/>
          </a:stretch>
        </p:blipFill>
        <p:spPr>
          <a:xfrm>
            <a:off x="6444208" y="5877272"/>
            <a:ext cx="2524436" cy="7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iamcp-uk.org" TargetMode="External"/><Relationship Id="rId2" Type="http://schemas.openxmlformats.org/officeDocument/2006/relationships/hyperlink" Target="http://nigelgibbons.net/" TargetMode="External"/><Relationship Id="rId1" Type="http://schemas.openxmlformats.org/officeDocument/2006/relationships/slideLayout" Target="../slideLayouts/slideLayout2.xml"/><Relationship Id="rId5" Type="http://schemas.openxmlformats.org/officeDocument/2006/relationships/hyperlink" Target="http://www.twitter.com/IAMCPOrg" TargetMode="External"/><Relationship Id="rId4" Type="http://schemas.openxmlformats.org/officeDocument/2006/relationships/hyperlink" Target="http://www.twitter.com/IAMCPUK"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
        <p:nvSpPr>
          <p:cNvPr id="16387" name="Rectangle 2"/>
          <p:cNvSpPr>
            <a:spLocks noGrp="1" noChangeArrowheads="1"/>
          </p:cNvSpPr>
          <p:nvPr>
            <p:ph type="title"/>
          </p:nvPr>
        </p:nvSpPr>
        <p:spPr>
          <a:xfrm>
            <a:off x="428625" y="1556792"/>
            <a:ext cx="8229600" cy="2292897"/>
          </a:xfrm>
        </p:spPr>
        <p:txBody>
          <a:bodyPr/>
          <a:lstStyle/>
          <a:p>
            <a:pPr algn="ctr" eaLnBrk="1" hangingPunct="1"/>
            <a:r>
              <a:rPr lang="en-GB" sz="4000" dirty="0" smtClean="0"/>
              <a:t>SME’s Tapping the value </a:t>
            </a:r>
            <a:br>
              <a:rPr lang="en-GB" sz="4000" dirty="0" smtClean="0"/>
            </a:br>
            <a:r>
              <a:rPr lang="en-GB" sz="4000" dirty="0" smtClean="0"/>
              <a:t>in The Cloud</a:t>
            </a:r>
            <a:endParaRPr lang="en-US" sz="4000" dirty="0" smtClean="0"/>
          </a:p>
        </p:txBody>
      </p:sp>
      <p:pic>
        <p:nvPicPr>
          <p:cNvPr id="10242" name="Picture 2" descr="C:\Users\Nigel\Pictures\Presentations\cloud pad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645024"/>
            <a:ext cx="2838450" cy="2305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2627784" y="5698045"/>
            <a:ext cx="4248472"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i="1">
                <a:solidFill>
                  <a:srgbClr val="006699"/>
                </a:solidFill>
                <a:latin typeface="+mj-lt"/>
                <a:ea typeface="+mj-ea"/>
                <a:cs typeface="+mj-cs"/>
              </a:defRPr>
            </a:lvl1pPr>
            <a:lvl2pPr algn="l" rtl="0" eaLnBrk="0" fontAlgn="base" hangingPunct="0">
              <a:spcBef>
                <a:spcPct val="0"/>
              </a:spcBef>
              <a:spcAft>
                <a:spcPct val="0"/>
              </a:spcAft>
              <a:defRPr sz="3400" b="1" i="1">
                <a:solidFill>
                  <a:srgbClr val="006699"/>
                </a:solidFill>
                <a:latin typeface="Arial" charset="0"/>
              </a:defRPr>
            </a:lvl2pPr>
            <a:lvl3pPr algn="l" rtl="0" eaLnBrk="0" fontAlgn="base" hangingPunct="0">
              <a:spcBef>
                <a:spcPct val="0"/>
              </a:spcBef>
              <a:spcAft>
                <a:spcPct val="0"/>
              </a:spcAft>
              <a:defRPr sz="3400" b="1" i="1">
                <a:solidFill>
                  <a:srgbClr val="006699"/>
                </a:solidFill>
                <a:latin typeface="Arial" charset="0"/>
              </a:defRPr>
            </a:lvl3pPr>
            <a:lvl4pPr algn="l" rtl="0" eaLnBrk="0" fontAlgn="base" hangingPunct="0">
              <a:spcBef>
                <a:spcPct val="0"/>
              </a:spcBef>
              <a:spcAft>
                <a:spcPct val="0"/>
              </a:spcAft>
              <a:defRPr sz="3400" b="1" i="1">
                <a:solidFill>
                  <a:srgbClr val="006699"/>
                </a:solidFill>
                <a:latin typeface="Arial" charset="0"/>
              </a:defRPr>
            </a:lvl4pPr>
            <a:lvl5pPr algn="l" rtl="0" eaLnBrk="0" fontAlgn="base" hangingPunct="0">
              <a:spcBef>
                <a:spcPct val="0"/>
              </a:spcBef>
              <a:spcAft>
                <a:spcPct val="0"/>
              </a:spcAft>
              <a:defRPr sz="3400" b="1" i="1">
                <a:solidFill>
                  <a:srgbClr val="006699"/>
                </a:solidFill>
                <a:latin typeface="Arial" charset="0"/>
              </a:defRPr>
            </a:lvl5pPr>
            <a:lvl6pPr marL="457200" algn="l" rtl="0" fontAlgn="base">
              <a:spcBef>
                <a:spcPct val="0"/>
              </a:spcBef>
              <a:spcAft>
                <a:spcPct val="0"/>
              </a:spcAft>
              <a:defRPr sz="3400" b="1" i="1">
                <a:solidFill>
                  <a:srgbClr val="006699"/>
                </a:solidFill>
                <a:latin typeface="Arial" charset="0"/>
              </a:defRPr>
            </a:lvl6pPr>
            <a:lvl7pPr marL="914400" algn="l" rtl="0" fontAlgn="base">
              <a:spcBef>
                <a:spcPct val="0"/>
              </a:spcBef>
              <a:spcAft>
                <a:spcPct val="0"/>
              </a:spcAft>
              <a:defRPr sz="3400" b="1" i="1">
                <a:solidFill>
                  <a:srgbClr val="006699"/>
                </a:solidFill>
                <a:latin typeface="Arial" charset="0"/>
              </a:defRPr>
            </a:lvl7pPr>
            <a:lvl8pPr marL="1371600" algn="l" rtl="0" fontAlgn="base">
              <a:spcBef>
                <a:spcPct val="0"/>
              </a:spcBef>
              <a:spcAft>
                <a:spcPct val="0"/>
              </a:spcAft>
              <a:defRPr sz="3400" b="1" i="1">
                <a:solidFill>
                  <a:srgbClr val="006699"/>
                </a:solidFill>
                <a:latin typeface="Arial" charset="0"/>
              </a:defRPr>
            </a:lvl8pPr>
            <a:lvl9pPr marL="1828800" algn="l" rtl="0" fontAlgn="base">
              <a:spcBef>
                <a:spcPct val="0"/>
              </a:spcBef>
              <a:spcAft>
                <a:spcPct val="0"/>
              </a:spcAft>
              <a:defRPr sz="3400" b="1" i="1">
                <a:solidFill>
                  <a:srgbClr val="006699"/>
                </a:solidFill>
                <a:latin typeface="Arial" charset="0"/>
              </a:defRPr>
            </a:lvl9pPr>
          </a:lstStyle>
          <a:p>
            <a:r>
              <a:rPr lang="en-GB" sz="2400" dirty="0" smtClean="0"/>
              <a:t>Presenter ~ Nigel Gibbons</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International Association of Microsoft Channel Partners (IAMCP)</a:t>
            </a:r>
            <a:endParaRPr lang="sv-SE"/>
          </a:p>
        </p:txBody>
      </p:sp>
      <p:grpSp>
        <p:nvGrpSpPr>
          <p:cNvPr id="5" name="Group 4"/>
          <p:cNvGrpSpPr/>
          <p:nvPr/>
        </p:nvGrpSpPr>
        <p:grpSpPr>
          <a:xfrm>
            <a:off x="755576" y="1597170"/>
            <a:ext cx="6120680" cy="4640142"/>
            <a:chOff x="1547664" y="1728478"/>
            <a:chExt cx="5760640" cy="4280102"/>
          </a:xfrm>
        </p:grpSpPr>
        <p:pic>
          <p:nvPicPr>
            <p:cNvPr id="7170" name="Picture 2" descr="C:\Users\Nigel\Pictures\Presentations\safety_n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72816"/>
              <a:ext cx="5760640" cy="42357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igel\Pictures\Logos\Microsoft Logos\Microsoft_Partner_Network_Logo_jpg-5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48394">
              <a:off x="3935674" y="1728478"/>
              <a:ext cx="2501565" cy="12661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9892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762000"/>
            <a:ext cx="8458200" cy="2819400"/>
          </a:xfrm>
          <a:prstGeom prst="round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sp>
        <p:nvSpPr>
          <p:cNvPr id="19461" name="Rectangle 2"/>
          <p:cNvSpPr>
            <a:spLocks noGrp="1" noChangeArrowheads="1"/>
          </p:cNvSpPr>
          <p:nvPr>
            <p:ph type="title"/>
          </p:nvPr>
        </p:nvSpPr>
        <p:spPr>
          <a:xfrm>
            <a:off x="533400" y="-152400"/>
            <a:ext cx="8229600" cy="1143000"/>
          </a:xfrm>
        </p:spPr>
        <p:txBody>
          <a:bodyPr/>
          <a:lstStyle/>
          <a:p>
            <a:pPr eaLnBrk="1" hangingPunct="1"/>
            <a:r>
              <a:rPr lang="en-US" sz="4000" b="1" dirty="0" smtClean="0"/>
              <a:t>IAMCP Vision and Mission - PACE</a:t>
            </a:r>
          </a:p>
        </p:txBody>
      </p:sp>
      <p:sp>
        <p:nvSpPr>
          <p:cNvPr id="7172" name="Rectangle 3"/>
          <p:cNvSpPr>
            <a:spLocks noGrp="1" noChangeArrowheads="1"/>
          </p:cNvSpPr>
          <p:nvPr>
            <p:ph idx="1"/>
          </p:nvPr>
        </p:nvSpPr>
        <p:spPr>
          <a:xfrm>
            <a:off x="457200" y="838200"/>
            <a:ext cx="8686800" cy="5029200"/>
          </a:xfrm>
        </p:spPr>
        <p:txBody>
          <a:bodyPr rtlCol="0">
            <a:normAutofit/>
          </a:bodyPr>
          <a:lstStyle/>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Vision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IAMCP </a:t>
            </a:r>
            <a:r>
              <a:rPr lang="en-US" sz="2400" dirty="0" smtClean="0">
                <a:effectLst>
                  <a:outerShdw blurRad="38100" dist="38100" dir="2700000" algn="tl">
                    <a:srgbClr val="000000">
                      <a:alpha val="43137"/>
                    </a:srgbClr>
                  </a:outerShdw>
                </a:effectLst>
              </a:rPr>
              <a:t>the </a:t>
            </a:r>
            <a:r>
              <a:rPr lang="en-US" sz="2400" dirty="0">
                <a:effectLst>
                  <a:outerShdw blurRad="38100" dist="38100" dir="2700000" algn="tl">
                    <a:srgbClr val="000000">
                      <a:alpha val="43137"/>
                    </a:srgbClr>
                  </a:outerShdw>
                </a:effectLst>
              </a:rPr>
              <a:t>global business community for </a:t>
            </a:r>
            <a:r>
              <a:rPr lang="en-US" sz="2400" dirty="0" smtClean="0">
                <a:effectLst>
                  <a:outerShdw blurRad="38100" dist="38100" dir="2700000" algn="tl">
                    <a:srgbClr val="000000">
                      <a:alpha val="43137"/>
                    </a:srgbClr>
                  </a:outerShdw>
                </a:effectLst>
              </a:rPr>
              <a:t>the Microsoft Channel</a:t>
            </a:r>
            <a:endParaRPr lang="en-US" sz="2400" dirty="0">
              <a:effectLst>
                <a:outerShdw blurRad="38100" dist="38100" dir="2700000" algn="tl">
                  <a:srgbClr val="000000">
                    <a:alpha val="43137"/>
                  </a:srgbClr>
                </a:outerShdw>
              </a:effectLst>
            </a:endParaRPr>
          </a:p>
          <a:p>
            <a:pPr eaLnBrk="1" fontAlgn="auto" hangingPunct="1">
              <a:lnSpc>
                <a:spcPct val="150000"/>
              </a:lnSpc>
              <a:spcBef>
                <a:spcPts val="1200"/>
              </a:spcBef>
              <a:spcAft>
                <a:spcPts val="600"/>
              </a:spcAft>
              <a:buFont typeface="Arial" pitchFamily="34" charset="0"/>
              <a:buNone/>
              <a:defRPr/>
            </a:pPr>
            <a:r>
              <a:rPr lang="en-US" sz="2800" b="1" dirty="0" smtClean="0">
                <a:effectLst>
                  <a:outerShdw blurRad="38100" dist="38100" dir="2700000" algn="tl">
                    <a:srgbClr val="000000">
                      <a:alpha val="43137"/>
                    </a:srgbClr>
                  </a:outerShdw>
                </a:effectLst>
              </a:rPr>
              <a:t>Mission</a:t>
            </a:r>
            <a:endParaRPr lang="en-US" sz="2800" b="1" dirty="0">
              <a:effectLst>
                <a:outerShdw blurRad="38100" dist="38100" dir="2700000" algn="tl">
                  <a:srgbClr val="000000">
                    <a:alpha val="43137"/>
                  </a:srgbClr>
                </a:outerShdw>
              </a:effectLst>
            </a:endParaRPr>
          </a:p>
          <a:p>
            <a:pPr eaLnBrk="1" fontAlgn="auto" hangingPunct="1">
              <a:spcAft>
                <a:spcPts val="0"/>
              </a:spcAft>
              <a:buFont typeface="Arial" pitchFamily="34" charset="0"/>
              <a:buChar char="•"/>
              <a:defRPr/>
            </a:pPr>
            <a:r>
              <a:rPr lang="en-US" sz="2400" dirty="0">
                <a:effectLst>
                  <a:outerShdw blurRad="38100" dist="38100" dir="2700000" algn="tl">
                    <a:srgbClr val="000000">
                      <a:alpha val="43137"/>
                    </a:srgbClr>
                  </a:outerShdw>
                </a:effectLst>
              </a:rPr>
              <a:t>To maximize the business potential of its members </a:t>
            </a:r>
            <a:r>
              <a:rPr lang="en-US" sz="2400" dirty="0" smtClean="0">
                <a:effectLst>
                  <a:outerShdw blurRad="38100" dist="38100" dir="2700000" algn="tl">
                    <a:srgbClr val="000000">
                      <a:alpha val="43137"/>
                    </a:srgbClr>
                  </a:outerShdw>
                </a:effectLst>
              </a:rPr>
              <a:t>through:</a:t>
            </a:r>
            <a:endParaRPr lang="en-US" sz="2400" dirty="0">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US" sz="2000" dirty="0"/>
          </a:p>
        </p:txBody>
      </p:sp>
      <p:graphicFrame>
        <p:nvGraphicFramePr>
          <p:cNvPr id="4" name="Content Placeholder 3"/>
          <p:cNvGraphicFramePr>
            <a:graphicFrameLocks/>
          </p:cNvGraphicFramePr>
          <p:nvPr/>
        </p:nvGraphicFramePr>
        <p:xfrm>
          <a:off x="381000" y="3657600"/>
          <a:ext cx="8229600" cy="2209800"/>
        </p:xfrm>
        <a:graphic>
          <a:graphicData uri="http://schemas.openxmlformats.org/drawingml/2006/table">
            <a:tbl>
              <a:tblPr bandRow="1">
                <a:tableStyleId>{D27102A9-8310-4765-A935-A1911B00CA55}</a:tableStyleId>
              </a:tblPr>
              <a:tblGrid>
                <a:gridCol w="2895600"/>
                <a:gridCol w="5334000"/>
              </a:tblGrid>
              <a:tr h="405315">
                <a:tc>
                  <a:txBody>
                    <a:bodyPr/>
                    <a:lstStyle/>
                    <a:p>
                      <a:r>
                        <a:rPr lang="en-US" b="1" dirty="0">
                          <a:solidFill>
                            <a:srgbClr val="FFFF00"/>
                          </a:solidFill>
                        </a:rPr>
                        <a:t>P</a:t>
                      </a:r>
                      <a:r>
                        <a:rPr lang="en-US" dirty="0"/>
                        <a:t>eer to Peer Networking</a:t>
                      </a:r>
                    </a:p>
                  </a:txBody>
                  <a:tcPr/>
                </a:tc>
                <a:tc>
                  <a:txBody>
                    <a:bodyPr/>
                    <a:lstStyle/>
                    <a:p>
                      <a:r>
                        <a:rPr lang="en-US" dirty="0"/>
                        <a:t>Rhythm</a:t>
                      </a:r>
                      <a:r>
                        <a:rPr lang="en-US" baseline="0" dirty="0"/>
                        <a:t> of events occurring globally</a:t>
                      </a:r>
                      <a:endParaRPr lang="en-US" dirty="0"/>
                    </a:p>
                  </a:txBody>
                  <a:tcPr/>
                </a:tc>
              </a:tr>
              <a:tr h="699585">
                <a:tc>
                  <a:txBody>
                    <a:bodyPr/>
                    <a:lstStyle/>
                    <a:p>
                      <a:r>
                        <a:rPr lang="en-US" b="1" dirty="0">
                          <a:solidFill>
                            <a:srgbClr val="FFFF00"/>
                          </a:solidFill>
                        </a:rPr>
                        <a:t>A</a:t>
                      </a:r>
                      <a:r>
                        <a:rPr lang="en-US" dirty="0"/>
                        <a:t>dvocacy</a:t>
                      </a:r>
                    </a:p>
                  </a:txBody>
                  <a:tcPr/>
                </a:tc>
                <a:tc>
                  <a:txBody>
                    <a:bodyPr/>
                    <a:lstStyle/>
                    <a:p>
                      <a:r>
                        <a:rPr lang="en-US" dirty="0"/>
                        <a:t>To legislatures,</a:t>
                      </a:r>
                      <a:r>
                        <a:rPr lang="en-US" baseline="0" dirty="0"/>
                        <a:t> the media, to Microsoft and Microsoft </a:t>
                      </a:r>
                      <a:r>
                        <a:rPr lang="en-US" baseline="0" dirty="0" smtClean="0"/>
                        <a:t>Partners (liaison with VFI)</a:t>
                      </a:r>
                      <a:endParaRPr lang="en-US" dirty="0"/>
                    </a:p>
                  </a:txBody>
                  <a:tcPr/>
                </a:tc>
              </a:tr>
              <a:tr h="405315">
                <a:tc>
                  <a:txBody>
                    <a:bodyPr/>
                    <a:lstStyle/>
                    <a:p>
                      <a:r>
                        <a:rPr lang="en-US" b="1" dirty="0">
                          <a:solidFill>
                            <a:srgbClr val="FFFF00"/>
                          </a:solidFill>
                        </a:rPr>
                        <a:t>C</a:t>
                      </a:r>
                      <a:r>
                        <a:rPr lang="en-US" dirty="0"/>
                        <a:t>ommunity Outreach</a:t>
                      </a:r>
                    </a:p>
                  </a:txBody>
                  <a:tcPr/>
                </a:tc>
                <a:tc>
                  <a:txBody>
                    <a:bodyPr/>
                    <a:lstStyle/>
                    <a:p>
                      <a:r>
                        <a:rPr lang="en-US" dirty="0"/>
                        <a:t>On the lines of Social Entrepreneurship</a:t>
                      </a:r>
                    </a:p>
                  </a:txBody>
                  <a:tcPr/>
                </a:tc>
              </a:tr>
              <a:tr h="699585">
                <a:tc>
                  <a:txBody>
                    <a:bodyPr/>
                    <a:lstStyle/>
                    <a:p>
                      <a:r>
                        <a:rPr lang="en-US" b="1" dirty="0">
                          <a:solidFill>
                            <a:srgbClr val="FFFF00"/>
                          </a:solidFill>
                        </a:rPr>
                        <a:t>E</a:t>
                      </a:r>
                      <a:r>
                        <a:rPr lang="en-US" dirty="0"/>
                        <a:t>ducation and Growth</a:t>
                      </a:r>
                    </a:p>
                  </a:txBody>
                  <a:tcPr/>
                </a:tc>
                <a:tc>
                  <a:txBody>
                    <a:bodyPr/>
                    <a:lstStyle/>
                    <a:p>
                      <a:r>
                        <a:rPr lang="en-US" dirty="0"/>
                        <a:t>Provide Programs and experiences to grow</a:t>
                      </a:r>
                      <a:r>
                        <a:rPr lang="en-US" baseline="0" dirty="0"/>
                        <a:t> the business capability and capacity of Partners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1700808"/>
            <a:ext cx="8229600" cy="4752381"/>
          </a:xfrm>
        </p:spPr>
        <p:txBody>
          <a:bodyPr/>
          <a:lstStyle/>
          <a:p>
            <a:pPr algn="ctr">
              <a:buFontTx/>
              <a:buNone/>
            </a:pPr>
            <a:r>
              <a:rPr lang="en-GB" sz="4400" b="1" dirty="0" smtClean="0"/>
              <a:t>Thank You !</a:t>
            </a:r>
          </a:p>
          <a:p>
            <a:pPr algn="ctr">
              <a:buNone/>
            </a:pPr>
            <a:r>
              <a:rPr lang="en-GB" b="1" dirty="0">
                <a:hlinkClick r:id="rId2"/>
              </a:rPr>
              <a:t>http</a:t>
            </a:r>
            <a:r>
              <a:rPr lang="en-GB" b="1" dirty="0" smtClean="0">
                <a:hlinkClick r:id="rId2"/>
              </a:rPr>
              <a:t>://nigelgibbons.net</a:t>
            </a:r>
            <a:r>
              <a:rPr lang="en-GB" b="1" dirty="0" smtClean="0"/>
              <a:t>  </a:t>
            </a:r>
          </a:p>
          <a:p>
            <a:pPr algn="ctr">
              <a:buFontTx/>
              <a:buNone/>
            </a:pPr>
            <a:r>
              <a:rPr lang="en-GB" b="1" dirty="0" smtClean="0"/>
              <a:t>#</a:t>
            </a:r>
            <a:r>
              <a:rPr lang="en-GB" b="1" dirty="0" err="1" smtClean="0"/>
              <a:t>NRG_fx</a:t>
            </a:r>
            <a:r>
              <a:rPr lang="en-GB" b="1" dirty="0" smtClean="0"/>
              <a:t> </a:t>
            </a:r>
          </a:p>
          <a:p>
            <a:pPr algn="ctr">
              <a:buFontTx/>
              <a:buNone/>
            </a:pPr>
            <a:endParaRPr lang="en-GB" b="1" dirty="0" smtClean="0"/>
          </a:p>
          <a:p>
            <a:pPr algn="ctr">
              <a:buFontTx/>
              <a:buNone/>
            </a:pPr>
            <a:r>
              <a:rPr lang="en-GB" b="1" dirty="0" smtClean="0">
                <a:hlinkClick r:id="rId3"/>
              </a:rPr>
              <a:t>info@iamcp-uk.org</a:t>
            </a:r>
            <a:endParaRPr lang="en-GB" b="1" dirty="0" smtClean="0"/>
          </a:p>
          <a:p>
            <a:pPr algn="ctr">
              <a:buFontTx/>
              <a:buNone/>
            </a:pPr>
            <a:r>
              <a:rPr lang="en-GB" b="1" dirty="0" smtClean="0">
                <a:hlinkClick r:id="rId4"/>
              </a:rPr>
              <a:t>http://www.twitter.com/IAMCPUK</a:t>
            </a:r>
            <a:endParaRPr lang="en-GB" b="1" dirty="0" smtClean="0"/>
          </a:p>
          <a:p>
            <a:pPr algn="ctr">
              <a:buFontTx/>
              <a:buNone/>
            </a:pPr>
            <a:r>
              <a:rPr lang="en-GB" b="1" dirty="0" smtClean="0">
                <a:hlinkClick r:id="rId5"/>
              </a:rPr>
              <a:t>http://www.twitter.com/IAMCPOrg</a:t>
            </a:r>
            <a:endParaRPr lang="en-GB" b="1" dirty="0" smtClean="0"/>
          </a:p>
          <a:p>
            <a:pPr algn="ctr">
              <a:buFontTx/>
              <a:buNone/>
            </a:pPr>
            <a:endParaRPr lang="en-GB" b="1" dirty="0" smtClean="0"/>
          </a:p>
          <a:p>
            <a:pPr algn="ctr">
              <a:buFontTx/>
              <a:buNone/>
            </a:pPr>
            <a:endParaRPr lang="en-GB" b="1" dirty="0" smtClean="0"/>
          </a:p>
        </p:txBody>
      </p:sp>
      <p:sp>
        <p:nvSpPr>
          <p:cNvPr id="29700" name="Footer Placeholder 3"/>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solidFill>
                  <a:schemeClr val="bg1"/>
                </a:solidFill>
              </a:rPr>
              <a:t>International Association of Microsoft Channel Partners (IAMCP)</a:t>
            </a:r>
            <a:endParaRPr lang="sv-SE"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827088" y="1219200"/>
            <a:ext cx="7897812" cy="4732338"/>
            <a:chOff x="756" y="308"/>
            <a:chExt cx="4130" cy="2878"/>
          </a:xfrm>
        </p:grpSpPr>
        <p:grpSp>
          <p:nvGrpSpPr>
            <p:cNvPr id="18545" name="Group 3"/>
            <p:cNvGrpSpPr>
              <a:grpSpLocks/>
            </p:cNvGrpSpPr>
            <p:nvPr/>
          </p:nvGrpSpPr>
          <p:grpSpPr bwMode="auto">
            <a:xfrm>
              <a:off x="787" y="447"/>
              <a:ext cx="4096" cy="2642"/>
              <a:chOff x="696" y="1006"/>
              <a:chExt cx="4328" cy="2791"/>
            </a:xfrm>
          </p:grpSpPr>
          <p:grpSp>
            <p:nvGrpSpPr>
              <p:cNvPr id="18555" name="Group 4"/>
              <p:cNvGrpSpPr>
                <a:grpSpLocks/>
              </p:cNvGrpSpPr>
              <p:nvPr/>
            </p:nvGrpSpPr>
            <p:grpSpPr bwMode="auto">
              <a:xfrm>
                <a:off x="1618" y="1013"/>
                <a:ext cx="2748" cy="2406"/>
                <a:chOff x="1618" y="1013"/>
                <a:chExt cx="2748" cy="2406"/>
              </a:xfrm>
            </p:grpSpPr>
            <p:sp>
              <p:nvSpPr>
                <p:cNvPr id="18564" name="Line 5"/>
                <p:cNvSpPr>
                  <a:spLocks noChangeShapeType="1"/>
                </p:cNvSpPr>
                <p:nvPr/>
              </p:nvSpPr>
              <p:spPr bwMode="gray">
                <a:xfrm>
                  <a:off x="1618" y="1013"/>
                  <a:ext cx="0" cy="2406"/>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65" name="Line 6"/>
                <p:cNvSpPr>
                  <a:spLocks noChangeShapeType="1"/>
                </p:cNvSpPr>
                <p:nvPr/>
              </p:nvSpPr>
              <p:spPr bwMode="gray">
                <a:xfrm>
                  <a:off x="2055" y="1013"/>
                  <a:ext cx="0" cy="2406"/>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66" name="Line 7"/>
                <p:cNvSpPr>
                  <a:spLocks noChangeShapeType="1"/>
                </p:cNvSpPr>
                <p:nvPr/>
              </p:nvSpPr>
              <p:spPr bwMode="gray">
                <a:xfrm>
                  <a:off x="4366" y="1013"/>
                  <a:ext cx="0" cy="2403"/>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67" name="Line 8"/>
                <p:cNvSpPr>
                  <a:spLocks noChangeShapeType="1"/>
                </p:cNvSpPr>
                <p:nvPr/>
              </p:nvSpPr>
              <p:spPr bwMode="gray">
                <a:xfrm>
                  <a:off x="3051" y="1013"/>
                  <a:ext cx="0" cy="2403"/>
                </a:xfrm>
                <a:prstGeom prst="line">
                  <a:avLst/>
                </a:prstGeom>
                <a:noFill/>
                <a:ln w="1905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grpSp>
          <p:grpSp>
            <p:nvGrpSpPr>
              <p:cNvPr id="18556" name="Group 9"/>
              <p:cNvGrpSpPr>
                <a:grpSpLocks/>
              </p:cNvGrpSpPr>
              <p:nvPr/>
            </p:nvGrpSpPr>
            <p:grpSpPr bwMode="auto">
              <a:xfrm>
                <a:off x="696" y="1006"/>
                <a:ext cx="4324" cy="2791"/>
                <a:chOff x="850" y="987"/>
                <a:chExt cx="4018" cy="2592"/>
              </a:xfrm>
            </p:grpSpPr>
            <p:grpSp>
              <p:nvGrpSpPr>
                <p:cNvPr id="18558" name="Group 10"/>
                <p:cNvGrpSpPr>
                  <a:grpSpLocks/>
                </p:cNvGrpSpPr>
                <p:nvPr/>
              </p:nvGrpSpPr>
              <p:grpSpPr bwMode="auto">
                <a:xfrm>
                  <a:off x="850" y="987"/>
                  <a:ext cx="64" cy="2528"/>
                  <a:chOff x="850" y="987"/>
                  <a:chExt cx="64" cy="2528"/>
                </a:xfrm>
              </p:grpSpPr>
              <p:sp>
                <p:nvSpPr>
                  <p:cNvPr id="18562" name="Line 11"/>
                  <p:cNvSpPr>
                    <a:spLocks noChangeShapeType="1"/>
                  </p:cNvSpPr>
                  <p:nvPr/>
                </p:nvSpPr>
                <p:spPr bwMode="gray">
                  <a:xfrm flipV="1">
                    <a:off x="914" y="1089"/>
                    <a:ext cx="0" cy="2426"/>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63" name="AutoShape 12"/>
                  <p:cNvSpPr>
                    <a:spLocks noChangeArrowheads="1"/>
                  </p:cNvSpPr>
                  <p:nvPr/>
                </p:nvSpPr>
                <p:spPr bwMode="gray">
                  <a:xfrm flipH="1">
                    <a:off x="850" y="987"/>
                    <a:ext cx="64" cy="105"/>
                  </a:xfrm>
                  <a:prstGeom prst="rtTriangle">
                    <a:avLst/>
                  </a:prstGeom>
                  <a:solidFill>
                    <a:schemeClr val="bg2"/>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90000"/>
                      </a:lnSpc>
                      <a:spcBef>
                        <a:spcPct val="30000"/>
                      </a:spcBef>
                      <a:spcAft>
                        <a:spcPct val="10000"/>
                      </a:spcAft>
                    </a:pPr>
                    <a:endParaRPr lang="en-US" sz="2400" smtClean="0">
                      <a:solidFill>
                        <a:srgbClr val="000000"/>
                      </a:solidFill>
                    </a:endParaRPr>
                  </a:p>
                </p:txBody>
              </p:sp>
            </p:grpSp>
            <p:grpSp>
              <p:nvGrpSpPr>
                <p:cNvPr id="18559" name="Group 13"/>
                <p:cNvGrpSpPr>
                  <a:grpSpLocks/>
                </p:cNvGrpSpPr>
                <p:nvPr/>
              </p:nvGrpSpPr>
              <p:grpSpPr bwMode="auto">
                <a:xfrm>
                  <a:off x="912" y="3515"/>
                  <a:ext cx="3956" cy="64"/>
                  <a:chOff x="912" y="3515"/>
                  <a:chExt cx="3956" cy="64"/>
                </a:xfrm>
              </p:grpSpPr>
              <p:sp>
                <p:nvSpPr>
                  <p:cNvPr id="18560" name="Line 14"/>
                  <p:cNvSpPr>
                    <a:spLocks noChangeShapeType="1"/>
                  </p:cNvSpPr>
                  <p:nvPr/>
                </p:nvSpPr>
                <p:spPr bwMode="gray">
                  <a:xfrm rot="-5400000">
                    <a:off x="2838" y="1589"/>
                    <a:ext cx="0" cy="3851"/>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61" name="AutoShape 15"/>
                  <p:cNvSpPr>
                    <a:spLocks noChangeArrowheads="1"/>
                  </p:cNvSpPr>
                  <p:nvPr/>
                </p:nvSpPr>
                <p:spPr bwMode="gray">
                  <a:xfrm rot="-5400000" flipH="1" flipV="1">
                    <a:off x="4784" y="3494"/>
                    <a:ext cx="64" cy="105"/>
                  </a:xfrm>
                  <a:prstGeom prst="rtTriangle">
                    <a:avLst/>
                  </a:prstGeom>
                  <a:solidFill>
                    <a:schemeClr val="bg2"/>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lnSpc>
                        <a:spcPct val="90000"/>
                      </a:lnSpc>
                      <a:spcBef>
                        <a:spcPct val="30000"/>
                      </a:spcBef>
                      <a:spcAft>
                        <a:spcPct val="10000"/>
                      </a:spcAft>
                    </a:pPr>
                    <a:endParaRPr lang="en-US" sz="2400" smtClean="0">
                      <a:solidFill>
                        <a:srgbClr val="000000"/>
                      </a:solidFill>
                    </a:endParaRPr>
                  </a:p>
                </p:txBody>
              </p:sp>
            </p:grpSp>
          </p:grpSp>
          <p:sp>
            <p:nvSpPr>
              <p:cNvPr id="18557" name="Line 16"/>
              <p:cNvSpPr>
                <a:spLocks noChangeShapeType="1"/>
              </p:cNvSpPr>
              <p:nvPr/>
            </p:nvSpPr>
            <p:spPr bwMode="gray">
              <a:xfrm rot="-5400000">
                <a:off x="2893" y="1286"/>
                <a:ext cx="0" cy="4262"/>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grpSp>
        <p:grpSp>
          <p:nvGrpSpPr>
            <p:cNvPr id="18546" name="Group 17"/>
            <p:cNvGrpSpPr>
              <a:grpSpLocks/>
            </p:cNvGrpSpPr>
            <p:nvPr/>
          </p:nvGrpSpPr>
          <p:grpSpPr bwMode="auto">
            <a:xfrm>
              <a:off x="880" y="2774"/>
              <a:ext cx="4006" cy="254"/>
              <a:chOff x="794" y="3464"/>
              <a:chExt cx="4233" cy="268"/>
            </a:xfrm>
          </p:grpSpPr>
          <p:sp>
            <p:nvSpPr>
              <p:cNvPr id="18550" name="Text Box 18"/>
              <p:cNvSpPr txBox="1">
                <a:spLocks noChangeAspect="1" noChangeArrowheads="1"/>
              </p:cNvSpPr>
              <p:nvPr/>
            </p:nvSpPr>
            <p:spPr bwMode="gray">
              <a:xfrm>
                <a:off x="794" y="3553"/>
                <a:ext cx="79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algn="ctr" eaLnBrk="0" fontAlgn="base" hangingPunct="0">
                  <a:lnSpc>
                    <a:spcPct val="90000"/>
                  </a:lnSpc>
                  <a:spcBef>
                    <a:spcPct val="0"/>
                  </a:spcBef>
                  <a:spcAft>
                    <a:spcPct val="0"/>
                  </a:spcAft>
                </a:pPr>
                <a:r>
                  <a:rPr lang="en-US" sz="1000" b="1" smtClean="0">
                    <a:solidFill>
                      <a:srgbClr val="000000"/>
                    </a:solidFill>
                  </a:rPr>
                  <a:t>Technology Trigger</a:t>
                </a:r>
              </a:p>
            </p:txBody>
          </p:sp>
          <p:sp>
            <p:nvSpPr>
              <p:cNvPr id="18551" name="Text Box 19"/>
              <p:cNvSpPr txBox="1">
                <a:spLocks noChangeAspect="1" noChangeArrowheads="1"/>
              </p:cNvSpPr>
              <p:nvPr/>
            </p:nvSpPr>
            <p:spPr bwMode="gray">
              <a:xfrm>
                <a:off x="1430" y="3508"/>
                <a:ext cx="82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algn="ctr" eaLnBrk="0" fontAlgn="base" hangingPunct="0">
                  <a:lnSpc>
                    <a:spcPct val="90000"/>
                  </a:lnSpc>
                  <a:spcBef>
                    <a:spcPct val="0"/>
                  </a:spcBef>
                  <a:spcAft>
                    <a:spcPct val="0"/>
                  </a:spcAft>
                </a:pPr>
                <a:r>
                  <a:rPr lang="en-US" sz="1000" b="1" smtClean="0">
                    <a:solidFill>
                      <a:srgbClr val="000000"/>
                    </a:solidFill>
                  </a:rPr>
                  <a:t>Peak of</a:t>
                </a:r>
              </a:p>
              <a:p>
                <a:pPr algn="ctr" eaLnBrk="0" fontAlgn="base" hangingPunct="0">
                  <a:lnSpc>
                    <a:spcPct val="90000"/>
                  </a:lnSpc>
                  <a:spcBef>
                    <a:spcPct val="0"/>
                  </a:spcBef>
                  <a:spcAft>
                    <a:spcPct val="0"/>
                  </a:spcAft>
                </a:pPr>
                <a:r>
                  <a:rPr lang="en-US" sz="1000" b="1" smtClean="0">
                    <a:solidFill>
                      <a:srgbClr val="000000"/>
                    </a:solidFill>
                  </a:rPr>
                  <a:t>Inflated Expectations</a:t>
                </a:r>
              </a:p>
            </p:txBody>
          </p:sp>
          <p:sp>
            <p:nvSpPr>
              <p:cNvPr id="18552" name="Text Box 20"/>
              <p:cNvSpPr txBox="1">
                <a:spLocks noChangeAspect="1" noChangeArrowheads="1"/>
              </p:cNvSpPr>
              <p:nvPr/>
            </p:nvSpPr>
            <p:spPr bwMode="gray">
              <a:xfrm>
                <a:off x="2055" y="3553"/>
                <a:ext cx="995"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algn="ctr" eaLnBrk="0" fontAlgn="base" hangingPunct="0">
                  <a:lnSpc>
                    <a:spcPct val="90000"/>
                  </a:lnSpc>
                  <a:spcBef>
                    <a:spcPct val="0"/>
                  </a:spcBef>
                  <a:spcAft>
                    <a:spcPct val="0"/>
                  </a:spcAft>
                </a:pPr>
                <a:r>
                  <a:rPr lang="en-US" sz="1000" b="1" smtClean="0">
                    <a:solidFill>
                      <a:srgbClr val="000000"/>
                    </a:solidFill>
                  </a:rPr>
                  <a:t>Trough of Disillusionment</a:t>
                </a:r>
              </a:p>
            </p:txBody>
          </p:sp>
          <p:sp>
            <p:nvSpPr>
              <p:cNvPr id="18553" name="Text Box 21"/>
              <p:cNvSpPr txBox="1">
                <a:spLocks noChangeAspect="1" noChangeArrowheads="1"/>
              </p:cNvSpPr>
              <p:nvPr/>
            </p:nvSpPr>
            <p:spPr bwMode="gray">
              <a:xfrm>
                <a:off x="3053" y="3509"/>
                <a:ext cx="131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algn="ctr" eaLnBrk="0" fontAlgn="base" hangingPunct="0">
                  <a:lnSpc>
                    <a:spcPct val="90000"/>
                  </a:lnSpc>
                  <a:spcBef>
                    <a:spcPct val="0"/>
                  </a:spcBef>
                  <a:spcAft>
                    <a:spcPct val="0"/>
                  </a:spcAft>
                </a:pPr>
                <a:r>
                  <a:rPr lang="en-US" sz="1000" b="1" smtClean="0">
                    <a:solidFill>
                      <a:srgbClr val="000000"/>
                    </a:solidFill>
                  </a:rPr>
                  <a:t>Slope of Enlightenment</a:t>
                </a:r>
              </a:p>
            </p:txBody>
          </p:sp>
          <p:sp>
            <p:nvSpPr>
              <p:cNvPr id="18554" name="Text Box 22"/>
              <p:cNvSpPr txBox="1">
                <a:spLocks noChangeAspect="1" noChangeArrowheads="1"/>
              </p:cNvSpPr>
              <p:nvPr/>
            </p:nvSpPr>
            <p:spPr bwMode="gray">
              <a:xfrm>
                <a:off x="4364" y="3464"/>
                <a:ext cx="663"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algn="ctr" eaLnBrk="0" fontAlgn="base" hangingPunct="0">
                  <a:lnSpc>
                    <a:spcPct val="90000"/>
                  </a:lnSpc>
                  <a:spcBef>
                    <a:spcPct val="0"/>
                  </a:spcBef>
                  <a:spcAft>
                    <a:spcPct val="0"/>
                  </a:spcAft>
                </a:pPr>
                <a:r>
                  <a:rPr lang="en-US" sz="1000" b="1" smtClean="0">
                    <a:solidFill>
                      <a:srgbClr val="000000"/>
                    </a:solidFill>
                  </a:rPr>
                  <a:t>Plateau of Productivity</a:t>
                </a:r>
              </a:p>
            </p:txBody>
          </p:sp>
        </p:grpSp>
        <p:grpSp>
          <p:nvGrpSpPr>
            <p:cNvPr id="18547" name="Group 23"/>
            <p:cNvGrpSpPr>
              <a:grpSpLocks/>
            </p:cNvGrpSpPr>
            <p:nvPr/>
          </p:nvGrpSpPr>
          <p:grpSpPr bwMode="auto">
            <a:xfrm>
              <a:off x="756" y="308"/>
              <a:ext cx="2448" cy="2878"/>
              <a:chOff x="756" y="308"/>
              <a:chExt cx="2448" cy="2878"/>
            </a:xfrm>
          </p:grpSpPr>
          <p:sp>
            <p:nvSpPr>
              <p:cNvPr id="18548" name="Text Box 24"/>
              <p:cNvSpPr txBox="1">
                <a:spLocks noChangeAspect="1" noChangeArrowheads="1"/>
              </p:cNvSpPr>
              <p:nvPr/>
            </p:nvSpPr>
            <p:spPr bwMode="gray">
              <a:xfrm>
                <a:off x="2535" y="3039"/>
                <a:ext cx="669"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algn="ctr" eaLnBrk="0" fontAlgn="base" hangingPunct="0">
                  <a:lnSpc>
                    <a:spcPct val="90000"/>
                  </a:lnSpc>
                  <a:spcBef>
                    <a:spcPct val="0"/>
                  </a:spcBef>
                  <a:spcAft>
                    <a:spcPct val="0"/>
                  </a:spcAft>
                </a:pPr>
                <a:r>
                  <a:rPr lang="en-US" sz="1200" b="1" smtClean="0">
                    <a:solidFill>
                      <a:srgbClr val="000000"/>
                    </a:solidFill>
                  </a:rPr>
                  <a:t>time</a:t>
                </a:r>
              </a:p>
            </p:txBody>
          </p:sp>
          <p:sp>
            <p:nvSpPr>
              <p:cNvPr id="18549" name="Text Box 25"/>
              <p:cNvSpPr txBox="1">
                <a:spLocks noChangeAspect="1" noChangeArrowheads="1"/>
              </p:cNvSpPr>
              <p:nvPr/>
            </p:nvSpPr>
            <p:spPr bwMode="gray">
              <a:xfrm>
                <a:off x="756" y="308"/>
                <a:ext cx="564"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eaLnBrk="0" fontAlgn="base" hangingPunct="0">
                  <a:lnSpc>
                    <a:spcPct val="90000"/>
                  </a:lnSpc>
                  <a:spcBef>
                    <a:spcPct val="0"/>
                  </a:spcBef>
                  <a:spcAft>
                    <a:spcPct val="0"/>
                  </a:spcAft>
                </a:pPr>
                <a:r>
                  <a:rPr lang="en-US" sz="1200" b="1" smtClean="0">
                    <a:solidFill>
                      <a:srgbClr val="000000"/>
                    </a:solidFill>
                  </a:rPr>
                  <a:t>expectations</a:t>
                </a:r>
              </a:p>
            </p:txBody>
          </p:sp>
        </p:grpSp>
      </p:grpSp>
      <p:sp>
        <p:nvSpPr>
          <p:cNvPr id="18435" name="Rectangle 26"/>
          <p:cNvSpPr>
            <a:spLocks noGrp="1" noChangeArrowheads="1"/>
          </p:cNvSpPr>
          <p:nvPr>
            <p:ph type="title"/>
          </p:nvPr>
        </p:nvSpPr>
        <p:spPr>
          <a:xfrm>
            <a:off x="2036763" y="0"/>
            <a:ext cx="6996112" cy="908720"/>
          </a:xfrm>
        </p:spPr>
        <p:txBody>
          <a:bodyPr/>
          <a:lstStyle/>
          <a:p>
            <a:pPr eaLnBrk="1" hangingPunct="1"/>
            <a:r>
              <a:rPr lang="en-US" smtClean="0"/>
              <a:t>Hype Cycle for Cloud Computing</a:t>
            </a:r>
          </a:p>
        </p:txBody>
      </p:sp>
      <p:grpSp>
        <p:nvGrpSpPr>
          <p:cNvPr id="18436" name="Group 27"/>
          <p:cNvGrpSpPr>
            <a:grpSpLocks/>
          </p:cNvGrpSpPr>
          <p:nvPr/>
        </p:nvGrpSpPr>
        <p:grpSpPr bwMode="auto">
          <a:xfrm>
            <a:off x="1014413" y="5907088"/>
            <a:ext cx="7788275" cy="466725"/>
            <a:chOff x="767" y="3872"/>
            <a:chExt cx="4302" cy="299"/>
          </a:xfrm>
        </p:grpSpPr>
        <p:sp>
          <p:nvSpPr>
            <p:cNvPr id="18534" name="Text Box 28"/>
            <p:cNvSpPr txBox="1">
              <a:spLocks noChangeAspect="1" noChangeArrowheads="1"/>
            </p:cNvSpPr>
            <p:nvPr/>
          </p:nvSpPr>
          <p:spPr bwMode="gray">
            <a:xfrm>
              <a:off x="767" y="3872"/>
              <a:ext cx="1638"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eaLnBrk="0" fontAlgn="base" hangingPunct="0">
                <a:lnSpc>
                  <a:spcPct val="90000"/>
                </a:lnSpc>
                <a:spcBef>
                  <a:spcPct val="0"/>
                </a:spcBef>
                <a:spcAft>
                  <a:spcPct val="0"/>
                </a:spcAft>
              </a:pPr>
              <a:r>
                <a:rPr lang="en-US" sz="1100" b="1" smtClean="0">
                  <a:solidFill>
                    <a:srgbClr val="000000"/>
                  </a:solidFill>
                </a:rPr>
                <a:t>Years to mainstream adoption:</a:t>
              </a:r>
            </a:p>
          </p:txBody>
        </p:sp>
        <p:sp>
          <p:nvSpPr>
            <p:cNvPr id="18535" name="Oval 29"/>
            <p:cNvSpPr>
              <a:spLocks noChangeAspect="1" noChangeArrowheads="1"/>
            </p:cNvSpPr>
            <p:nvPr/>
          </p:nvSpPr>
          <p:spPr bwMode="gray">
            <a:xfrm>
              <a:off x="810" y="4065"/>
              <a:ext cx="56" cy="56"/>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36" name="Text Box 30"/>
            <p:cNvSpPr txBox="1">
              <a:spLocks noChangeAspect="1" noChangeArrowheads="1"/>
            </p:cNvSpPr>
            <p:nvPr/>
          </p:nvSpPr>
          <p:spPr bwMode="gray">
            <a:xfrm>
              <a:off x="849" y="4026"/>
              <a:ext cx="823"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eaLnBrk="0" fontAlgn="base" hangingPunct="0">
                <a:lnSpc>
                  <a:spcPct val="90000"/>
                </a:lnSpc>
                <a:spcBef>
                  <a:spcPct val="0"/>
                </a:spcBef>
                <a:spcAft>
                  <a:spcPct val="0"/>
                </a:spcAft>
              </a:pPr>
              <a:r>
                <a:rPr lang="en-US" sz="1100" smtClean="0">
                  <a:solidFill>
                    <a:srgbClr val="000000"/>
                  </a:solidFill>
                </a:rPr>
                <a:t>less than 2 years</a:t>
              </a:r>
            </a:p>
          </p:txBody>
        </p:sp>
        <p:sp>
          <p:nvSpPr>
            <p:cNvPr id="18537" name="Oval 31"/>
            <p:cNvSpPr>
              <a:spLocks noChangeAspect="1" noChangeArrowheads="1"/>
            </p:cNvSpPr>
            <p:nvPr/>
          </p:nvSpPr>
          <p:spPr bwMode="gray">
            <a:xfrm>
              <a:off x="1735" y="4065"/>
              <a:ext cx="55" cy="56"/>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38" name="Text Box 32"/>
            <p:cNvSpPr txBox="1">
              <a:spLocks noChangeAspect="1" noChangeArrowheads="1"/>
            </p:cNvSpPr>
            <p:nvPr/>
          </p:nvSpPr>
          <p:spPr bwMode="gray">
            <a:xfrm>
              <a:off x="1780" y="4026"/>
              <a:ext cx="630"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eaLnBrk="0" fontAlgn="base" hangingPunct="0">
                <a:lnSpc>
                  <a:spcPct val="90000"/>
                </a:lnSpc>
                <a:spcBef>
                  <a:spcPct val="0"/>
                </a:spcBef>
                <a:spcAft>
                  <a:spcPct val="0"/>
                </a:spcAft>
              </a:pPr>
              <a:r>
                <a:rPr lang="en-US" sz="1100" smtClean="0">
                  <a:solidFill>
                    <a:srgbClr val="000000"/>
                  </a:solidFill>
                </a:rPr>
                <a:t>2 to 5 years</a:t>
              </a:r>
            </a:p>
          </p:txBody>
        </p:sp>
        <p:sp>
          <p:nvSpPr>
            <p:cNvPr id="18539" name="Oval 33"/>
            <p:cNvSpPr>
              <a:spLocks noChangeAspect="1" noChangeArrowheads="1"/>
            </p:cNvSpPr>
            <p:nvPr/>
          </p:nvSpPr>
          <p:spPr bwMode="gray">
            <a:xfrm>
              <a:off x="2465" y="4065"/>
              <a:ext cx="56" cy="56"/>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40" name="Text Box 34"/>
            <p:cNvSpPr txBox="1">
              <a:spLocks noChangeAspect="1" noChangeArrowheads="1"/>
            </p:cNvSpPr>
            <p:nvPr/>
          </p:nvSpPr>
          <p:spPr bwMode="gray">
            <a:xfrm>
              <a:off x="2511" y="4026"/>
              <a:ext cx="715"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eaLnBrk="0" fontAlgn="base" hangingPunct="0">
                <a:lnSpc>
                  <a:spcPct val="90000"/>
                </a:lnSpc>
                <a:spcBef>
                  <a:spcPct val="0"/>
                </a:spcBef>
                <a:spcAft>
                  <a:spcPct val="0"/>
                </a:spcAft>
              </a:pPr>
              <a:r>
                <a:rPr lang="en-US" sz="1100" smtClean="0">
                  <a:solidFill>
                    <a:srgbClr val="000000"/>
                  </a:solidFill>
                </a:rPr>
                <a:t>5 to 10 years</a:t>
              </a:r>
            </a:p>
          </p:txBody>
        </p:sp>
        <p:sp>
          <p:nvSpPr>
            <p:cNvPr id="18541" name="AutoShape 35"/>
            <p:cNvSpPr>
              <a:spLocks noChangeAspect="1" noChangeArrowheads="1"/>
            </p:cNvSpPr>
            <p:nvPr/>
          </p:nvSpPr>
          <p:spPr bwMode="gray">
            <a:xfrm flipH="1">
              <a:off x="3243" y="4060"/>
              <a:ext cx="80" cy="69"/>
            </a:xfrm>
            <a:prstGeom prst="triangle">
              <a:avLst>
                <a:gd name="adj" fmla="val 50000"/>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42" name="Text Box 36"/>
            <p:cNvSpPr txBox="1">
              <a:spLocks noChangeAspect="1" noChangeArrowheads="1"/>
            </p:cNvSpPr>
            <p:nvPr/>
          </p:nvSpPr>
          <p:spPr bwMode="gray">
            <a:xfrm>
              <a:off x="3311" y="4026"/>
              <a:ext cx="941"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eaLnBrk="0" fontAlgn="base" hangingPunct="0">
                <a:lnSpc>
                  <a:spcPct val="90000"/>
                </a:lnSpc>
                <a:spcBef>
                  <a:spcPct val="0"/>
                </a:spcBef>
                <a:spcAft>
                  <a:spcPct val="0"/>
                </a:spcAft>
              </a:pPr>
              <a:r>
                <a:rPr lang="en-US" sz="1100" smtClean="0">
                  <a:solidFill>
                    <a:srgbClr val="000000"/>
                  </a:solidFill>
                </a:rPr>
                <a:t>more than 10 years</a:t>
              </a:r>
            </a:p>
          </p:txBody>
        </p:sp>
        <p:sp>
          <p:nvSpPr>
            <p:cNvPr id="18543" name="Text Box 37"/>
            <p:cNvSpPr txBox="1">
              <a:spLocks noChangeAspect="1" noChangeArrowheads="1"/>
            </p:cNvSpPr>
            <p:nvPr/>
          </p:nvSpPr>
          <p:spPr bwMode="gray">
            <a:xfrm>
              <a:off x="4348" y="3929"/>
              <a:ext cx="721"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b">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eaLnBrk="0" fontAlgn="base" hangingPunct="0">
                <a:lnSpc>
                  <a:spcPct val="90000"/>
                </a:lnSpc>
                <a:spcBef>
                  <a:spcPct val="0"/>
                </a:spcBef>
                <a:spcAft>
                  <a:spcPct val="0"/>
                </a:spcAft>
              </a:pPr>
              <a:r>
                <a:rPr lang="en-US" sz="1100" smtClean="0">
                  <a:solidFill>
                    <a:srgbClr val="000000"/>
                  </a:solidFill>
                </a:rPr>
                <a:t>obsolete</a:t>
              </a:r>
            </a:p>
            <a:p>
              <a:pPr eaLnBrk="0" fontAlgn="base" hangingPunct="0">
                <a:lnSpc>
                  <a:spcPct val="90000"/>
                </a:lnSpc>
                <a:spcBef>
                  <a:spcPct val="0"/>
                </a:spcBef>
                <a:spcAft>
                  <a:spcPct val="0"/>
                </a:spcAft>
              </a:pPr>
              <a:r>
                <a:rPr lang="en-US" sz="1100" smtClean="0">
                  <a:solidFill>
                    <a:srgbClr val="000000"/>
                  </a:solidFill>
                </a:rPr>
                <a:t>before plateau</a:t>
              </a:r>
            </a:p>
          </p:txBody>
        </p:sp>
        <p:sp>
          <p:nvSpPr>
            <p:cNvPr id="18544" name="AutoShape 38"/>
            <p:cNvSpPr>
              <a:spLocks noChangeAspect="1" noChangeArrowheads="1"/>
            </p:cNvSpPr>
            <p:nvPr/>
          </p:nvSpPr>
          <p:spPr bwMode="gray">
            <a:xfrm>
              <a:off x="4294" y="4064"/>
              <a:ext cx="60" cy="61"/>
            </a:xfrm>
            <a:prstGeom prst="flowChartSummingJunction">
              <a:avLst/>
            </a:prstGeom>
            <a:solidFill>
              <a:schemeClr val="bg1"/>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grpSp>
      <p:sp>
        <p:nvSpPr>
          <p:cNvPr id="18437" name="Freeform 39"/>
          <p:cNvSpPr>
            <a:spLocks/>
          </p:cNvSpPr>
          <p:nvPr/>
        </p:nvSpPr>
        <p:spPr bwMode="gray">
          <a:xfrm>
            <a:off x="1423988" y="1647825"/>
            <a:ext cx="7297737" cy="3395663"/>
          </a:xfrm>
          <a:custGeom>
            <a:avLst/>
            <a:gdLst>
              <a:gd name="T0" fmla="*/ 79874 w 3746"/>
              <a:gd name="T1" fmla="*/ 3320204 h 2025"/>
              <a:gd name="T2" fmla="*/ 337028 w 3746"/>
              <a:gd name="T3" fmla="*/ 3028428 h 2025"/>
              <a:gd name="T4" fmla="*/ 512361 w 3746"/>
              <a:gd name="T5" fmla="*/ 2689700 h 2025"/>
              <a:gd name="T6" fmla="*/ 644835 w 3746"/>
              <a:gd name="T7" fmla="*/ 2347619 h 2025"/>
              <a:gd name="T8" fmla="*/ 750034 w 3746"/>
              <a:gd name="T9" fmla="*/ 2002184 h 2025"/>
              <a:gd name="T10" fmla="*/ 851338 w 3746"/>
              <a:gd name="T11" fmla="*/ 1660102 h 2025"/>
              <a:gd name="T12" fmla="*/ 952641 w 3746"/>
              <a:gd name="T13" fmla="*/ 1311313 h 2025"/>
              <a:gd name="T14" fmla="*/ 1057841 w 3746"/>
              <a:gd name="T15" fmla="*/ 959170 h 2025"/>
              <a:gd name="T16" fmla="*/ 1159144 w 3746"/>
              <a:gd name="T17" fmla="*/ 607027 h 2025"/>
              <a:gd name="T18" fmla="*/ 1264344 w 3746"/>
              <a:gd name="T19" fmla="*/ 261592 h 2025"/>
              <a:gd name="T20" fmla="*/ 1322788 w 3746"/>
              <a:gd name="T21" fmla="*/ 147565 h 2025"/>
              <a:gd name="T22" fmla="*/ 1470847 w 3746"/>
              <a:gd name="T23" fmla="*/ 26830 h 2025"/>
              <a:gd name="T24" fmla="*/ 1657868 w 3746"/>
              <a:gd name="T25" fmla="*/ 13415 h 2025"/>
              <a:gd name="T26" fmla="*/ 1794238 w 3746"/>
              <a:gd name="T27" fmla="*/ 127442 h 2025"/>
              <a:gd name="T28" fmla="*/ 1864371 w 3746"/>
              <a:gd name="T29" fmla="*/ 362204 h 2025"/>
              <a:gd name="T30" fmla="*/ 1938401 w 3746"/>
              <a:gd name="T31" fmla="*/ 677456 h 2025"/>
              <a:gd name="T32" fmla="*/ 2012430 w 3746"/>
              <a:gd name="T33" fmla="*/ 979292 h 2025"/>
              <a:gd name="T34" fmla="*/ 2078667 w 3746"/>
              <a:gd name="T35" fmla="*/ 1284483 h 2025"/>
              <a:gd name="T36" fmla="*/ 2148800 w 3746"/>
              <a:gd name="T37" fmla="*/ 1586320 h 2025"/>
              <a:gd name="T38" fmla="*/ 2222829 w 3746"/>
              <a:gd name="T39" fmla="*/ 1904925 h 2025"/>
              <a:gd name="T40" fmla="*/ 2281273 w 3746"/>
              <a:gd name="T41" fmla="*/ 2101119 h 2025"/>
              <a:gd name="T42" fmla="*/ 2363095 w 3746"/>
              <a:gd name="T43" fmla="*/ 2304020 h 2025"/>
              <a:gd name="T44" fmla="*/ 2456606 w 3746"/>
              <a:gd name="T45" fmla="*/ 2444877 h 2025"/>
              <a:gd name="T46" fmla="*/ 2592976 w 3746"/>
              <a:gd name="T47" fmla="*/ 2558905 h 2025"/>
              <a:gd name="T48" fmla="*/ 2764412 w 3746"/>
              <a:gd name="T49" fmla="*/ 2639394 h 2025"/>
              <a:gd name="T50" fmla="*/ 2955330 w 3746"/>
              <a:gd name="T51" fmla="*/ 2676286 h 2025"/>
              <a:gd name="T52" fmla="*/ 3154041 w 3746"/>
              <a:gd name="T53" fmla="*/ 2676286 h 2025"/>
              <a:gd name="T54" fmla="*/ 3352751 w 3746"/>
              <a:gd name="T55" fmla="*/ 2632687 h 2025"/>
              <a:gd name="T56" fmla="*/ 3531980 w 3746"/>
              <a:gd name="T57" fmla="*/ 2555551 h 2025"/>
              <a:gd name="T58" fmla="*/ 3820305 w 3746"/>
              <a:gd name="T59" fmla="*/ 2411340 h 2025"/>
              <a:gd name="T60" fmla="*/ 4221622 w 3746"/>
              <a:gd name="T61" fmla="*/ 2213469 h 2025"/>
              <a:gd name="T62" fmla="*/ 4615147 w 3746"/>
              <a:gd name="T63" fmla="*/ 2045782 h 2025"/>
              <a:gd name="T64" fmla="*/ 5035945 w 3746"/>
              <a:gd name="T65" fmla="*/ 1881449 h 2025"/>
              <a:gd name="T66" fmla="*/ 5421677 w 3746"/>
              <a:gd name="T67" fmla="*/ 1754007 h 2025"/>
              <a:gd name="T68" fmla="*/ 5811305 w 3746"/>
              <a:gd name="T69" fmla="*/ 1653394 h 2025"/>
              <a:gd name="T70" fmla="*/ 6198985 w 3746"/>
              <a:gd name="T71" fmla="*/ 1564520 h 2025"/>
              <a:gd name="T72" fmla="*/ 6497051 w 3746"/>
              <a:gd name="T73" fmla="*/ 1507507 h 2025"/>
              <a:gd name="T74" fmla="*/ 6689917 w 3746"/>
              <a:gd name="T75" fmla="*/ 1473969 h 2025"/>
              <a:gd name="T76" fmla="*/ 6882783 w 3746"/>
              <a:gd name="T77" fmla="*/ 1448816 h 2025"/>
              <a:gd name="T78" fmla="*/ 7297737 w 3746"/>
              <a:gd name="T79" fmla="*/ 1438755 h 20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46" h="2025">
                <a:moveTo>
                  <a:pt x="0" y="2025"/>
                </a:moveTo>
                <a:lnTo>
                  <a:pt x="41" y="1980"/>
                </a:lnTo>
                <a:lnTo>
                  <a:pt x="113" y="1902"/>
                </a:lnTo>
                <a:lnTo>
                  <a:pt x="173" y="1806"/>
                </a:lnTo>
                <a:lnTo>
                  <a:pt x="223" y="1710"/>
                </a:lnTo>
                <a:lnTo>
                  <a:pt x="263" y="1604"/>
                </a:lnTo>
                <a:lnTo>
                  <a:pt x="299" y="1500"/>
                </a:lnTo>
                <a:lnTo>
                  <a:pt x="331" y="1400"/>
                </a:lnTo>
                <a:lnTo>
                  <a:pt x="359" y="1296"/>
                </a:lnTo>
                <a:lnTo>
                  <a:pt x="385" y="1194"/>
                </a:lnTo>
                <a:lnTo>
                  <a:pt x="409" y="1092"/>
                </a:lnTo>
                <a:lnTo>
                  <a:pt x="437" y="990"/>
                </a:lnTo>
                <a:lnTo>
                  <a:pt x="465" y="886"/>
                </a:lnTo>
                <a:lnTo>
                  <a:pt x="489" y="782"/>
                </a:lnTo>
                <a:lnTo>
                  <a:pt x="515" y="676"/>
                </a:lnTo>
                <a:lnTo>
                  <a:pt x="543" y="572"/>
                </a:lnTo>
                <a:lnTo>
                  <a:pt x="569" y="468"/>
                </a:lnTo>
                <a:lnTo>
                  <a:pt x="595" y="362"/>
                </a:lnTo>
                <a:lnTo>
                  <a:pt x="621" y="256"/>
                </a:lnTo>
                <a:lnTo>
                  <a:pt x="649" y="156"/>
                </a:lnTo>
                <a:lnTo>
                  <a:pt x="667" y="110"/>
                </a:lnTo>
                <a:lnTo>
                  <a:pt x="679" y="88"/>
                </a:lnTo>
                <a:lnTo>
                  <a:pt x="705" y="52"/>
                </a:lnTo>
                <a:lnTo>
                  <a:pt x="755" y="16"/>
                </a:lnTo>
                <a:lnTo>
                  <a:pt x="805" y="0"/>
                </a:lnTo>
                <a:lnTo>
                  <a:pt x="851" y="8"/>
                </a:lnTo>
                <a:lnTo>
                  <a:pt x="893" y="34"/>
                </a:lnTo>
                <a:lnTo>
                  <a:pt x="921" y="76"/>
                </a:lnTo>
                <a:lnTo>
                  <a:pt x="939" y="120"/>
                </a:lnTo>
                <a:lnTo>
                  <a:pt x="957" y="216"/>
                </a:lnTo>
                <a:lnTo>
                  <a:pt x="977" y="312"/>
                </a:lnTo>
                <a:lnTo>
                  <a:pt x="995" y="404"/>
                </a:lnTo>
                <a:lnTo>
                  <a:pt x="1013" y="496"/>
                </a:lnTo>
                <a:lnTo>
                  <a:pt x="1033" y="584"/>
                </a:lnTo>
                <a:lnTo>
                  <a:pt x="1049" y="674"/>
                </a:lnTo>
                <a:lnTo>
                  <a:pt x="1067" y="766"/>
                </a:lnTo>
                <a:lnTo>
                  <a:pt x="1085" y="856"/>
                </a:lnTo>
                <a:lnTo>
                  <a:pt x="1103" y="946"/>
                </a:lnTo>
                <a:lnTo>
                  <a:pt x="1123" y="1038"/>
                </a:lnTo>
                <a:lnTo>
                  <a:pt x="1141" y="1136"/>
                </a:lnTo>
                <a:lnTo>
                  <a:pt x="1161" y="1230"/>
                </a:lnTo>
                <a:lnTo>
                  <a:pt x="1171" y="1253"/>
                </a:lnTo>
                <a:lnTo>
                  <a:pt x="1193" y="1318"/>
                </a:lnTo>
                <a:lnTo>
                  <a:pt x="1213" y="1374"/>
                </a:lnTo>
                <a:lnTo>
                  <a:pt x="1233" y="1416"/>
                </a:lnTo>
                <a:lnTo>
                  <a:pt x="1261" y="1458"/>
                </a:lnTo>
                <a:lnTo>
                  <a:pt x="1293" y="1494"/>
                </a:lnTo>
                <a:lnTo>
                  <a:pt x="1331" y="1526"/>
                </a:lnTo>
                <a:lnTo>
                  <a:pt x="1373" y="1556"/>
                </a:lnTo>
                <a:lnTo>
                  <a:pt x="1419" y="1574"/>
                </a:lnTo>
                <a:lnTo>
                  <a:pt x="1465" y="1586"/>
                </a:lnTo>
                <a:lnTo>
                  <a:pt x="1517" y="1596"/>
                </a:lnTo>
                <a:lnTo>
                  <a:pt x="1565" y="1602"/>
                </a:lnTo>
                <a:lnTo>
                  <a:pt x="1619" y="1596"/>
                </a:lnTo>
                <a:lnTo>
                  <a:pt x="1665" y="1584"/>
                </a:lnTo>
                <a:lnTo>
                  <a:pt x="1721" y="1570"/>
                </a:lnTo>
                <a:lnTo>
                  <a:pt x="1767" y="1550"/>
                </a:lnTo>
                <a:lnTo>
                  <a:pt x="1813" y="1524"/>
                </a:lnTo>
                <a:lnTo>
                  <a:pt x="1861" y="1496"/>
                </a:lnTo>
                <a:lnTo>
                  <a:pt x="1961" y="1438"/>
                </a:lnTo>
                <a:lnTo>
                  <a:pt x="2063" y="1376"/>
                </a:lnTo>
                <a:lnTo>
                  <a:pt x="2167" y="1320"/>
                </a:lnTo>
                <a:lnTo>
                  <a:pt x="2267" y="1268"/>
                </a:lnTo>
                <a:lnTo>
                  <a:pt x="2369" y="1220"/>
                </a:lnTo>
                <a:lnTo>
                  <a:pt x="2475" y="1168"/>
                </a:lnTo>
                <a:lnTo>
                  <a:pt x="2585" y="1122"/>
                </a:lnTo>
                <a:lnTo>
                  <a:pt x="2683" y="1084"/>
                </a:lnTo>
                <a:lnTo>
                  <a:pt x="2783" y="1046"/>
                </a:lnTo>
                <a:lnTo>
                  <a:pt x="2881" y="1014"/>
                </a:lnTo>
                <a:lnTo>
                  <a:pt x="2983" y="986"/>
                </a:lnTo>
                <a:lnTo>
                  <a:pt x="3081" y="958"/>
                </a:lnTo>
                <a:lnTo>
                  <a:pt x="3182" y="933"/>
                </a:lnTo>
                <a:lnTo>
                  <a:pt x="3284" y="908"/>
                </a:lnTo>
                <a:lnTo>
                  <a:pt x="3335" y="899"/>
                </a:lnTo>
                <a:lnTo>
                  <a:pt x="3383" y="888"/>
                </a:lnTo>
                <a:lnTo>
                  <a:pt x="3434" y="879"/>
                </a:lnTo>
                <a:lnTo>
                  <a:pt x="3485" y="870"/>
                </a:lnTo>
                <a:lnTo>
                  <a:pt x="3533" y="864"/>
                </a:lnTo>
                <a:lnTo>
                  <a:pt x="3581" y="858"/>
                </a:lnTo>
                <a:lnTo>
                  <a:pt x="3746" y="858"/>
                </a:lnTo>
              </a:path>
            </a:pathLst>
          </a:custGeom>
          <a:noFill/>
          <a:ln w="38100" cap="flat" cmpd="sng">
            <a:solidFill>
              <a:srgbClr val="969696"/>
            </a:solidFill>
            <a:prstDash val="solid"/>
            <a:round/>
            <a:headEnd type="none" w="med" len="me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38" name="Text Box 40"/>
          <p:cNvSpPr txBox="1">
            <a:spLocks noChangeArrowheads="1"/>
          </p:cNvSpPr>
          <p:nvPr/>
        </p:nvSpPr>
        <p:spPr bwMode="gray">
          <a:xfrm>
            <a:off x="7869238" y="4983163"/>
            <a:ext cx="965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algn="r" eaLnBrk="0" fontAlgn="base" hangingPunct="0">
              <a:spcBef>
                <a:spcPct val="0"/>
              </a:spcBef>
              <a:spcAft>
                <a:spcPct val="0"/>
              </a:spcAft>
            </a:pPr>
            <a:r>
              <a:rPr lang="en-US" sz="900" smtClean="0">
                <a:solidFill>
                  <a:srgbClr val="000000"/>
                </a:solidFill>
              </a:rPr>
              <a:t>As of July 2009</a:t>
            </a:r>
          </a:p>
        </p:txBody>
      </p:sp>
      <p:sp>
        <p:nvSpPr>
          <p:cNvPr id="18439" name="light_blue_dot_1"/>
          <p:cNvSpPr>
            <a:spLocks noChangeAspect="1" noChangeArrowheads="1"/>
          </p:cNvSpPr>
          <p:nvPr/>
        </p:nvSpPr>
        <p:spPr bwMode="gray">
          <a:xfrm>
            <a:off x="1595438" y="4791075"/>
            <a:ext cx="100012" cy="85725"/>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40" name="text_1"/>
          <p:cNvSpPr>
            <a:spLocks noChangeArrowheads="1"/>
          </p:cNvSpPr>
          <p:nvPr/>
        </p:nvSpPr>
        <p:spPr bwMode="gray">
          <a:xfrm>
            <a:off x="1701800" y="4843463"/>
            <a:ext cx="1890713" cy="16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200" smtClean="0">
                <a:solidFill>
                  <a:srgbClr val="000000"/>
                </a:solidFill>
                <a:cs typeface="Arial" charset="0"/>
              </a:rPr>
              <a:t>Cloud Services Governance</a:t>
            </a:r>
            <a:endParaRPr lang="en-US" sz="1200" smtClean="0">
              <a:solidFill>
                <a:srgbClr val="000000"/>
              </a:solidFill>
            </a:endParaRPr>
          </a:p>
        </p:txBody>
      </p:sp>
      <p:sp>
        <p:nvSpPr>
          <p:cNvPr id="18441" name="text_2"/>
          <p:cNvSpPr>
            <a:spLocks noChangeArrowheads="1"/>
          </p:cNvSpPr>
          <p:nvPr/>
        </p:nvSpPr>
        <p:spPr bwMode="gray">
          <a:xfrm>
            <a:off x="2078038" y="4494213"/>
            <a:ext cx="1804987" cy="33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200" smtClean="0">
                <a:solidFill>
                  <a:srgbClr val="000000"/>
                </a:solidFill>
                <a:cs typeface="Arial" charset="0"/>
              </a:rPr>
              <a:t>Cloud-Driven Professional </a:t>
            </a:r>
            <a:br>
              <a:rPr lang="en-US" sz="1200" smtClean="0">
                <a:solidFill>
                  <a:srgbClr val="000000"/>
                </a:solidFill>
                <a:cs typeface="Arial" charset="0"/>
              </a:rPr>
            </a:br>
            <a:r>
              <a:rPr lang="en-US" sz="1200" smtClean="0">
                <a:solidFill>
                  <a:srgbClr val="000000"/>
                </a:solidFill>
                <a:cs typeface="Arial" charset="0"/>
              </a:rPr>
              <a:t>IT Services and Solutions </a:t>
            </a:r>
            <a:endParaRPr lang="en-US" sz="1200" smtClean="0">
              <a:solidFill>
                <a:srgbClr val="000000"/>
              </a:solidFill>
            </a:endParaRPr>
          </a:p>
        </p:txBody>
      </p:sp>
      <p:sp>
        <p:nvSpPr>
          <p:cNvPr id="18442" name="text_3"/>
          <p:cNvSpPr>
            <a:spLocks noChangeArrowheads="1"/>
          </p:cNvSpPr>
          <p:nvPr/>
        </p:nvSpPr>
        <p:spPr bwMode="gray">
          <a:xfrm>
            <a:off x="334963" y="4249738"/>
            <a:ext cx="1212850" cy="12065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Cloudbursting/Overdraft</a:t>
            </a:r>
            <a:endParaRPr lang="en-US" sz="900" smtClean="0">
              <a:solidFill>
                <a:srgbClr val="000000"/>
              </a:solidFill>
            </a:endParaRPr>
          </a:p>
        </p:txBody>
      </p:sp>
      <p:sp>
        <p:nvSpPr>
          <p:cNvPr id="18443" name="text_4"/>
          <p:cNvSpPr>
            <a:spLocks noChangeArrowheads="1"/>
          </p:cNvSpPr>
          <p:nvPr/>
        </p:nvSpPr>
        <p:spPr bwMode="gray">
          <a:xfrm>
            <a:off x="771525" y="3946525"/>
            <a:ext cx="1009650" cy="24606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 Service</a:t>
            </a:r>
            <a:br>
              <a:rPr lang="en-US" sz="900" smtClean="0">
                <a:solidFill>
                  <a:srgbClr val="000000"/>
                </a:solidFill>
                <a:cs typeface="Arial" charset="0"/>
              </a:rPr>
            </a:br>
            <a:r>
              <a:rPr lang="en-US" sz="900" smtClean="0">
                <a:solidFill>
                  <a:srgbClr val="000000"/>
                </a:solidFill>
                <a:cs typeface="Arial" charset="0"/>
              </a:rPr>
              <a:t> Management Tools</a:t>
            </a:r>
            <a:endParaRPr lang="en-US" sz="900" smtClean="0">
              <a:solidFill>
                <a:srgbClr val="000000"/>
              </a:solidFill>
            </a:endParaRPr>
          </a:p>
        </p:txBody>
      </p:sp>
      <p:sp>
        <p:nvSpPr>
          <p:cNvPr id="18444" name="text_5"/>
          <p:cNvSpPr>
            <a:spLocks noChangeArrowheads="1"/>
          </p:cNvSpPr>
          <p:nvPr/>
        </p:nvSpPr>
        <p:spPr bwMode="gray">
          <a:xfrm>
            <a:off x="2373313" y="3776663"/>
            <a:ext cx="1171575" cy="33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200" smtClean="0">
                <a:solidFill>
                  <a:srgbClr val="000000"/>
                </a:solidFill>
                <a:cs typeface="Arial" charset="0"/>
              </a:rPr>
              <a:t>Virtual Private </a:t>
            </a:r>
            <a:br>
              <a:rPr lang="en-US" sz="1200" smtClean="0">
                <a:solidFill>
                  <a:srgbClr val="000000"/>
                </a:solidFill>
                <a:cs typeface="Arial" charset="0"/>
              </a:rPr>
            </a:br>
            <a:r>
              <a:rPr lang="en-US" sz="1200" smtClean="0">
                <a:solidFill>
                  <a:srgbClr val="000000"/>
                </a:solidFill>
                <a:cs typeface="Arial" charset="0"/>
              </a:rPr>
              <a:t>Cloud Computing</a:t>
            </a:r>
            <a:endParaRPr lang="en-US" sz="1200" smtClean="0">
              <a:solidFill>
                <a:srgbClr val="000000"/>
              </a:solidFill>
            </a:endParaRPr>
          </a:p>
        </p:txBody>
      </p:sp>
      <p:sp>
        <p:nvSpPr>
          <p:cNvPr id="18445" name="text_6"/>
          <p:cNvSpPr>
            <a:spLocks noChangeArrowheads="1"/>
          </p:cNvSpPr>
          <p:nvPr/>
        </p:nvSpPr>
        <p:spPr bwMode="gray">
          <a:xfrm>
            <a:off x="2400300" y="3328988"/>
            <a:ext cx="836613" cy="495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200" smtClean="0">
                <a:solidFill>
                  <a:srgbClr val="000000"/>
                </a:solidFill>
                <a:cs typeface="Arial" charset="0"/>
              </a:rPr>
              <a:t>Application </a:t>
            </a:r>
            <a:br>
              <a:rPr lang="en-US" sz="1200" smtClean="0">
                <a:solidFill>
                  <a:srgbClr val="000000"/>
                </a:solidFill>
                <a:cs typeface="Arial" charset="0"/>
              </a:rPr>
            </a:br>
            <a:r>
              <a:rPr lang="en-US" sz="1200" smtClean="0">
                <a:solidFill>
                  <a:srgbClr val="000000"/>
                </a:solidFill>
                <a:cs typeface="Arial" charset="0"/>
              </a:rPr>
              <a:t>Platform </a:t>
            </a:r>
            <a:br>
              <a:rPr lang="en-US" sz="1200" smtClean="0">
                <a:solidFill>
                  <a:srgbClr val="000000"/>
                </a:solidFill>
                <a:cs typeface="Arial" charset="0"/>
              </a:rPr>
            </a:br>
            <a:r>
              <a:rPr lang="en-US" sz="1200" smtClean="0">
                <a:solidFill>
                  <a:srgbClr val="000000"/>
                </a:solidFill>
                <a:cs typeface="Arial" charset="0"/>
              </a:rPr>
              <a:t>as a Service</a:t>
            </a:r>
            <a:endParaRPr lang="en-US" sz="1200" smtClean="0">
              <a:solidFill>
                <a:srgbClr val="000000"/>
              </a:solidFill>
            </a:endParaRPr>
          </a:p>
        </p:txBody>
      </p:sp>
      <p:sp>
        <p:nvSpPr>
          <p:cNvPr id="18446" name="text_7"/>
          <p:cNvSpPr>
            <a:spLocks noChangeArrowheads="1"/>
          </p:cNvSpPr>
          <p:nvPr/>
        </p:nvSpPr>
        <p:spPr bwMode="gray">
          <a:xfrm>
            <a:off x="754063" y="3630613"/>
            <a:ext cx="1047750" cy="2460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 Computing for</a:t>
            </a:r>
            <a:br>
              <a:rPr lang="en-US" sz="900" smtClean="0">
                <a:solidFill>
                  <a:srgbClr val="000000"/>
                </a:solidFill>
                <a:cs typeface="Arial" charset="0"/>
              </a:rPr>
            </a:br>
            <a:r>
              <a:rPr lang="en-US" sz="900" smtClean="0">
                <a:solidFill>
                  <a:srgbClr val="000000"/>
                </a:solidFill>
                <a:cs typeface="Arial" charset="0"/>
              </a:rPr>
              <a:t> the Enterprise</a:t>
            </a:r>
            <a:endParaRPr lang="en-US" sz="900" smtClean="0">
              <a:solidFill>
                <a:srgbClr val="000000"/>
              </a:solidFill>
            </a:endParaRPr>
          </a:p>
        </p:txBody>
      </p:sp>
      <p:sp>
        <p:nvSpPr>
          <p:cNvPr id="18447" name="text_8"/>
          <p:cNvSpPr>
            <a:spLocks noChangeArrowheads="1"/>
          </p:cNvSpPr>
          <p:nvPr/>
        </p:nvSpPr>
        <p:spPr bwMode="gray">
          <a:xfrm>
            <a:off x="830263" y="3498850"/>
            <a:ext cx="971550" cy="12223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DBMS in the Cloud</a:t>
            </a:r>
            <a:endParaRPr lang="en-US" sz="900" smtClean="0">
              <a:solidFill>
                <a:srgbClr val="000000"/>
              </a:solidFill>
            </a:endParaRPr>
          </a:p>
        </p:txBody>
      </p:sp>
      <p:sp>
        <p:nvSpPr>
          <p:cNvPr id="18448" name="text_9"/>
          <p:cNvSpPr>
            <a:spLocks noChangeArrowheads="1"/>
          </p:cNvSpPr>
          <p:nvPr/>
        </p:nvSpPr>
        <p:spPr bwMode="gray">
          <a:xfrm>
            <a:off x="531813" y="3365500"/>
            <a:ext cx="1270000" cy="12065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Private Cloud Computing</a:t>
            </a:r>
            <a:endParaRPr lang="en-US" sz="900" smtClean="0">
              <a:solidFill>
                <a:srgbClr val="000000"/>
              </a:solidFill>
            </a:endParaRPr>
          </a:p>
        </p:txBody>
      </p:sp>
      <p:sp>
        <p:nvSpPr>
          <p:cNvPr id="18449" name="text_10"/>
          <p:cNvSpPr>
            <a:spLocks noChangeArrowheads="1"/>
          </p:cNvSpPr>
          <p:nvPr/>
        </p:nvSpPr>
        <p:spPr bwMode="gray">
          <a:xfrm>
            <a:off x="714375" y="3194050"/>
            <a:ext cx="1219200" cy="12223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Business Process Utility</a:t>
            </a:r>
            <a:endParaRPr lang="en-US" sz="900" smtClean="0">
              <a:solidFill>
                <a:srgbClr val="000000"/>
              </a:solidFill>
            </a:endParaRPr>
          </a:p>
        </p:txBody>
      </p:sp>
      <p:sp>
        <p:nvSpPr>
          <p:cNvPr id="18450" name="text_11"/>
          <p:cNvSpPr>
            <a:spLocks noChangeArrowheads="1"/>
          </p:cNvSpPr>
          <p:nvPr/>
        </p:nvSpPr>
        <p:spPr bwMode="gray">
          <a:xfrm>
            <a:off x="688975" y="3055938"/>
            <a:ext cx="1244600" cy="122237"/>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Hybrid Cloud Computing</a:t>
            </a:r>
            <a:endParaRPr lang="en-US" sz="900" smtClean="0">
              <a:solidFill>
                <a:srgbClr val="000000"/>
              </a:solidFill>
            </a:endParaRPr>
          </a:p>
        </p:txBody>
      </p:sp>
      <p:sp>
        <p:nvSpPr>
          <p:cNvPr id="18451" name="text_12"/>
          <p:cNvSpPr>
            <a:spLocks noChangeArrowheads="1"/>
          </p:cNvSpPr>
          <p:nvPr/>
        </p:nvSpPr>
        <p:spPr bwMode="gray">
          <a:xfrm>
            <a:off x="374650" y="2900363"/>
            <a:ext cx="1905000" cy="122237"/>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 Application Development Tools</a:t>
            </a:r>
            <a:endParaRPr lang="en-US" sz="900" smtClean="0">
              <a:solidFill>
                <a:srgbClr val="000000"/>
              </a:solidFill>
            </a:endParaRPr>
          </a:p>
        </p:txBody>
      </p:sp>
      <p:sp>
        <p:nvSpPr>
          <p:cNvPr id="18452" name="text_13"/>
          <p:cNvSpPr>
            <a:spLocks noChangeArrowheads="1"/>
          </p:cNvSpPr>
          <p:nvPr/>
        </p:nvSpPr>
        <p:spPr bwMode="gray">
          <a:xfrm>
            <a:off x="842963" y="2724150"/>
            <a:ext cx="1487487" cy="12065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dirty="0" smtClean="0">
                <a:solidFill>
                  <a:srgbClr val="000000"/>
                </a:solidFill>
                <a:cs typeface="Arial" charset="0"/>
              </a:rPr>
              <a:t>Cloud-Based E-Mail Services</a:t>
            </a:r>
            <a:endParaRPr lang="en-US" sz="900" dirty="0" smtClean="0">
              <a:solidFill>
                <a:srgbClr val="000000"/>
              </a:solidFill>
            </a:endParaRPr>
          </a:p>
        </p:txBody>
      </p:sp>
      <p:sp>
        <p:nvSpPr>
          <p:cNvPr id="18453" name="text_14"/>
          <p:cNvSpPr>
            <a:spLocks noChangeArrowheads="1"/>
          </p:cNvSpPr>
          <p:nvPr/>
        </p:nvSpPr>
        <p:spPr bwMode="gray">
          <a:xfrm>
            <a:off x="633413" y="4392613"/>
            <a:ext cx="914400" cy="24447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 Computing/</a:t>
            </a:r>
            <a:br>
              <a:rPr lang="en-US" sz="900" smtClean="0">
                <a:solidFill>
                  <a:srgbClr val="000000"/>
                </a:solidFill>
                <a:cs typeface="Arial" charset="0"/>
              </a:rPr>
            </a:br>
            <a:r>
              <a:rPr lang="en-US" sz="900" smtClean="0">
                <a:solidFill>
                  <a:srgbClr val="000000"/>
                </a:solidFill>
                <a:cs typeface="Arial" charset="0"/>
              </a:rPr>
              <a:t>SaaS Integration</a:t>
            </a:r>
            <a:endParaRPr lang="en-US" sz="900" smtClean="0">
              <a:solidFill>
                <a:srgbClr val="000000"/>
              </a:solidFill>
            </a:endParaRPr>
          </a:p>
        </p:txBody>
      </p:sp>
      <p:sp>
        <p:nvSpPr>
          <p:cNvPr id="18454" name="text_16"/>
          <p:cNvSpPr>
            <a:spLocks noChangeArrowheads="1"/>
          </p:cNvSpPr>
          <p:nvPr/>
        </p:nvSpPr>
        <p:spPr bwMode="gray">
          <a:xfrm>
            <a:off x="644525" y="2543175"/>
            <a:ext cx="1549400" cy="12065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Cloud-Enabled BPM Platforms</a:t>
            </a:r>
            <a:endParaRPr lang="en-US" sz="900" smtClean="0">
              <a:solidFill>
                <a:srgbClr val="000000"/>
              </a:solidFill>
            </a:endParaRPr>
          </a:p>
        </p:txBody>
      </p:sp>
      <p:sp>
        <p:nvSpPr>
          <p:cNvPr id="18455" name="text_17"/>
          <p:cNvSpPr>
            <a:spLocks noChangeArrowheads="1"/>
          </p:cNvSpPr>
          <p:nvPr/>
        </p:nvSpPr>
        <p:spPr bwMode="gray">
          <a:xfrm>
            <a:off x="930275" y="2411413"/>
            <a:ext cx="1263650" cy="122237"/>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 Security Concerns</a:t>
            </a:r>
            <a:endParaRPr lang="en-US" sz="900" smtClean="0">
              <a:solidFill>
                <a:srgbClr val="000000"/>
              </a:solidFill>
            </a:endParaRPr>
          </a:p>
        </p:txBody>
      </p:sp>
      <p:sp>
        <p:nvSpPr>
          <p:cNvPr id="18456" name="text_18"/>
          <p:cNvSpPr>
            <a:spLocks noChangeArrowheads="1"/>
          </p:cNvSpPr>
          <p:nvPr/>
        </p:nvSpPr>
        <p:spPr bwMode="gray">
          <a:xfrm>
            <a:off x="1463675" y="2281238"/>
            <a:ext cx="730250" cy="122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 Storage</a:t>
            </a:r>
            <a:endParaRPr lang="en-US" sz="900" smtClean="0">
              <a:solidFill>
                <a:srgbClr val="000000"/>
              </a:solidFill>
            </a:endParaRPr>
          </a:p>
        </p:txBody>
      </p:sp>
      <p:sp>
        <p:nvSpPr>
          <p:cNvPr id="18457" name="text_19"/>
          <p:cNvSpPr>
            <a:spLocks noChangeArrowheads="1"/>
          </p:cNvSpPr>
          <p:nvPr/>
        </p:nvSpPr>
        <p:spPr bwMode="gray">
          <a:xfrm>
            <a:off x="1800225" y="2114550"/>
            <a:ext cx="450850" cy="122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Elasticity</a:t>
            </a:r>
            <a:endParaRPr lang="en-US" sz="900" smtClean="0">
              <a:solidFill>
                <a:srgbClr val="000000"/>
              </a:solidFill>
            </a:endParaRPr>
          </a:p>
        </p:txBody>
      </p:sp>
      <p:sp>
        <p:nvSpPr>
          <p:cNvPr id="18458" name="text_20"/>
          <p:cNvSpPr>
            <a:spLocks noChangeArrowheads="1"/>
          </p:cNvSpPr>
          <p:nvPr/>
        </p:nvSpPr>
        <p:spPr bwMode="gray">
          <a:xfrm>
            <a:off x="682625" y="1992313"/>
            <a:ext cx="1568450" cy="12065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Enterprise Portals as a Service</a:t>
            </a:r>
            <a:endParaRPr lang="en-US" sz="900" smtClean="0">
              <a:solidFill>
                <a:srgbClr val="000000"/>
              </a:solidFill>
            </a:endParaRPr>
          </a:p>
        </p:txBody>
      </p:sp>
      <p:sp>
        <p:nvSpPr>
          <p:cNvPr id="18459" name="text_21"/>
          <p:cNvSpPr>
            <a:spLocks noChangeArrowheads="1"/>
          </p:cNvSpPr>
          <p:nvPr/>
        </p:nvSpPr>
        <p:spPr bwMode="gray">
          <a:xfrm>
            <a:off x="1225550" y="1827213"/>
            <a:ext cx="1081088" cy="1238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Cloud/Web Platforms</a:t>
            </a:r>
            <a:endParaRPr lang="en-US" sz="900" smtClean="0">
              <a:solidFill>
                <a:srgbClr val="000000"/>
              </a:solidFill>
            </a:endParaRPr>
          </a:p>
        </p:txBody>
      </p:sp>
      <p:sp>
        <p:nvSpPr>
          <p:cNvPr id="18460" name="text_23"/>
          <p:cNvSpPr>
            <a:spLocks noChangeArrowheads="1"/>
          </p:cNvSpPr>
          <p:nvPr/>
        </p:nvSpPr>
        <p:spPr bwMode="gray">
          <a:xfrm>
            <a:off x="3178175" y="1458913"/>
            <a:ext cx="2093913" cy="16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200" smtClean="0">
                <a:solidFill>
                  <a:srgbClr val="000000"/>
                </a:solidFill>
                <a:cs typeface="Arial" charset="0"/>
              </a:rPr>
              <a:t>'In the Cloud' Security Services</a:t>
            </a:r>
          </a:p>
        </p:txBody>
      </p:sp>
      <p:sp>
        <p:nvSpPr>
          <p:cNvPr id="18461" name="text_24"/>
          <p:cNvSpPr>
            <a:spLocks noChangeArrowheads="1"/>
          </p:cNvSpPr>
          <p:nvPr/>
        </p:nvSpPr>
        <p:spPr bwMode="gray">
          <a:xfrm>
            <a:off x="3203575" y="1196975"/>
            <a:ext cx="1765300" cy="247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r" eaLnBrk="0" fontAlgn="base" hangingPunct="0">
              <a:lnSpc>
                <a:spcPct val="90000"/>
              </a:lnSpc>
              <a:spcBef>
                <a:spcPct val="0"/>
              </a:spcBef>
              <a:spcAft>
                <a:spcPct val="0"/>
              </a:spcAft>
            </a:pPr>
            <a:r>
              <a:rPr lang="en-US" smtClean="0">
                <a:solidFill>
                  <a:srgbClr val="000000"/>
                </a:solidFill>
                <a:cs typeface="Arial" charset="0"/>
              </a:rPr>
              <a:t>Cloud Computing</a:t>
            </a:r>
            <a:endParaRPr lang="en-US" smtClean="0">
              <a:solidFill>
                <a:srgbClr val="000000"/>
              </a:solidFill>
            </a:endParaRPr>
          </a:p>
        </p:txBody>
      </p:sp>
      <p:sp>
        <p:nvSpPr>
          <p:cNvPr id="18462" name="light_blue_dot_25"/>
          <p:cNvSpPr>
            <a:spLocks noChangeAspect="1" noChangeArrowheads="1"/>
          </p:cNvSpPr>
          <p:nvPr/>
        </p:nvSpPr>
        <p:spPr bwMode="gray">
          <a:xfrm>
            <a:off x="3198813" y="1806575"/>
            <a:ext cx="98425" cy="87313"/>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63" name="text_25"/>
          <p:cNvSpPr>
            <a:spLocks noChangeArrowheads="1"/>
          </p:cNvSpPr>
          <p:nvPr/>
        </p:nvSpPr>
        <p:spPr bwMode="gray">
          <a:xfrm>
            <a:off x="3343275" y="1781175"/>
            <a:ext cx="2319338" cy="16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200" smtClean="0">
                <a:solidFill>
                  <a:srgbClr val="000000"/>
                </a:solidFill>
                <a:cs typeface="Arial" charset="0"/>
              </a:rPr>
              <a:t>Public Cloud Computing/the Cloud</a:t>
            </a:r>
            <a:endParaRPr lang="en-US" sz="1200" smtClean="0">
              <a:solidFill>
                <a:srgbClr val="000000"/>
              </a:solidFill>
            </a:endParaRPr>
          </a:p>
        </p:txBody>
      </p:sp>
      <p:sp>
        <p:nvSpPr>
          <p:cNvPr id="18464" name="dark_blue_dot_26"/>
          <p:cNvSpPr>
            <a:spLocks noChangeAspect="1" noChangeArrowheads="1"/>
          </p:cNvSpPr>
          <p:nvPr/>
        </p:nvSpPr>
        <p:spPr bwMode="gray">
          <a:xfrm>
            <a:off x="3348038" y="2435225"/>
            <a:ext cx="100012" cy="87313"/>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65" name="text_26"/>
          <p:cNvSpPr>
            <a:spLocks noChangeArrowheads="1"/>
          </p:cNvSpPr>
          <p:nvPr/>
        </p:nvSpPr>
        <p:spPr bwMode="gray">
          <a:xfrm>
            <a:off x="3492500" y="2416175"/>
            <a:ext cx="1639888" cy="16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200" dirty="0" smtClean="0">
                <a:solidFill>
                  <a:srgbClr val="000000"/>
                </a:solidFill>
                <a:cs typeface="Arial" charset="0"/>
              </a:rPr>
              <a:t>Real-Time Infrastructure</a:t>
            </a:r>
            <a:endParaRPr lang="en-US" sz="1200" dirty="0" smtClean="0">
              <a:solidFill>
                <a:srgbClr val="000000"/>
              </a:solidFill>
            </a:endParaRPr>
          </a:p>
        </p:txBody>
      </p:sp>
      <p:sp>
        <p:nvSpPr>
          <p:cNvPr id="18466" name="text_27"/>
          <p:cNvSpPr>
            <a:spLocks noChangeArrowheads="1"/>
          </p:cNvSpPr>
          <p:nvPr/>
        </p:nvSpPr>
        <p:spPr bwMode="gray">
          <a:xfrm>
            <a:off x="5049838" y="4835525"/>
            <a:ext cx="1733550" cy="192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400" smtClean="0">
                <a:solidFill>
                  <a:srgbClr val="000000"/>
                </a:solidFill>
                <a:cs typeface="Arial" charset="0"/>
              </a:rPr>
              <a:t>IT Infrastructure Utility</a:t>
            </a:r>
            <a:endParaRPr lang="en-US" sz="1400" smtClean="0">
              <a:solidFill>
                <a:srgbClr val="000000"/>
              </a:solidFill>
            </a:endParaRPr>
          </a:p>
        </p:txBody>
      </p:sp>
      <p:sp>
        <p:nvSpPr>
          <p:cNvPr id="18467" name="text_28"/>
          <p:cNvSpPr>
            <a:spLocks noChangeArrowheads="1"/>
          </p:cNvSpPr>
          <p:nvPr/>
        </p:nvSpPr>
        <p:spPr bwMode="gray">
          <a:xfrm>
            <a:off x="5049838" y="4625975"/>
            <a:ext cx="434975" cy="192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400" smtClean="0">
                <a:solidFill>
                  <a:srgbClr val="000000"/>
                </a:solidFill>
                <a:cs typeface="Arial" charset="0"/>
              </a:rPr>
              <a:t>SaaS</a:t>
            </a:r>
            <a:endParaRPr lang="en-US" sz="1400" smtClean="0">
              <a:solidFill>
                <a:srgbClr val="000000"/>
              </a:solidFill>
            </a:endParaRPr>
          </a:p>
        </p:txBody>
      </p:sp>
      <p:sp>
        <p:nvSpPr>
          <p:cNvPr id="18468" name="text_29"/>
          <p:cNvSpPr>
            <a:spLocks noChangeArrowheads="1"/>
          </p:cNvSpPr>
          <p:nvPr/>
        </p:nvSpPr>
        <p:spPr bwMode="gray">
          <a:xfrm>
            <a:off x="5432425" y="4476750"/>
            <a:ext cx="2376488" cy="192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400" smtClean="0">
                <a:solidFill>
                  <a:srgbClr val="000000"/>
                </a:solidFill>
                <a:cs typeface="Arial" charset="0"/>
              </a:rPr>
              <a:t>SaaS Sales Force Automation</a:t>
            </a:r>
            <a:endParaRPr lang="en-US" sz="1400" smtClean="0">
              <a:solidFill>
                <a:srgbClr val="000000"/>
              </a:solidFill>
            </a:endParaRPr>
          </a:p>
        </p:txBody>
      </p:sp>
      <p:sp>
        <p:nvSpPr>
          <p:cNvPr id="18469" name="text_30"/>
          <p:cNvSpPr>
            <a:spLocks noChangeArrowheads="1"/>
          </p:cNvSpPr>
          <p:nvPr/>
        </p:nvSpPr>
        <p:spPr bwMode="gray">
          <a:xfrm>
            <a:off x="5403850" y="4310063"/>
            <a:ext cx="1016000" cy="192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400" smtClean="0">
                <a:solidFill>
                  <a:srgbClr val="000000"/>
                </a:solidFill>
                <a:cs typeface="Arial" charset="0"/>
              </a:rPr>
              <a:t>Virtualization</a:t>
            </a:r>
            <a:endParaRPr lang="en-US" sz="1400" smtClean="0">
              <a:solidFill>
                <a:srgbClr val="000000"/>
              </a:solidFill>
            </a:endParaRPr>
          </a:p>
        </p:txBody>
      </p:sp>
      <p:sp>
        <p:nvSpPr>
          <p:cNvPr id="18470" name="text_31"/>
          <p:cNvSpPr>
            <a:spLocks noChangeArrowheads="1"/>
          </p:cNvSpPr>
          <p:nvPr/>
        </p:nvSpPr>
        <p:spPr bwMode="gray">
          <a:xfrm>
            <a:off x="5568950" y="4132263"/>
            <a:ext cx="1390650" cy="192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400" smtClean="0">
                <a:solidFill>
                  <a:srgbClr val="000000"/>
                </a:solidFill>
                <a:cs typeface="Arial" charset="0"/>
              </a:rPr>
              <a:t>Cloud Advertising</a:t>
            </a:r>
            <a:endParaRPr lang="en-US" sz="1400" smtClean="0">
              <a:solidFill>
                <a:srgbClr val="000000"/>
              </a:solidFill>
            </a:endParaRPr>
          </a:p>
        </p:txBody>
      </p:sp>
      <p:sp>
        <p:nvSpPr>
          <p:cNvPr id="18471" name="light_blue_dot_32"/>
          <p:cNvSpPr>
            <a:spLocks noChangeAspect="1" noChangeArrowheads="1"/>
          </p:cNvSpPr>
          <p:nvPr/>
        </p:nvSpPr>
        <p:spPr bwMode="gray">
          <a:xfrm>
            <a:off x="5991225" y="3649663"/>
            <a:ext cx="98425"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72" name="text_32"/>
          <p:cNvSpPr>
            <a:spLocks noChangeArrowheads="1"/>
          </p:cNvSpPr>
          <p:nvPr/>
        </p:nvSpPr>
        <p:spPr bwMode="gray">
          <a:xfrm>
            <a:off x="5991225" y="3778250"/>
            <a:ext cx="1862138" cy="192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400" smtClean="0">
                <a:solidFill>
                  <a:srgbClr val="000000"/>
                </a:solidFill>
                <a:cs typeface="Arial" charset="0"/>
              </a:rPr>
              <a:t>Integration as a Service</a:t>
            </a:r>
            <a:endParaRPr lang="en-US" sz="1400" smtClean="0">
              <a:solidFill>
                <a:srgbClr val="000000"/>
              </a:solidFill>
            </a:endParaRPr>
          </a:p>
        </p:txBody>
      </p:sp>
      <p:sp>
        <p:nvSpPr>
          <p:cNvPr id="18473" name="Freeform 75"/>
          <p:cNvSpPr>
            <a:spLocks/>
          </p:cNvSpPr>
          <p:nvPr/>
        </p:nvSpPr>
        <p:spPr bwMode="auto">
          <a:xfrm>
            <a:off x="5278438" y="4046538"/>
            <a:ext cx="88900" cy="327025"/>
          </a:xfrm>
          <a:custGeom>
            <a:avLst/>
            <a:gdLst>
              <a:gd name="T0" fmla="*/ 0 w 39"/>
              <a:gd name="T1" fmla="*/ 0 h 102"/>
              <a:gd name="T2" fmla="*/ 0 w 39"/>
              <a:gd name="T3" fmla="*/ 327025 h 102"/>
              <a:gd name="T4" fmla="*/ 88900 w 39"/>
              <a:gd name="T5" fmla="*/ 327025 h 102"/>
              <a:gd name="T6" fmla="*/ 0 60000 65536"/>
              <a:gd name="T7" fmla="*/ 0 60000 65536"/>
              <a:gd name="T8" fmla="*/ 0 60000 65536"/>
            </a:gdLst>
            <a:ahLst/>
            <a:cxnLst>
              <a:cxn ang="T6">
                <a:pos x="T0" y="T1"/>
              </a:cxn>
              <a:cxn ang="T7">
                <a:pos x="T2" y="T3"/>
              </a:cxn>
              <a:cxn ang="T8">
                <a:pos x="T4" y="T5"/>
              </a:cxn>
            </a:cxnLst>
            <a:rect l="0" t="0" r="r" b="b"/>
            <a:pathLst>
              <a:path w="39" h="102">
                <a:moveTo>
                  <a:pt x="0" y="0"/>
                </a:moveTo>
                <a:lnTo>
                  <a:pt x="0" y="102"/>
                </a:lnTo>
                <a:lnTo>
                  <a:pt x="39" y="10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74" name="Freeform 76"/>
          <p:cNvSpPr>
            <a:spLocks/>
          </p:cNvSpPr>
          <p:nvPr/>
        </p:nvSpPr>
        <p:spPr bwMode="auto">
          <a:xfrm>
            <a:off x="5192713" y="4102100"/>
            <a:ext cx="174625" cy="409575"/>
          </a:xfrm>
          <a:custGeom>
            <a:avLst/>
            <a:gdLst>
              <a:gd name="T0" fmla="*/ 0 w 39"/>
              <a:gd name="T1" fmla="*/ 0 h 102"/>
              <a:gd name="T2" fmla="*/ 0 w 39"/>
              <a:gd name="T3" fmla="*/ 409575 h 102"/>
              <a:gd name="T4" fmla="*/ 174625 w 39"/>
              <a:gd name="T5" fmla="*/ 409575 h 102"/>
              <a:gd name="T6" fmla="*/ 0 60000 65536"/>
              <a:gd name="T7" fmla="*/ 0 60000 65536"/>
              <a:gd name="T8" fmla="*/ 0 60000 65536"/>
            </a:gdLst>
            <a:ahLst/>
            <a:cxnLst>
              <a:cxn ang="T6">
                <a:pos x="T0" y="T1"/>
              </a:cxn>
              <a:cxn ang="T7">
                <a:pos x="T2" y="T3"/>
              </a:cxn>
              <a:cxn ang="T8">
                <a:pos x="T4" y="T5"/>
              </a:cxn>
            </a:cxnLst>
            <a:rect l="0" t="0" r="r" b="b"/>
            <a:pathLst>
              <a:path w="39" h="102">
                <a:moveTo>
                  <a:pt x="0" y="0"/>
                </a:moveTo>
                <a:lnTo>
                  <a:pt x="0" y="102"/>
                </a:lnTo>
                <a:lnTo>
                  <a:pt x="39" y="10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75" name="Freeform 77"/>
          <p:cNvSpPr>
            <a:spLocks/>
          </p:cNvSpPr>
          <p:nvPr/>
        </p:nvSpPr>
        <p:spPr bwMode="auto">
          <a:xfrm>
            <a:off x="4918075" y="4235450"/>
            <a:ext cx="87313" cy="452438"/>
          </a:xfrm>
          <a:custGeom>
            <a:avLst/>
            <a:gdLst>
              <a:gd name="T0" fmla="*/ 0 w 39"/>
              <a:gd name="T1" fmla="*/ 0 h 102"/>
              <a:gd name="T2" fmla="*/ 0 w 39"/>
              <a:gd name="T3" fmla="*/ 452438 h 102"/>
              <a:gd name="T4" fmla="*/ 87313 w 39"/>
              <a:gd name="T5" fmla="*/ 452438 h 102"/>
              <a:gd name="T6" fmla="*/ 0 60000 65536"/>
              <a:gd name="T7" fmla="*/ 0 60000 65536"/>
              <a:gd name="T8" fmla="*/ 0 60000 65536"/>
            </a:gdLst>
            <a:ahLst/>
            <a:cxnLst>
              <a:cxn ang="T6">
                <a:pos x="T0" y="T1"/>
              </a:cxn>
              <a:cxn ang="T7">
                <a:pos x="T2" y="T3"/>
              </a:cxn>
              <a:cxn ang="T8">
                <a:pos x="T4" y="T5"/>
              </a:cxn>
            </a:cxnLst>
            <a:rect l="0" t="0" r="r" b="b"/>
            <a:pathLst>
              <a:path w="39" h="102">
                <a:moveTo>
                  <a:pt x="0" y="0"/>
                </a:moveTo>
                <a:lnTo>
                  <a:pt x="0" y="102"/>
                </a:lnTo>
                <a:lnTo>
                  <a:pt x="39" y="10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76" name="Freeform 78"/>
          <p:cNvSpPr>
            <a:spLocks/>
          </p:cNvSpPr>
          <p:nvPr/>
        </p:nvSpPr>
        <p:spPr bwMode="auto">
          <a:xfrm>
            <a:off x="4830763" y="4294188"/>
            <a:ext cx="174625" cy="531812"/>
          </a:xfrm>
          <a:custGeom>
            <a:avLst/>
            <a:gdLst>
              <a:gd name="T0" fmla="*/ 0 w 39"/>
              <a:gd name="T1" fmla="*/ 0 h 102"/>
              <a:gd name="T2" fmla="*/ 0 w 39"/>
              <a:gd name="T3" fmla="*/ 531812 h 102"/>
              <a:gd name="T4" fmla="*/ 174625 w 39"/>
              <a:gd name="T5" fmla="*/ 531812 h 102"/>
              <a:gd name="T6" fmla="*/ 0 60000 65536"/>
              <a:gd name="T7" fmla="*/ 0 60000 65536"/>
              <a:gd name="T8" fmla="*/ 0 60000 65536"/>
            </a:gdLst>
            <a:ahLst/>
            <a:cxnLst>
              <a:cxn ang="T6">
                <a:pos x="T0" y="T1"/>
              </a:cxn>
              <a:cxn ang="T7">
                <a:pos x="T2" y="T3"/>
              </a:cxn>
              <a:cxn ang="T8">
                <a:pos x="T4" y="T5"/>
              </a:cxn>
            </a:cxnLst>
            <a:rect l="0" t="0" r="r" b="b"/>
            <a:pathLst>
              <a:path w="39" h="102">
                <a:moveTo>
                  <a:pt x="0" y="0"/>
                </a:moveTo>
                <a:lnTo>
                  <a:pt x="0" y="102"/>
                </a:lnTo>
                <a:lnTo>
                  <a:pt x="39" y="10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77" name="light_blue_dot_27"/>
          <p:cNvSpPr>
            <a:spLocks noChangeAspect="1" noChangeArrowheads="1"/>
          </p:cNvSpPr>
          <p:nvPr/>
        </p:nvSpPr>
        <p:spPr bwMode="gray">
          <a:xfrm>
            <a:off x="4867275" y="4186238"/>
            <a:ext cx="100013"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78" name="light_blue_dot_28"/>
          <p:cNvSpPr>
            <a:spLocks noChangeAspect="1" noChangeArrowheads="1"/>
          </p:cNvSpPr>
          <p:nvPr/>
        </p:nvSpPr>
        <p:spPr bwMode="gray">
          <a:xfrm>
            <a:off x="4778375" y="4221163"/>
            <a:ext cx="98425"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79" name="clear_dot_29"/>
          <p:cNvSpPr>
            <a:spLocks noChangeAspect="1" noChangeArrowheads="1"/>
          </p:cNvSpPr>
          <p:nvPr/>
        </p:nvSpPr>
        <p:spPr bwMode="gray">
          <a:xfrm>
            <a:off x="5141913" y="4041775"/>
            <a:ext cx="100012" cy="87313"/>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0" name="Freeform 82"/>
          <p:cNvSpPr>
            <a:spLocks/>
          </p:cNvSpPr>
          <p:nvPr/>
        </p:nvSpPr>
        <p:spPr bwMode="auto">
          <a:xfrm flipV="1">
            <a:off x="3046413" y="1527175"/>
            <a:ext cx="88900" cy="133350"/>
          </a:xfrm>
          <a:custGeom>
            <a:avLst/>
            <a:gdLst>
              <a:gd name="T0" fmla="*/ 0 w 39"/>
              <a:gd name="T1" fmla="*/ 0 h 102"/>
              <a:gd name="T2" fmla="*/ 0 w 39"/>
              <a:gd name="T3" fmla="*/ 133350 h 102"/>
              <a:gd name="T4" fmla="*/ 88900 w 39"/>
              <a:gd name="T5" fmla="*/ 133350 h 102"/>
              <a:gd name="T6" fmla="*/ 0 60000 65536"/>
              <a:gd name="T7" fmla="*/ 0 60000 65536"/>
              <a:gd name="T8" fmla="*/ 0 60000 65536"/>
            </a:gdLst>
            <a:ahLst/>
            <a:cxnLst>
              <a:cxn ang="T6">
                <a:pos x="T0" y="T1"/>
              </a:cxn>
              <a:cxn ang="T7">
                <a:pos x="T2" y="T3"/>
              </a:cxn>
              <a:cxn ang="T8">
                <a:pos x="T4" y="T5"/>
              </a:cxn>
            </a:cxnLst>
            <a:rect l="0" t="0" r="r" b="b"/>
            <a:pathLst>
              <a:path w="39" h="102">
                <a:moveTo>
                  <a:pt x="0" y="0"/>
                </a:moveTo>
                <a:lnTo>
                  <a:pt x="0" y="102"/>
                </a:lnTo>
                <a:lnTo>
                  <a:pt x="39" y="10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1" name="Freeform 83"/>
          <p:cNvSpPr>
            <a:spLocks/>
          </p:cNvSpPr>
          <p:nvPr/>
        </p:nvSpPr>
        <p:spPr bwMode="auto">
          <a:xfrm flipV="1">
            <a:off x="2943225" y="1320800"/>
            <a:ext cx="220663" cy="333375"/>
          </a:xfrm>
          <a:custGeom>
            <a:avLst/>
            <a:gdLst>
              <a:gd name="T0" fmla="*/ 0 w 39"/>
              <a:gd name="T1" fmla="*/ 0 h 102"/>
              <a:gd name="T2" fmla="*/ 0 w 39"/>
              <a:gd name="T3" fmla="*/ 333375 h 102"/>
              <a:gd name="T4" fmla="*/ 220663 w 39"/>
              <a:gd name="T5" fmla="*/ 333375 h 102"/>
              <a:gd name="T6" fmla="*/ 0 60000 65536"/>
              <a:gd name="T7" fmla="*/ 0 60000 65536"/>
              <a:gd name="T8" fmla="*/ 0 60000 65536"/>
            </a:gdLst>
            <a:ahLst/>
            <a:cxnLst>
              <a:cxn ang="T6">
                <a:pos x="T0" y="T1"/>
              </a:cxn>
              <a:cxn ang="T7">
                <a:pos x="T2" y="T3"/>
              </a:cxn>
              <a:cxn ang="T8">
                <a:pos x="T4" y="T5"/>
              </a:cxn>
            </a:cxnLst>
            <a:rect l="0" t="0" r="r" b="b"/>
            <a:pathLst>
              <a:path w="39" h="102">
                <a:moveTo>
                  <a:pt x="0" y="0"/>
                </a:moveTo>
                <a:lnTo>
                  <a:pt x="0" y="102"/>
                </a:lnTo>
                <a:lnTo>
                  <a:pt x="39" y="10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2" name="light_blue_dot_23"/>
          <p:cNvSpPr>
            <a:spLocks noChangeAspect="1" noChangeArrowheads="1"/>
          </p:cNvSpPr>
          <p:nvPr/>
        </p:nvSpPr>
        <p:spPr bwMode="gray">
          <a:xfrm>
            <a:off x="2995613" y="1606550"/>
            <a:ext cx="98425" cy="87313"/>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3" name="light_blue_dot_24"/>
          <p:cNvSpPr>
            <a:spLocks noChangeAspect="1" noChangeArrowheads="1"/>
          </p:cNvSpPr>
          <p:nvPr/>
        </p:nvSpPr>
        <p:spPr bwMode="gray">
          <a:xfrm>
            <a:off x="2894013" y="1606550"/>
            <a:ext cx="100012" cy="87313"/>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4" name="Freeform 86"/>
          <p:cNvSpPr>
            <a:spLocks/>
          </p:cNvSpPr>
          <p:nvPr/>
        </p:nvSpPr>
        <p:spPr bwMode="auto">
          <a:xfrm>
            <a:off x="1825625" y="4071938"/>
            <a:ext cx="182563" cy="93662"/>
          </a:xfrm>
          <a:custGeom>
            <a:avLst/>
            <a:gdLst>
              <a:gd name="T0" fmla="*/ 182563 w 96"/>
              <a:gd name="T1" fmla="*/ 93662 h 57"/>
              <a:gd name="T2" fmla="*/ 87478 w 96"/>
              <a:gd name="T3" fmla="*/ 0 h 57"/>
              <a:gd name="T4" fmla="*/ 0 w 96"/>
              <a:gd name="T5" fmla="*/ 0 h 57"/>
              <a:gd name="T6" fmla="*/ 0 60000 65536"/>
              <a:gd name="T7" fmla="*/ 0 60000 65536"/>
              <a:gd name="T8" fmla="*/ 0 60000 65536"/>
            </a:gdLst>
            <a:ahLst/>
            <a:cxnLst>
              <a:cxn ang="T6">
                <a:pos x="T0" y="T1"/>
              </a:cxn>
              <a:cxn ang="T7">
                <a:pos x="T2" y="T3"/>
              </a:cxn>
              <a:cxn ang="T8">
                <a:pos x="T4" y="T5"/>
              </a:cxn>
            </a:cxnLst>
            <a:rect l="0" t="0" r="r" b="b"/>
            <a:pathLst>
              <a:path w="96" h="57">
                <a:moveTo>
                  <a:pt x="96" y="57"/>
                </a:moveTo>
                <a:lnTo>
                  <a:pt x="46" y="0"/>
                </a:lnTo>
                <a:lnTo>
                  <a:pt x="0" y="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5" name="light_blue_dot_4"/>
          <p:cNvSpPr>
            <a:spLocks noChangeAspect="1" noChangeArrowheads="1"/>
          </p:cNvSpPr>
          <p:nvPr/>
        </p:nvSpPr>
        <p:spPr bwMode="gray">
          <a:xfrm>
            <a:off x="1958975" y="4122738"/>
            <a:ext cx="98425"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6" name="Freeform 88"/>
          <p:cNvSpPr>
            <a:spLocks/>
          </p:cNvSpPr>
          <p:nvPr/>
        </p:nvSpPr>
        <p:spPr bwMode="auto">
          <a:xfrm>
            <a:off x="2168525" y="3657600"/>
            <a:ext cx="166688" cy="247650"/>
          </a:xfrm>
          <a:custGeom>
            <a:avLst/>
            <a:gdLst>
              <a:gd name="T0" fmla="*/ 0 w 87"/>
              <a:gd name="T1" fmla="*/ 0 h 100"/>
              <a:gd name="T2" fmla="*/ 78554 w 87"/>
              <a:gd name="T3" fmla="*/ 247650 h 100"/>
              <a:gd name="T4" fmla="*/ 166688 w 87"/>
              <a:gd name="T5" fmla="*/ 247650 h 100"/>
              <a:gd name="T6" fmla="*/ 0 60000 65536"/>
              <a:gd name="T7" fmla="*/ 0 60000 65536"/>
              <a:gd name="T8" fmla="*/ 0 60000 65536"/>
            </a:gdLst>
            <a:ahLst/>
            <a:cxnLst>
              <a:cxn ang="T6">
                <a:pos x="T0" y="T1"/>
              </a:cxn>
              <a:cxn ang="T7">
                <a:pos x="T2" y="T3"/>
              </a:cxn>
              <a:cxn ang="T8">
                <a:pos x="T4" y="T5"/>
              </a:cxn>
            </a:cxnLst>
            <a:rect l="0" t="0" r="r" b="b"/>
            <a:pathLst>
              <a:path w="87" h="100">
                <a:moveTo>
                  <a:pt x="0" y="0"/>
                </a:moveTo>
                <a:lnTo>
                  <a:pt x="41" y="100"/>
                </a:lnTo>
                <a:lnTo>
                  <a:pt x="87" y="10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7" name="Line 89"/>
          <p:cNvSpPr>
            <a:spLocks noChangeShapeType="1"/>
          </p:cNvSpPr>
          <p:nvPr/>
        </p:nvSpPr>
        <p:spPr bwMode="auto">
          <a:xfrm>
            <a:off x="2232025" y="3519488"/>
            <a:ext cx="127000" cy="0"/>
          </a:xfrm>
          <a:prstGeom prst="line">
            <a:avLst/>
          </a:prstGeom>
          <a:noFill/>
          <a:ln w="127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8" name="dark_blue_dot_5"/>
          <p:cNvSpPr>
            <a:spLocks noChangeAspect="1" noChangeArrowheads="1"/>
          </p:cNvSpPr>
          <p:nvPr/>
        </p:nvSpPr>
        <p:spPr bwMode="gray">
          <a:xfrm>
            <a:off x="2122488" y="3611563"/>
            <a:ext cx="101600" cy="87312"/>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89" name="light_blue_dot_6"/>
          <p:cNvSpPr>
            <a:spLocks noChangeAspect="1" noChangeArrowheads="1"/>
          </p:cNvSpPr>
          <p:nvPr/>
        </p:nvSpPr>
        <p:spPr bwMode="gray">
          <a:xfrm>
            <a:off x="2166938" y="3475038"/>
            <a:ext cx="100012"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0" name="Freeform 92"/>
          <p:cNvSpPr>
            <a:spLocks/>
          </p:cNvSpPr>
          <p:nvPr/>
        </p:nvSpPr>
        <p:spPr bwMode="auto">
          <a:xfrm>
            <a:off x="1849438" y="3217863"/>
            <a:ext cx="428625" cy="214312"/>
          </a:xfrm>
          <a:custGeom>
            <a:avLst/>
            <a:gdLst>
              <a:gd name="T0" fmla="*/ 428625 w 224"/>
              <a:gd name="T1" fmla="*/ 0 h 85"/>
              <a:gd name="T2" fmla="*/ 88021 w 224"/>
              <a:gd name="T3" fmla="*/ 214312 h 85"/>
              <a:gd name="T4" fmla="*/ 0 w 224"/>
              <a:gd name="T5" fmla="*/ 214312 h 85"/>
              <a:gd name="T6" fmla="*/ 0 60000 65536"/>
              <a:gd name="T7" fmla="*/ 0 60000 65536"/>
              <a:gd name="T8" fmla="*/ 0 60000 65536"/>
            </a:gdLst>
            <a:ahLst/>
            <a:cxnLst>
              <a:cxn ang="T6">
                <a:pos x="T0" y="T1"/>
              </a:cxn>
              <a:cxn ang="T7">
                <a:pos x="T2" y="T3"/>
              </a:cxn>
              <a:cxn ang="T8">
                <a:pos x="T4" y="T5"/>
              </a:cxn>
            </a:cxnLst>
            <a:rect l="0" t="0" r="r" b="b"/>
            <a:pathLst>
              <a:path w="224" h="85">
                <a:moveTo>
                  <a:pt x="224" y="0"/>
                </a:moveTo>
                <a:lnTo>
                  <a:pt x="46" y="85"/>
                </a:lnTo>
                <a:lnTo>
                  <a:pt x="0" y="85"/>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1" name="Freeform 93"/>
          <p:cNvSpPr>
            <a:spLocks/>
          </p:cNvSpPr>
          <p:nvPr/>
        </p:nvSpPr>
        <p:spPr bwMode="auto">
          <a:xfrm>
            <a:off x="1849438" y="3302000"/>
            <a:ext cx="393700" cy="263525"/>
          </a:xfrm>
          <a:custGeom>
            <a:avLst/>
            <a:gdLst>
              <a:gd name="T0" fmla="*/ 393700 w 206"/>
              <a:gd name="T1" fmla="*/ 0 h 118"/>
              <a:gd name="T2" fmla="*/ 87914 w 206"/>
              <a:gd name="T3" fmla="*/ 263525 h 118"/>
              <a:gd name="T4" fmla="*/ 0 w 206"/>
              <a:gd name="T5" fmla="*/ 263525 h 118"/>
              <a:gd name="T6" fmla="*/ 0 60000 65536"/>
              <a:gd name="T7" fmla="*/ 0 60000 65536"/>
              <a:gd name="T8" fmla="*/ 0 60000 65536"/>
            </a:gdLst>
            <a:ahLst/>
            <a:cxnLst>
              <a:cxn ang="T6">
                <a:pos x="T0" y="T1"/>
              </a:cxn>
              <a:cxn ang="T7">
                <a:pos x="T2" y="T3"/>
              </a:cxn>
              <a:cxn ang="T8">
                <a:pos x="T4" y="T5"/>
              </a:cxn>
            </a:cxnLst>
            <a:rect l="0" t="0" r="r" b="b"/>
            <a:pathLst>
              <a:path w="206" h="118">
                <a:moveTo>
                  <a:pt x="206" y="0"/>
                </a:moveTo>
                <a:lnTo>
                  <a:pt x="46" y="118"/>
                </a:lnTo>
                <a:lnTo>
                  <a:pt x="0" y="118"/>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2" name="Freeform 94"/>
          <p:cNvSpPr>
            <a:spLocks/>
          </p:cNvSpPr>
          <p:nvPr/>
        </p:nvSpPr>
        <p:spPr bwMode="auto">
          <a:xfrm>
            <a:off x="1849438" y="3395663"/>
            <a:ext cx="377825" cy="361950"/>
          </a:xfrm>
          <a:custGeom>
            <a:avLst/>
            <a:gdLst>
              <a:gd name="T0" fmla="*/ 377825 w 197"/>
              <a:gd name="T1" fmla="*/ 0 h 181"/>
              <a:gd name="T2" fmla="*/ 88223 w 197"/>
              <a:gd name="T3" fmla="*/ 361950 h 181"/>
              <a:gd name="T4" fmla="*/ 0 w 197"/>
              <a:gd name="T5" fmla="*/ 361950 h 181"/>
              <a:gd name="T6" fmla="*/ 0 60000 65536"/>
              <a:gd name="T7" fmla="*/ 0 60000 65536"/>
              <a:gd name="T8" fmla="*/ 0 60000 65536"/>
            </a:gdLst>
            <a:ahLst/>
            <a:cxnLst>
              <a:cxn ang="T6">
                <a:pos x="T0" y="T1"/>
              </a:cxn>
              <a:cxn ang="T7">
                <a:pos x="T2" y="T3"/>
              </a:cxn>
              <a:cxn ang="T8">
                <a:pos x="T4" y="T5"/>
              </a:cxn>
            </a:cxnLst>
            <a:rect l="0" t="0" r="r" b="b"/>
            <a:pathLst>
              <a:path w="197" h="181">
                <a:moveTo>
                  <a:pt x="197" y="0"/>
                </a:moveTo>
                <a:lnTo>
                  <a:pt x="46" y="181"/>
                </a:lnTo>
                <a:lnTo>
                  <a:pt x="0" y="181"/>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3" name="Freeform 95"/>
          <p:cNvSpPr>
            <a:spLocks/>
          </p:cNvSpPr>
          <p:nvPr/>
        </p:nvSpPr>
        <p:spPr bwMode="auto">
          <a:xfrm>
            <a:off x="1973263" y="3135313"/>
            <a:ext cx="339725" cy="128587"/>
          </a:xfrm>
          <a:custGeom>
            <a:avLst/>
            <a:gdLst>
              <a:gd name="T0" fmla="*/ 339725 w 177"/>
              <a:gd name="T1" fmla="*/ 0 h 79"/>
              <a:gd name="T2" fmla="*/ 88290 w 177"/>
              <a:gd name="T3" fmla="*/ 128587 h 79"/>
              <a:gd name="T4" fmla="*/ 0 w 177"/>
              <a:gd name="T5" fmla="*/ 128587 h 79"/>
              <a:gd name="T6" fmla="*/ 0 60000 65536"/>
              <a:gd name="T7" fmla="*/ 0 60000 65536"/>
              <a:gd name="T8" fmla="*/ 0 60000 65536"/>
            </a:gdLst>
            <a:ahLst/>
            <a:cxnLst>
              <a:cxn ang="T6">
                <a:pos x="T0" y="T1"/>
              </a:cxn>
              <a:cxn ang="T7">
                <a:pos x="T2" y="T3"/>
              </a:cxn>
              <a:cxn ang="T8">
                <a:pos x="T4" y="T5"/>
              </a:cxn>
            </a:cxnLst>
            <a:rect l="0" t="0" r="r" b="b"/>
            <a:pathLst>
              <a:path w="177" h="79">
                <a:moveTo>
                  <a:pt x="177" y="0"/>
                </a:moveTo>
                <a:lnTo>
                  <a:pt x="46" y="79"/>
                </a:lnTo>
                <a:lnTo>
                  <a:pt x="0" y="79"/>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4" name="Freeform 96"/>
          <p:cNvSpPr>
            <a:spLocks/>
          </p:cNvSpPr>
          <p:nvPr/>
        </p:nvSpPr>
        <p:spPr bwMode="auto">
          <a:xfrm>
            <a:off x="1973263" y="3041650"/>
            <a:ext cx="373062" cy="84138"/>
          </a:xfrm>
          <a:custGeom>
            <a:avLst/>
            <a:gdLst>
              <a:gd name="T0" fmla="*/ 373062 w 195"/>
              <a:gd name="T1" fmla="*/ 0 h 52"/>
              <a:gd name="T2" fmla="*/ 88004 w 195"/>
              <a:gd name="T3" fmla="*/ 84138 h 52"/>
              <a:gd name="T4" fmla="*/ 0 w 195"/>
              <a:gd name="T5" fmla="*/ 84138 h 52"/>
              <a:gd name="T6" fmla="*/ 0 60000 65536"/>
              <a:gd name="T7" fmla="*/ 0 60000 65536"/>
              <a:gd name="T8" fmla="*/ 0 60000 65536"/>
            </a:gdLst>
            <a:ahLst/>
            <a:cxnLst>
              <a:cxn ang="T6">
                <a:pos x="T0" y="T1"/>
              </a:cxn>
              <a:cxn ang="T7">
                <a:pos x="T2" y="T3"/>
              </a:cxn>
              <a:cxn ang="T8">
                <a:pos x="T4" y="T5"/>
              </a:cxn>
            </a:cxnLst>
            <a:rect l="0" t="0" r="r" b="b"/>
            <a:pathLst>
              <a:path w="195" h="52">
                <a:moveTo>
                  <a:pt x="195" y="0"/>
                </a:moveTo>
                <a:lnTo>
                  <a:pt x="46" y="52"/>
                </a:lnTo>
                <a:lnTo>
                  <a:pt x="0" y="5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5" name="Freeform 97"/>
          <p:cNvSpPr>
            <a:spLocks/>
          </p:cNvSpPr>
          <p:nvPr/>
        </p:nvSpPr>
        <p:spPr bwMode="auto">
          <a:xfrm>
            <a:off x="1595438" y="4298950"/>
            <a:ext cx="361950" cy="14288"/>
          </a:xfrm>
          <a:custGeom>
            <a:avLst/>
            <a:gdLst>
              <a:gd name="T0" fmla="*/ 361950 w 189"/>
              <a:gd name="T1" fmla="*/ 0 h 9"/>
              <a:gd name="T2" fmla="*/ 88094 w 189"/>
              <a:gd name="T3" fmla="*/ 14288 h 9"/>
              <a:gd name="T4" fmla="*/ 0 w 189"/>
              <a:gd name="T5" fmla="*/ 14288 h 9"/>
              <a:gd name="T6" fmla="*/ 0 60000 65536"/>
              <a:gd name="T7" fmla="*/ 0 60000 65536"/>
              <a:gd name="T8" fmla="*/ 0 60000 65536"/>
            </a:gdLst>
            <a:ahLst/>
            <a:cxnLst>
              <a:cxn ang="T6">
                <a:pos x="T0" y="T1"/>
              </a:cxn>
              <a:cxn ang="T7">
                <a:pos x="T2" y="T3"/>
              </a:cxn>
              <a:cxn ang="T8">
                <a:pos x="T4" y="T5"/>
              </a:cxn>
            </a:cxnLst>
            <a:rect l="0" t="0" r="r" b="b"/>
            <a:pathLst>
              <a:path w="189" h="9">
                <a:moveTo>
                  <a:pt x="189" y="0"/>
                </a:moveTo>
                <a:lnTo>
                  <a:pt x="46" y="9"/>
                </a:lnTo>
                <a:lnTo>
                  <a:pt x="0" y="9"/>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6" name="Freeform 98"/>
          <p:cNvSpPr>
            <a:spLocks/>
          </p:cNvSpPr>
          <p:nvPr/>
        </p:nvSpPr>
        <p:spPr bwMode="auto">
          <a:xfrm>
            <a:off x="2238375" y="2351088"/>
            <a:ext cx="303213" cy="33337"/>
          </a:xfrm>
          <a:custGeom>
            <a:avLst/>
            <a:gdLst>
              <a:gd name="T0" fmla="*/ 303213 w 159"/>
              <a:gd name="T1" fmla="*/ 33337 h 21"/>
              <a:gd name="T2" fmla="*/ 87722 w 159"/>
              <a:gd name="T3" fmla="*/ 0 h 21"/>
              <a:gd name="T4" fmla="*/ 0 w 159"/>
              <a:gd name="T5" fmla="*/ 0 h 21"/>
              <a:gd name="T6" fmla="*/ 0 60000 65536"/>
              <a:gd name="T7" fmla="*/ 0 60000 65536"/>
              <a:gd name="T8" fmla="*/ 0 60000 65536"/>
            </a:gdLst>
            <a:ahLst/>
            <a:cxnLst>
              <a:cxn ang="T6">
                <a:pos x="T0" y="T1"/>
              </a:cxn>
              <a:cxn ang="T7">
                <a:pos x="T2" y="T3"/>
              </a:cxn>
              <a:cxn ang="T8">
                <a:pos x="T4" y="T5"/>
              </a:cxn>
            </a:cxnLst>
            <a:rect l="0" t="0" r="r" b="b"/>
            <a:pathLst>
              <a:path w="159" h="21">
                <a:moveTo>
                  <a:pt x="159" y="21"/>
                </a:moveTo>
                <a:lnTo>
                  <a:pt x="46" y="0"/>
                </a:lnTo>
                <a:lnTo>
                  <a:pt x="0" y="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7" name="Freeform 99"/>
          <p:cNvSpPr>
            <a:spLocks/>
          </p:cNvSpPr>
          <p:nvPr/>
        </p:nvSpPr>
        <p:spPr bwMode="auto">
          <a:xfrm>
            <a:off x="2238375" y="2473325"/>
            <a:ext cx="274638" cy="4763"/>
          </a:xfrm>
          <a:custGeom>
            <a:avLst/>
            <a:gdLst>
              <a:gd name="T0" fmla="*/ 274638 w 144"/>
              <a:gd name="T1" fmla="*/ 4763 h 3"/>
              <a:gd name="T2" fmla="*/ 87732 w 144"/>
              <a:gd name="T3" fmla="*/ 0 h 3"/>
              <a:gd name="T4" fmla="*/ 0 w 144"/>
              <a:gd name="T5" fmla="*/ 0 h 3"/>
              <a:gd name="T6" fmla="*/ 0 60000 65536"/>
              <a:gd name="T7" fmla="*/ 0 60000 65536"/>
              <a:gd name="T8" fmla="*/ 0 60000 65536"/>
            </a:gdLst>
            <a:ahLst/>
            <a:cxnLst>
              <a:cxn ang="T6">
                <a:pos x="T0" y="T1"/>
              </a:cxn>
              <a:cxn ang="T7">
                <a:pos x="T2" y="T3"/>
              </a:cxn>
              <a:cxn ang="T8">
                <a:pos x="T4" y="T5"/>
              </a:cxn>
            </a:cxnLst>
            <a:rect l="0" t="0" r="r" b="b"/>
            <a:pathLst>
              <a:path w="144" h="3">
                <a:moveTo>
                  <a:pt x="144" y="3"/>
                </a:moveTo>
                <a:lnTo>
                  <a:pt x="46" y="0"/>
                </a:lnTo>
                <a:lnTo>
                  <a:pt x="0" y="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8" name="Freeform 100"/>
          <p:cNvSpPr>
            <a:spLocks/>
          </p:cNvSpPr>
          <p:nvPr/>
        </p:nvSpPr>
        <p:spPr bwMode="auto">
          <a:xfrm>
            <a:off x="2295525" y="2054225"/>
            <a:ext cx="292100" cy="158750"/>
          </a:xfrm>
          <a:custGeom>
            <a:avLst/>
            <a:gdLst>
              <a:gd name="T0" fmla="*/ 292100 w 153"/>
              <a:gd name="T1" fmla="*/ 158750 h 96"/>
              <a:gd name="T2" fmla="*/ 87821 w 153"/>
              <a:gd name="T3" fmla="*/ 0 h 96"/>
              <a:gd name="T4" fmla="*/ 0 w 153"/>
              <a:gd name="T5" fmla="*/ 0 h 96"/>
              <a:gd name="T6" fmla="*/ 0 60000 65536"/>
              <a:gd name="T7" fmla="*/ 0 60000 65536"/>
              <a:gd name="T8" fmla="*/ 0 60000 65536"/>
            </a:gdLst>
            <a:ahLst/>
            <a:cxnLst>
              <a:cxn ang="T6">
                <a:pos x="T0" y="T1"/>
              </a:cxn>
              <a:cxn ang="T7">
                <a:pos x="T2" y="T3"/>
              </a:cxn>
              <a:cxn ang="T8">
                <a:pos x="T4" y="T5"/>
              </a:cxn>
            </a:cxnLst>
            <a:rect l="0" t="0" r="r" b="b"/>
            <a:pathLst>
              <a:path w="153" h="96">
                <a:moveTo>
                  <a:pt x="153" y="96"/>
                </a:moveTo>
                <a:lnTo>
                  <a:pt x="46" y="0"/>
                </a:lnTo>
                <a:lnTo>
                  <a:pt x="0" y="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499" name="Freeform 101"/>
          <p:cNvSpPr>
            <a:spLocks/>
          </p:cNvSpPr>
          <p:nvPr/>
        </p:nvSpPr>
        <p:spPr bwMode="auto">
          <a:xfrm>
            <a:off x="2295525" y="2182813"/>
            <a:ext cx="269875" cy="107950"/>
          </a:xfrm>
          <a:custGeom>
            <a:avLst/>
            <a:gdLst>
              <a:gd name="T0" fmla="*/ 269875 w 141"/>
              <a:gd name="T1" fmla="*/ 107950 h 66"/>
              <a:gd name="T2" fmla="*/ 88044 w 141"/>
              <a:gd name="T3" fmla="*/ 0 h 66"/>
              <a:gd name="T4" fmla="*/ 0 w 141"/>
              <a:gd name="T5" fmla="*/ 0 h 66"/>
              <a:gd name="T6" fmla="*/ 0 60000 65536"/>
              <a:gd name="T7" fmla="*/ 0 60000 65536"/>
              <a:gd name="T8" fmla="*/ 0 60000 65536"/>
            </a:gdLst>
            <a:ahLst/>
            <a:cxnLst>
              <a:cxn ang="T6">
                <a:pos x="T0" y="T1"/>
              </a:cxn>
              <a:cxn ang="T7">
                <a:pos x="T2" y="T3"/>
              </a:cxn>
              <a:cxn ang="T8">
                <a:pos x="T4" y="T5"/>
              </a:cxn>
            </a:cxnLst>
            <a:rect l="0" t="0" r="r" b="b"/>
            <a:pathLst>
              <a:path w="141" h="66">
                <a:moveTo>
                  <a:pt x="141" y="66"/>
                </a:moveTo>
                <a:lnTo>
                  <a:pt x="46" y="0"/>
                </a:lnTo>
                <a:lnTo>
                  <a:pt x="0" y="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0" name="Freeform 102"/>
          <p:cNvSpPr>
            <a:spLocks/>
          </p:cNvSpPr>
          <p:nvPr/>
        </p:nvSpPr>
        <p:spPr bwMode="auto">
          <a:xfrm>
            <a:off x="2238375" y="2552700"/>
            <a:ext cx="246063" cy="53975"/>
          </a:xfrm>
          <a:custGeom>
            <a:avLst/>
            <a:gdLst>
              <a:gd name="T0" fmla="*/ 246063 w 129"/>
              <a:gd name="T1" fmla="*/ 0 h 33"/>
              <a:gd name="T2" fmla="*/ 87743 w 129"/>
              <a:gd name="T3" fmla="*/ 53975 h 33"/>
              <a:gd name="T4" fmla="*/ 0 w 129"/>
              <a:gd name="T5" fmla="*/ 53975 h 33"/>
              <a:gd name="T6" fmla="*/ 0 60000 65536"/>
              <a:gd name="T7" fmla="*/ 0 60000 65536"/>
              <a:gd name="T8" fmla="*/ 0 60000 65536"/>
            </a:gdLst>
            <a:ahLst/>
            <a:cxnLst>
              <a:cxn ang="T6">
                <a:pos x="T0" y="T1"/>
              </a:cxn>
              <a:cxn ang="T7">
                <a:pos x="T2" y="T3"/>
              </a:cxn>
              <a:cxn ang="T8">
                <a:pos x="T4" y="T5"/>
              </a:cxn>
            </a:cxnLst>
            <a:rect l="0" t="0" r="r" b="b"/>
            <a:pathLst>
              <a:path w="129" h="33">
                <a:moveTo>
                  <a:pt x="129" y="0"/>
                </a:moveTo>
                <a:lnTo>
                  <a:pt x="46" y="33"/>
                </a:lnTo>
                <a:lnTo>
                  <a:pt x="0" y="33"/>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1" name="Freeform 103"/>
          <p:cNvSpPr>
            <a:spLocks/>
          </p:cNvSpPr>
          <p:nvPr/>
        </p:nvSpPr>
        <p:spPr bwMode="auto">
          <a:xfrm>
            <a:off x="2352675" y="1889125"/>
            <a:ext cx="252413" cy="239713"/>
          </a:xfrm>
          <a:custGeom>
            <a:avLst/>
            <a:gdLst>
              <a:gd name="T0" fmla="*/ 252413 w 132"/>
              <a:gd name="T1" fmla="*/ 239713 h 146"/>
              <a:gd name="T2" fmla="*/ 87962 w 132"/>
              <a:gd name="T3" fmla="*/ 0 h 146"/>
              <a:gd name="T4" fmla="*/ 0 w 132"/>
              <a:gd name="T5" fmla="*/ 0 h 146"/>
              <a:gd name="T6" fmla="*/ 0 60000 65536"/>
              <a:gd name="T7" fmla="*/ 0 60000 65536"/>
              <a:gd name="T8" fmla="*/ 0 60000 65536"/>
            </a:gdLst>
            <a:ahLst/>
            <a:cxnLst>
              <a:cxn ang="T6">
                <a:pos x="T0" y="T1"/>
              </a:cxn>
              <a:cxn ang="T7">
                <a:pos x="T2" y="T3"/>
              </a:cxn>
              <a:cxn ang="T8">
                <a:pos x="T4" y="T5"/>
              </a:cxn>
            </a:cxnLst>
            <a:rect l="0" t="0" r="r" b="b"/>
            <a:pathLst>
              <a:path w="132" h="146">
                <a:moveTo>
                  <a:pt x="132" y="146"/>
                </a:moveTo>
                <a:lnTo>
                  <a:pt x="46" y="0"/>
                </a:lnTo>
                <a:lnTo>
                  <a:pt x="0" y="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2" name="dark_blue_dot_10"/>
          <p:cNvSpPr>
            <a:spLocks noChangeAspect="1" noChangeArrowheads="1"/>
          </p:cNvSpPr>
          <p:nvPr/>
        </p:nvSpPr>
        <p:spPr bwMode="gray">
          <a:xfrm>
            <a:off x="2301875" y="3006725"/>
            <a:ext cx="100013" cy="87313"/>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3" name="light_blue_dot_12"/>
          <p:cNvSpPr>
            <a:spLocks noChangeAspect="1" noChangeArrowheads="1"/>
          </p:cNvSpPr>
          <p:nvPr/>
        </p:nvSpPr>
        <p:spPr bwMode="gray">
          <a:xfrm>
            <a:off x="2327275" y="2919413"/>
            <a:ext cx="100013"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4" name="light_blue_dot_15"/>
          <p:cNvSpPr>
            <a:spLocks noChangeAspect="1" noChangeArrowheads="1"/>
          </p:cNvSpPr>
          <p:nvPr/>
        </p:nvSpPr>
        <p:spPr bwMode="gray">
          <a:xfrm>
            <a:off x="2374900" y="2744788"/>
            <a:ext cx="100013"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5" name="dark_blue_dot_16"/>
          <p:cNvSpPr>
            <a:spLocks noChangeAspect="1" noChangeArrowheads="1"/>
          </p:cNvSpPr>
          <p:nvPr/>
        </p:nvSpPr>
        <p:spPr bwMode="gray">
          <a:xfrm>
            <a:off x="2439988" y="2513013"/>
            <a:ext cx="101600" cy="87312"/>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6" name="dark_blue_dot_17"/>
          <p:cNvSpPr>
            <a:spLocks noChangeAspect="1" noChangeArrowheads="1"/>
          </p:cNvSpPr>
          <p:nvPr/>
        </p:nvSpPr>
        <p:spPr bwMode="gray">
          <a:xfrm>
            <a:off x="2463800" y="2428875"/>
            <a:ext cx="101600" cy="87313"/>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7" name="light_blue_dot_18"/>
          <p:cNvSpPr>
            <a:spLocks noChangeAspect="1" noChangeArrowheads="1"/>
          </p:cNvSpPr>
          <p:nvPr/>
        </p:nvSpPr>
        <p:spPr bwMode="gray">
          <a:xfrm>
            <a:off x="2490788" y="2344738"/>
            <a:ext cx="98425"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8" name="light_blue_dot_19"/>
          <p:cNvSpPr>
            <a:spLocks noChangeAspect="1" noChangeArrowheads="1"/>
          </p:cNvSpPr>
          <p:nvPr/>
        </p:nvSpPr>
        <p:spPr bwMode="gray">
          <a:xfrm>
            <a:off x="2541588" y="2170113"/>
            <a:ext cx="100012"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09" name="light_blue_dot_20"/>
          <p:cNvSpPr>
            <a:spLocks noChangeAspect="1" noChangeArrowheads="1"/>
          </p:cNvSpPr>
          <p:nvPr/>
        </p:nvSpPr>
        <p:spPr bwMode="gray">
          <a:xfrm>
            <a:off x="2514600" y="2252663"/>
            <a:ext cx="100013"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0" name="light_blue_dot_22"/>
          <p:cNvSpPr>
            <a:spLocks noChangeAspect="1" noChangeArrowheads="1"/>
          </p:cNvSpPr>
          <p:nvPr/>
        </p:nvSpPr>
        <p:spPr bwMode="gray">
          <a:xfrm>
            <a:off x="2559050" y="2078038"/>
            <a:ext cx="100013"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1" name="dark_blue_dot_7"/>
          <p:cNvSpPr>
            <a:spLocks noChangeAspect="1" noChangeArrowheads="1"/>
          </p:cNvSpPr>
          <p:nvPr/>
        </p:nvSpPr>
        <p:spPr bwMode="gray">
          <a:xfrm>
            <a:off x="2193925" y="3352800"/>
            <a:ext cx="101600" cy="87313"/>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2" name="light_blue_dot_8"/>
          <p:cNvSpPr>
            <a:spLocks noChangeAspect="1" noChangeArrowheads="1"/>
          </p:cNvSpPr>
          <p:nvPr/>
        </p:nvSpPr>
        <p:spPr bwMode="gray">
          <a:xfrm>
            <a:off x="2224088" y="3263900"/>
            <a:ext cx="100012" cy="87313"/>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3" name="light_blue_dot_9"/>
          <p:cNvSpPr>
            <a:spLocks noChangeAspect="1" noChangeArrowheads="1"/>
          </p:cNvSpPr>
          <p:nvPr/>
        </p:nvSpPr>
        <p:spPr bwMode="gray">
          <a:xfrm>
            <a:off x="2249488" y="3181350"/>
            <a:ext cx="100012" cy="87313"/>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4" name="dark_blue_dot_11"/>
          <p:cNvSpPr>
            <a:spLocks noChangeAspect="1" noChangeArrowheads="1"/>
          </p:cNvSpPr>
          <p:nvPr/>
        </p:nvSpPr>
        <p:spPr bwMode="gray">
          <a:xfrm>
            <a:off x="2274888" y="3094038"/>
            <a:ext cx="100012" cy="87312"/>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5" name="Rectangle 117"/>
          <p:cNvSpPr>
            <a:spLocks noChangeArrowheads="1"/>
          </p:cNvSpPr>
          <p:nvPr/>
        </p:nvSpPr>
        <p:spPr bwMode="gray">
          <a:xfrm>
            <a:off x="941388" y="1679575"/>
            <a:ext cx="125412" cy="128588"/>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6" name="text_22"/>
          <p:cNvSpPr>
            <a:spLocks noChangeArrowheads="1"/>
          </p:cNvSpPr>
          <p:nvPr/>
        </p:nvSpPr>
        <p:spPr bwMode="gray">
          <a:xfrm>
            <a:off x="1131888" y="1566863"/>
            <a:ext cx="11747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spAutoFit/>
          </a:bodyPr>
          <a:lstStyle/>
          <a:p>
            <a:pPr algn="r" eaLnBrk="0" fontAlgn="base" hangingPunct="0">
              <a:lnSpc>
                <a:spcPct val="90000"/>
              </a:lnSpc>
              <a:spcBef>
                <a:spcPct val="0"/>
              </a:spcBef>
              <a:spcAft>
                <a:spcPct val="0"/>
              </a:spcAft>
            </a:pPr>
            <a:r>
              <a:rPr lang="en-US" sz="900" smtClean="0">
                <a:solidFill>
                  <a:srgbClr val="000000"/>
                </a:solidFill>
                <a:cs typeface="Arial" charset="0"/>
              </a:rPr>
              <a:t>Compute</a:t>
            </a:r>
            <a:br>
              <a:rPr lang="en-US" sz="900" smtClean="0">
                <a:solidFill>
                  <a:srgbClr val="000000"/>
                </a:solidFill>
                <a:cs typeface="Arial" charset="0"/>
              </a:rPr>
            </a:br>
            <a:r>
              <a:rPr lang="en-US" sz="900" smtClean="0">
                <a:solidFill>
                  <a:srgbClr val="000000"/>
                </a:solidFill>
                <a:cs typeface="Arial" charset="0"/>
              </a:rPr>
              <a:t> Infrastructure Services</a:t>
            </a:r>
            <a:endParaRPr lang="en-US" sz="900" smtClean="0">
              <a:solidFill>
                <a:srgbClr val="000000"/>
              </a:solidFill>
            </a:endParaRPr>
          </a:p>
        </p:txBody>
      </p:sp>
      <p:sp>
        <p:nvSpPr>
          <p:cNvPr id="18517" name="Freeform 119"/>
          <p:cNvSpPr>
            <a:spLocks/>
          </p:cNvSpPr>
          <p:nvPr/>
        </p:nvSpPr>
        <p:spPr bwMode="auto">
          <a:xfrm>
            <a:off x="1854200" y="4516438"/>
            <a:ext cx="182563" cy="103187"/>
          </a:xfrm>
          <a:custGeom>
            <a:avLst/>
            <a:gdLst>
              <a:gd name="T0" fmla="*/ 0 w 96"/>
              <a:gd name="T1" fmla="*/ 0 h 63"/>
              <a:gd name="T2" fmla="*/ 95085 w 96"/>
              <a:gd name="T3" fmla="*/ 103187 h 63"/>
              <a:gd name="T4" fmla="*/ 182563 w 96"/>
              <a:gd name="T5" fmla="*/ 103187 h 63"/>
              <a:gd name="T6" fmla="*/ 0 60000 65536"/>
              <a:gd name="T7" fmla="*/ 0 60000 65536"/>
              <a:gd name="T8" fmla="*/ 0 60000 65536"/>
            </a:gdLst>
            <a:ahLst/>
            <a:cxnLst>
              <a:cxn ang="T6">
                <a:pos x="T0" y="T1"/>
              </a:cxn>
              <a:cxn ang="T7">
                <a:pos x="T2" y="T3"/>
              </a:cxn>
              <a:cxn ang="T8">
                <a:pos x="T4" y="T5"/>
              </a:cxn>
            </a:cxnLst>
            <a:rect l="0" t="0" r="r" b="b"/>
            <a:pathLst>
              <a:path w="96" h="63">
                <a:moveTo>
                  <a:pt x="0" y="0"/>
                </a:moveTo>
                <a:lnTo>
                  <a:pt x="50" y="63"/>
                </a:lnTo>
                <a:lnTo>
                  <a:pt x="96" y="63"/>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8" name="dark_blue_dot_2"/>
          <p:cNvSpPr>
            <a:spLocks noChangeAspect="1" noChangeArrowheads="1"/>
          </p:cNvSpPr>
          <p:nvPr/>
        </p:nvSpPr>
        <p:spPr bwMode="gray">
          <a:xfrm>
            <a:off x="1803400" y="4473575"/>
            <a:ext cx="101600" cy="87313"/>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19" name="Freeform 121"/>
          <p:cNvSpPr>
            <a:spLocks/>
          </p:cNvSpPr>
          <p:nvPr/>
        </p:nvSpPr>
        <p:spPr bwMode="auto">
          <a:xfrm>
            <a:off x="1595438" y="4378325"/>
            <a:ext cx="315912" cy="142875"/>
          </a:xfrm>
          <a:custGeom>
            <a:avLst/>
            <a:gdLst>
              <a:gd name="T0" fmla="*/ 315912 w 165"/>
              <a:gd name="T1" fmla="*/ 0 h 87"/>
              <a:gd name="T2" fmla="*/ 88072 w 165"/>
              <a:gd name="T3" fmla="*/ 142875 h 87"/>
              <a:gd name="T4" fmla="*/ 0 w 165"/>
              <a:gd name="T5" fmla="*/ 142875 h 87"/>
              <a:gd name="T6" fmla="*/ 0 60000 65536"/>
              <a:gd name="T7" fmla="*/ 0 60000 65536"/>
              <a:gd name="T8" fmla="*/ 0 60000 65536"/>
            </a:gdLst>
            <a:ahLst/>
            <a:cxnLst>
              <a:cxn ang="T6">
                <a:pos x="T0" y="T1"/>
              </a:cxn>
              <a:cxn ang="T7">
                <a:pos x="T2" y="T3"/>
              </a:cxn>
              <a:cxn ang="T8">
                <a:pos x="T4" y="T5"/>
              </a:cxn>
            </a:cxnLst>
            <a:rect l="0" t="0" r="r" b="b"/>
            <a:pathLst>
              <a:path w="165" h="87">
                <a:moveTo>
                  <a:pt x="165" y="0"/>
                </a:moveTo>
                <a:lnTo>
                  <a:pt x="46" y="87"/>
                </a:lnTo>
                <a:lnTo>
                  <a:pt x="0" y="87"/>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0" name="dark_blue_dot_3"/>
          <p:cNvSpPr>
            <a:spLocks noChangeAspect="1" noChangeArrowheads="1"/>
          </p:cNvSpPr>
          <p:nvPr/>
        </p:nvSpPr>
        <p:spPr bwMode="gray">
          <a:xfrm>
            <a:off x="1905000" y="4257675"/>
            <a:ext cx="101600" cy="87313"/>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1" name="light_blue_dot_4"/>
          <p:cNvSpPr>
            <a:spLocks noChangeAspect="1" noChangeArrowheads="1"/>
          </p:cNvSpPr>
          <p:nvPr/>
        </p:nvSpPr>
        <p:spPr bwMode="gray">
          <a:xfrm>
            <a:off x="1866900" y="4335463"/>
            <a:ext cx="100013"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2" name="text_26"/>
          <p:cNvSpPr>
            <a:spLocks noChangeArrowheads="1"/>
          </p:cNvSpPr>
          <p:nvPr/>
        </p:nvSpPr>
        <p:spPr bwMode="gray">
          <a:xfrm>
            <a:off x="2293938" y="4092575"/>
            <a:ext cx="1233487" cy="16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200" smtClean="0">
                <a:solidFill>
                  <a:srgbClr val="000000"/>
                </a:solidFill>
                <a:cs typeface="Arial" charset="0"/>
              </a:rPr>
              <a:t>Tera-architectures</a:t>
            </a:r>
            <a:endParaRPr lang="en-US" sz="1200" smtClean="0">
              <a:solidFill>
                <a:srgbClr val="000000"/>
              </a:solidFill>
            </a:endParaRPr>
          </a:p>
        </p:txBody>
      </p:sp>
      <p:sp>
        <p:nvSpPr>
          <p:cNvPr id="18523" name="Freeform 125"/>
          <p:cNvSpPr>
            <a:spLocks/>
          </p:cNvSpPr>
          <p:nvPr/>
        </p:nvSpPr>
        <p:spPr bwMode="auto">
          <a:xfrm>
            <a:off x="2071688" y="3992563"/>
            <a:ext cx="184150" cy="168275"/>
          </a:xfrm>
          <a:custGeom>
            <a:avLst/>
            <a:gdLst>
              <a:gd name="T0" fmla="*/ 0 w 96"/>
              <a:gd name="T1" fmla="*/ 0 h 63"/>
              <a:gd name="T2" fmla="*/ 95911 w 96"/>
              <a:gd name="T3" fmla="*/ 168275 h 63"/>
              <a:gd name="T4" fmla="*/ 184150 w 96"/>
              <a:gd name="T5" fmla="*/ 168275 h 63"/>
              <a:gd name="T6" fmla="*/ 0 60000 65536"/>
              <a:gd name="T7" fmla="*/ 0 60000 65536"/>
              <a:gd name="T8" fmla="*/ 0 60000 65536"/>
            </a:gdLst>
            <a:ahLst/>
            <a:cxnLst>
              <a:cxn ang="T6">
                <a:pos x="T0" y="T1"/>
              </a:cxn>
              <a:cxn ang="T7">
                <a:pos x="T2" y="T3"/>
              </a:cxn>
              <a:cxn ang="T8">
                <a:pos x="T4" y="T5"/>
              </a:cxn>
            </a:cxnLst>
            <a:rect l="0" t="0" r="r" b="b"/>
            <a:pathLst>
              <a:path w="96" h="63">
                <a:moveTo>
                  <a:pt x="0" y="0"/>
                </a:moveTo>
                <a:lnTo>
                  <a:pt x="50" y="63"/>
                </a:lnTo>
                <a:lnTo>
                  <a:pt x="96" y="63"/>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4" name="AutoShape 126"/>
          <p:cNvSpPr>
            <a:spLocks noChangeAspect="1" noChangeArrowheads="1"/>
          </p:cNvSpPr>
          <p:nvPr/>
        </p:nvSpPr>
        <p:spPr bwMode="gray">
          <a:xfrm flipH="1">
            <a:off x="1993900" y="3916363"/>
            <a:ext cx="142875" cy="106362"/>
          </a:xfrm>
          <a:prstGeom prst="triangle">
            <a:avLst>
              <a:gd name="adj" fmla="val 50000"/>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5" name="Freeform 127"/>
          <p:cNvSpPr>
            <a:spLocks/>
          </p:cNvSpPr>
          <p:nvPr/>
        </p:nvSpPr>
        <p:spPr bwMode="auto">
          <a:xfrm>
            <a:off x="2352675" y="1685925"/>
            <a:ext cx="280988" cy="349250"/>
          </a:xfrm>
          <a:custGeom>
            <a:avLst/>
            <a:gdLst>
              <a:gd name="T0" fmla="*/ 280988 w 147"/>
              <a:gd name="T1" fmla="*/ 349250 h 212"/>
              <a:gd name="T2" fmla="*/ 87928 w 147"/>
              <a:gd name="T3" fmla="*/ 0 h 212"/>
              <a:gd name="T4" fmla="*/ 0 w 147"/>
              <a:gd name="T5" fmla="*/ 0 h 212"/>
              <a:gd name="T6" fmla="*/ 0 60000 65536"/>
              <a:gd name="T7" fmla="*/ 0 60000 65536"/>
              <a:gd name="T8" fmla="*/ 0 60000 65536"/>
            </a:gdLst>
            <a:ahLst/>
            <a:cxnLst>
              <a:cxn ang="T6">
                <a:pos x="T0" y="T1"/>
              </a:cxn>
              <a:cxn ang="T7">
                <a:pos x="T2" y="T3"/>
              </a:cxn>
              <a:cxn ang="T8">
                <a:pos x="T4" y="T5"/>
              </a:cxn>
            </a:cxnLst>
            <a:rect l="0" t="0" r="r" b="b"/>
            <a:pathLst>
              <a:path w="147" h="212">
                <a:moveTo>
                  <a:pt x="147" y="212"/>
                </a:moveTo>
                <a:lnTo>
                  <a:pt x="46" y="0"/>
                </a:lnTo>
                <a:lnTo>
                  <a:pt x="0" y="0"/>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6" name="light_blue_dot_21"/>
          <p:cNvSpPr>
            <a:spLocks noChangeAspect="1" noChangeArrowheads="1"/>
          </p:cNvSpPr>
          <p:nvPr/>
        </p:nvSpPr>
        <p:spPr bwMode="gray">
          <a:xfrm>
            <a:off x="2586038" y="1993900"/>
            <a:ext cx="100012" cy="87313"/>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7" name="Freeform 129"/>
          <p:cNvSpPr>
            <a:spLocks/>
          </p:cNvSpPr>
          <p:nvPr/>
        </p:nvSpPr>
        <p:spPr bwMode="auto">
          <a:xfrm>
            <a:off x="5445125" y="3987800"/>
            <a:ext cx="88900" cy="207963"/>
          </a:xfrm>
          <a:custGeom>
            <a:avLst/>
            <a:gdLst>
              <a:gd name="T0" fmla="*/ 0 w 39"/>
              <a:gd name="T1" fmla="*/ 0 h 102"/>
              <a:gd name="T2" fmla="*/ 0 w 39"/>
              <a:gd name="T3" fmla="*/ 207963 h 102"/>
              <a:gd name="T4" fmla="*/ 88900 w 39"/>
              <a:gd name="T5" fmla="*/ 207963 h 102"/>
              <a:gd name="T6" fmla="*/ 0 60000 65536"/>
              <a:gd name="T7" fmla="*/ 0 60000 65536"/>
              <a:gd name="T8" fmla="*/ 0 60000 65536"/>
            </a:gdLst>
            <a:ahLst/>
            <a:cxnLst>
              <a:cxn ang="T6">
                <a:pos x="T0" y="T1"/>
              </a:cxn>
              <a:cxn ang="T7">
                <a:pos x="T2" y="T3"/>
              </a:cxn>
              <a:cxn ang="T8">
                <a:pos x="T4" y="T5"/>
              </a:cxn>
            </a:cxnLst>
            <a:rect l="0" t="0" r="r" b="b"/>
            <a:pathLst>
              <a:path w="39" h="102">
                <a:moveTo>
                  <a:pt x="0" y="0"/>
                </a:moveTo>
                <a:lnTo>
                  <a:pt x="0" y="102"/>
                </a:lnTo>
                <a:lnTo>
                  <a:pt x="39" y="10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8" name="Freeform 130"/>
          <p:cNvSpPr>
            <a:spLocks/>
          </p:cNvSpPr>
          <p:nvPr/>
        </p:nvSpPr>
        <p:spPr bwMode="auto">
          <a:xfrm>
            <a:off x="5646738" y="3879850"/>
            <a:ext cx="87312" cy="138113"/>
          </a:xfrm>
          <a:custGeom>
            <a:avLst/>
            <a:gdLst>
              <a:gd name="T0" fmla="*/ 0 w 39"/>
              <a:gd name="T1" fmla="*/ 0 h 102"/>
              <a:gd name="T2" fmla="*/ 0 w 39"/>
              <a:gd name="T3" fmla="*/ 138113 h 102"/>
              <a:gd name="T4" fmla="*/ 87312 w 39"/>
              <a:gd name="T5" fmla="*/ 138113 h 102"/>
              <a:gd name="T6" fmla="*/ 0 60000 65536"/>
              <a:gd name="T7" fmla="*/ 0 60000 65536"/>
              <a:gd name="T8" fmla="*/ 0 60000 65536"/>
            </a:gdLst>
            <a:ahLst/>
            <a:cxnLst>
              <a:cxn ang="T6">
                <a:pos x="T0" y="T1"/>
              </a:cxn>
              <a:cxn ang="T7">
                <a:pos x="T2" y="T3"/>
              </a:cxn>
              <a:cxn ang="T8">
                <a:pos x="T4" y="T5"/>
              </a:cxn>
            </a:cxnLst>
            <a:rect l="0" t="0" r="r" b="b"/>
            <a:pathLst>
              <a:path w="39" h="102">
                <a:moveTo>
                  <a:pt x="0" y="0"/>
                </a:moveTo>
                <a:lnTo>
                  <a:pt x="0" y="102"/>
                </a:lnTo>
                <a:lnTo>
                  <a:pt x="39" y="102"/>
                </a:lnTo>
              </a:path>
            </a:pathLst>
          </a:custGeom>
          <a:noFill/>
          <a:ln w="12700" cap="flat" cmpd="sng">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29" name="text_31"/>
          <p:cNvSpPr>
            <a:spLocks noChangeArrowheads="1"/>
          </p:cNvSpPr>
          <p:nvPr/>
        </p:nvSpPr>
        <p:spPr bwMode="gray">
          <a:xfrm>
            <a:off x="5776913" y="3954463"/>
            <a:ext cx="1241425" cy="192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0" fontAlgn="base" hangingPunct="0">
              <a:lnSpc>
                <a:spcPct val="90000"/>
              </a:lnSpc>
              <a:spcBef>
                <a:spcPct val="0"/>
              </a:spcBef>
              <a:spcAft>
                <a:spcPct val="0"/>
              </a:spcAft>
            </a:pPr>
            <a:r>
              <a:rPr lang="en-US" sz="1400" smtClean="0">
                <a:solidFill>
                  <a:srgbClr val="000000"/>
                </a:solidFill>
                <a:cs typeface="Arial" charset="0"/>
              </a:rPr>
              <a:t>Grid Computing</a:t>
            </a:r>
            <a:endParaRPr lang="en-US" sz="1400" smtClean="0">
              <a:solidFill>
                <a:srgbClr val="000000"/>
              </a:solidFill>
            </a:endParaRPr>
          </a:p>
        </p:txBody>
      </p:sp>
      <p:sp>
        <p:nvSpPr>
          <p:cNvPr id="18530" name="dark_blue_dot_31"/>
          <p:cNvSpPr>
            <a:spLocks noChangeAspect="1" noChangeArrowheads="1"/>
          </p:cNvSpPr>
          <p:nvPr/>
        </p:nvSpPr>
        <p:spPr bwMode="gray">
          <a:xfrm>
            <a:off x="5395913" y="3914775"/>
            <a:ext cx="101600" cy="85725"/>
          </a:xfrm>
          <a:prstGeom prst="ellipse">
            <a:avLst/>
          </a:prstGeom>
          <a:solidFill>
            <a:srgbClr val="003399"/>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31" name="clear_dot_29"/>
          <p:cNvSpPr>
            <a:spLocks noChangeAspect="1" noChangeArrowheads="1"/>
          </p:cNvSpPr>
          <p:nvPr/>
        </p:nvSpPr>
        <p:spPr bwMode="gray">
          <a:xfrm>
            <a:off x="5594350" y="3821113"/>
            <a:ext cx="101600" cy="85725"/>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32" name="light_blue_dot_30"/>
          <p:cNvSpPr>
            <a:spLocks noChangeAspect="1" noChangeArrowheads="1"/>
          </p:cNvSpPr>
          <p:nvPr/>
        </p:nvSpPr>
        <p:spPr bwMode="gray">
          <a:xfrm>
            <a:off x="5229225" y="3992563"/>
            <a:ext cx="100013" cy="87312"/>
          </a:xfrm>
          <a:prstGeom prst="ellipse">
            <a:avLst/>
          </a:prstGeom>
          <a:solidFill>
            <a:srgbClr val="99CCFF"/>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876" tIns="37439" rIns="74876" bIns="37439" anchor="ctr">
            <a:spAutoFit/>
          </a:bodyPr>
          <a:lstStyle/>
          <a:p>
            <a:pPr algn="ctr" eaLnBrk="0" fontAlgn="base" hangingPunct="0">
              <a:lnSpc>
                <a:spcPct val="90000"/>
              </a:lnSpc>
              <a:spcBef>
                <a:spcPct val="30000"/>
              </a:spcBef>
              <a:spcAft>
                <a:spcPct val="10000"/>
              </a:spcAft>
            </a:pPr>
            <a:endParaRPr lang="en-US" sz="2400" smtClean="0">
              <a:solidFill>
                <a:srgbClr val="000000"/>
              </a:solidFill>
            </a:endParaRPr>
          </a:p>
        </p:txBody>
      </p:sp>
      <p:sp>
        <p:nvSpPr>
          <p:cNvPr id="18533" name="Text Box 135"/>
          <p:cNvSpPr txBox="1">
            <a:spLocks noChangeArrowheads="1"/>
          </p:cNvSpPr>
          <p:nvPr/>
        </p:nvSpPr>
        <p:spPr bwMode="gray">
          <a:xfrm>
            <a:off x="449263" y="6443663"/>
            <a:ext cx="6329362" cy="349250"/>
          </a:xfrm>
          <a:prstGeom prst="rect">
            <a:avLst/>
          </a:prstGeom>
          <a:noFill/>
          <a:ln>
            <a:noFill/>
          </a:ln>
          <a:effectLst/>
          <a:extLst>
            <a:ext uri="{909E8E84-426E-40DD-AFC4-6F175D3DCCD1}">
              <a14:hiddenFill xmlns:a14="http://schemas.microsoft.com/office/drawing/2010/main">
                <a:solidFill>
                  <a:srgbClr val="00529B"/>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spAutoFit/>
          </a:bodyPr>
          <a:lstStyle>
            <a:lvl1pPr>
              <a:defRPr sz="2400">
                <a:solidFill>
                  <a:schemeClr val="tx1"/>
                </a:solidFill>
                <a:latin typeface="Arial" charset="0"/>
                <a:ea typeface="Arial Unicode MS" pitchFamily="34" charset="-128"/>
                <a:cs typeface="Arial Unicode MS" pitchFamily="34" charset="-128"/>
              </a:defRPr>
            </a:lvl1pPr>
            <a:lvl2pPr marL="742950" indent="-285750">
              <a:defRPr sz="2400">
                <a:solidFill>
                  <a:schemeClr val="tx1"/>
                </a:solidFill>
                <a:latin typeface="Arial" charset="0"/>
                <a:ea typeface="Arial Unicode MS" pitchFamily="34" charset="-128"/>
                <a:cs typeface="Arial Unicode MS" pitchFamily="34" charset="-128"/>
              </a:defRPr>
            </a:lvl2pPr>
            <a:lvl3pPr marL="1143000" indent="-228600">
              <a:defRPr sz="2400">
                <a:solidFill>
                  <a:schemeClr val="tx1"/>
                </a:solidFill>
                <a:latin typeface="Arial" charset="0"/>
                <a:ea typeface="Arial Unicode MS" pitchFamily="34" charset="-128"/>
                <a:cs typeface="Arial Unicode MS" pitchFamily="34" charset="-128"/>
              </a:defRPr>
            </a:lvl3pPr>
            <a:lvl4pPr marL="1600200" indent="-228600">
              <a:defRPr sz="2400">
                <a:solidFill>
                  <a:schemeClr val="tx1"/>
                </a:solidFill>
                <a:latin typeface="Arial" charset="0"/>
                <a:ea typeface="Arial Unicode MS" pitchFamily="34" charset="-128"/>
                <a:cs typeface="Arial Unicode MS" pitchFamily="34" charset="-128"/>
              </a:defRPr>
            </a:lvl4pPr>
            <a:lvl5pPr marL="2057400" indent="-228600">
              <a:defRPr sz="2400">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30000"/>
              </a:spcBef>
              <a:spcAft>
                <a:spcPct val="10000"/>
              </a:spcAft>
              <a:defRPr sz="2400">
                <a:solidFill>
                  <a:schemeClr val="tx1"/>
                </a:solidFill>
                <a:latin typeface="Arial" charset="0"/>
                <a:ea typeface="Arial Unicode MS" pitchFamily="34" charset="-128"/>
                <a:cs typeface="Arial Unicode MS" pitchFamily="34" charset="-128"/>
              </a:defRPr>
            </a:lvl9pPr>
          </a:lstStyle>
          <a:p>
            <a:pPr eaLnBrk="0" fontAlgn="base" hangingPunct="0">
              <a:lnSpc>
                <a:spcPct val="90000"/>
              </a:lnSpc>
              <a:spcBef>
                <a:spcPct val="50000"/>
              </a:spcBef>
              <a:spcAft>
                <a:spcPct val="10000"/>
              </a:spcAft>
            </a:pPr>
            <a:r>
              <a:rPr lang="en-US" sz="1200" smtClean="0">
                <a:solidFill>
                  <a:srgbClr val="000000"/>
                </a:solidFill>
              </a:rPr>
              <a:t>From "Hype Cycle for Cloud Computing, 2009," G00168780, 16 July 2009</a:t>
            </a:r>
          </a:p>
        </p:txBody>
      </p:sp>
    </p:spTree>
    <p:extLst>
      <p:ext uri="{BB962C8B-B14F-4D97-AF65-F5344CB8AC3E}">
        <p14:creationId xmlns:p14="http://schemas.microsoft.com/office/powerpoint/2010/main" val="1793748139"/>
      </p:ext>
    </p:extLst>
  </p:cSld>
  <p:clrMapOvr>
    <a:masterClrMapping/>
  </p:clrMapOvr>
  <p:transition spd="slow">
    <p:pull/>
    <p:sndAc>
      <p:stSnd>
        <p:snd r:embed="rId3" name="click.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955"/>
            <a:ext cx="8229600" cy="1143000"/>
          </a:xfrm>
        </p:spPr>
        <p:txBody>
          <a:bodyPr/>
          <a:lstStyle/>
          <a:p>
            <a:pPr algn="r">
              <a:defRPr/>
            </a:pPr>
            <a:r>
              <a:rPr lang="en-GB" dirty="0" smtClean="0"/>
              <a:t>Economically </a:t>
            </a:r>
            <a:r>
              <a:rPr lang="en-GB" dirty="0" smtClean="0"/>
              <a:t>Stimulation</a:t>
            </a:r>
            <a:endParaRPr lang="en-GB" dirty="0"/>
          </a:p>
        </p:txBody>
      </p:sp>
      <p:grpSp>
        <p:nvGrpSpPr>
          <p:cNvPr id="82947" name="Group 43"/>
          <p:cNvGrpSpPr>
            <a:grpSpLocks/>
          </p:cNvGrpSpPr>
          <p:nvPr/>
        </p:nvGrpSpPr>
        <p:grpSpPr bwMode="auto">
          <a:xfrm>
            <a:off x="1493838" y="3343275"/>
            <a:ext cx="2673350" cy="2401888"/>
            <a:chOff x="1557544" y="3816291"/>
            <a:chExt cx="3563088" cy="2401454"/>
          </a:xfrm>
        </p:grpSpPr>
        <p:grpSp>
          <p:nvGrpSpPr>
            <p:cNvPr id="6" name="Group 28"/>
            <p:cNvGrpSpPr/>
            <p:nvPr/>
          </p:nvGrpSpPr>
          <p:grpSpPr>
            <a:xfrm>
              <a:off x="1557544" y="3816291"/>
              <a:ext cx="3563088" cy="2127116"/>
              <a:chOff x="0" y="2127116"/>
              <a:chExt cx="3563088" cy="2127116"/>
            </a:xfrm>
            <a:scene3d>
              <a:camera prst="orthographicFront"/>
              <a:lightRig rig="flat" dir="t"/>
            </a:scene3d>
          </p:grpSpPr>
          <p:sp>
            <p:nvSpPr>
              <p:cNvPr id="10" name="Round Single Corner Rectangle 9"/>
              <p:cNvSpPr/>
              <p:nvPr/>
            </p:nvSpPr>
            <p:spPr>
              <a:xfrm rot="10800000">
                <a:off x="0" y="2127116"/>
                <a:ext cx="3563088" cy="2127116"/>
              </a:xfrm>
              <a:prstGeom prst="round1Rect">
                <a:avLst/>
              </a:prstGeom>
              <a:solidFill>
                <a:srgbClr val="C0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sp>
          <p:sp>
            <p:nvSpPr>
              <p:cNvPr id="11" name="Round Single Corner Rectangle 8"/>
              <p:cNvSpPr/>
              <p:nvPr/>
            </p:nvSpPr>
            <p:spPr>
              <a:xfrm rot="21600000">
                <a:off x="0" y="2658895"/>
                <a:ext cx="3563088" cy="1595337"/>
              </a:xfrm>
              <a:prstGeom prst="rect">
                <a:avLst/>
              </a:prstGeom>
              <a:sp3d/>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algn="ctr" defTabSz="1066800">
                  <a:lnSpc>
                    <a:spcPct val="90000"/>
                  </a:lnSpc>
                  <a:spcAft>
                    <a:spcPct val="35000"/>
                  </a:spcAft>
                  <a:defRPr/>
                </a:pPr>
                <a:endParaRPr lang="en-US" dirty="0"/>
              </a:p>
            </p:txBody>
          </p:sp>
        </p:grpSp>
        <p:pic>
          <p:nvPicPr>
            <p:cNvPr id="82963" name="Picture 8" descr="D:\Clip_Installer\DVD_ART\Artwork_Imagery\Shapes and Graphics\people\shaking hands handshake parter silhouet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9484" y="3889610"/>
              <a:ext cx="977990" cy="14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9" descr="D:\Clip_Installer\DVD_ART\Artwork_Imagery\Shapes and Graphics\Misc\gears 3 overlap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074" y="4071465"/>
              <a:ext cx="1152477" cy="109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008491" y="5202082"/>
              <a:ext cx="2543198" cy="1015663"/>
            </a:xfrm>
            <a:prstGeom prst="rect">
              <a:avLst/>
            </a:prstGeom>
            <a:noFill/>
          </p:spPr>
          <p:txBody>
            <a:bodyPr wrap="none">
              <a:spAutoFit/>
            </a:bodyPr>
            <a:lstStyle/>
            <a:p>
              <a:pPr algn="ctr">
                <a:defRPr/>
              </a:pP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t>Business-Class</a:t>
              </a:r>
              <a:b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b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t>Service Levels</a:t>
              </a:r>
            </a:p>
            <a:p>
              <a:pPr algn="ctr">
                <a:defRPr/>
              </a:pPr>
              <a:endPar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endParaRPr>
            </a:p>
          </p:txBody>
        </p:sp>
      </p:grpSp>
      <p:grpSp>
        <p:nvGrpSpPr>
          <p:cNvPr id="82948" name="Group 44"/>
          <p:cNvGrpSpPr>
            <a:grpSpLocks/>
          </p:cNvGrpSpPr>
          <p:nvPr/>
        </p:nvGrpSpPr>
        <p:grpSpPr bwMode="auto">
          <a:xfrm>
            <a:off x="4167188" y="3343275"/>
            <a:ext cx="2673350" cy="2387600"/>
            <a:chOff x="5120632" y="3816291"/>
            <a:chExt cx="3563089" cy="2387806"/>
          </a:xfrm>
        </p:grpSpPr>
        <p:grpSp>
          <p:nvGrpSpPr>
            <p:cNvPr id="13" name="Group 29"/>
            <p:cNvGrpSpPr/>
            <p:nvPr/>
          </p:nvGrpSpPr>
          <p:grpSpPr>
            <a:xfrm>
              <a:off x="5120632" y="3816291"/>
              <a:ext cx="3563089" cy="2127116"/>
              <a:chOff x="3563088" y="2127116"/>
              <a:chExt cx="3563089" cy="2127116"/>
            </a:xfrm>
            <a:scene3d>
              <a:camera prst="orthographicFront"/>
              <a:lightRig rig="flat" dir="t"/>
            </a:scene3d>
          </p:grpSpPr>
          <p:sp>
            <p:nvSpPr>
              <p:cNvPr id="17" name="Round Single Corner Rectangle 16"/>
              <p:cNvSpPr/>
              <p:nvPr/>
            </p:nvSpPr>
            <p:spPr>
              <a:xfrm rot="5400000">
                <a:off x="4281074" y="1409130"/>
                <a:ext cx="2127116" cy="3563088"/>
              </a:xfrm>
              <a:prstGeom prst="round1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sp>
          <p:sp>
            <p:nvSpPr>
              <p:cNvPr id="18" name="Round Single Corner Rectangle 10"/>
              <p:cNvSpPr/>
              <p:nvPr/>
            </p:nvSpPr>
            <p:spPr>
              <a:xfrm>
                <a:off x="3563089" y="2658895"/>
                <a:ext cx="3563088" cy="1595337"/>
              </a:xfrm>
              <a:prstGeom prst="rect">
                <a:avLst/>
              </a:prstGeom>
              <a:sp3d/>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algn="ctr" defTabSz="1066800">
                  <a:lnSpc>
                    <a:spcPct val="90000"/>
                  </a:lnSpc>
                  <a:spcAft>
                    <a:spcPct val="35000"/>
                  </a:spcAft>
                  <a:defRPr/>
                </a:pPr>
                <a:endParaRPr lang="en-US" dirty="0"/>
              </a:p>
            </p:txBody>
          </p:sp>
        </p:grpSp>
        <p:sp>
          <p:nvSpPr>
            <p:cNvPr id="14" name="TextBox 13"/>
            <p:cNvSpPr txBox="1"/>
            <p:nvPr/>
          </p:nvSpPr>
          <p:spPr>
            <a:xfrm>
              <a:off x="5408092" y="5188434"/>
              <a:ext cx="3010126" cy="1015663"/>
            </a:xfrm>
            <a:prstGeom prst="rect">
              <a:avLst/>
            </a:prstGeom>
            <a:noFill/>
          </p:spPr>
          <p:txBody>
            <a:bodyPr wrap="none">
              <a:spAutoFit/>
            </a:bodyPr>
            <a:lstStyle/>
            <a:p>
              <a:pPr algn="ctr">
                <a:defRPr/>
              </a:pP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t>Faster Return</a:t>
              </a:r>
              <a:b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b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t>of Business Value</a:t>
              </a:r>
            </a:p>
            <a:p>
              <a:pPr algn="ctr">
                <a:defRPr/>
              </a:pPr>
              <a:endPar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endParaRPr>
            </a:p>
          </p:txBody>
        </p:sp>
        <p:pic>
          <p:nvPicPr>
            <p:cNvPr id="82960" name="Picture 10" descr="D:\Clip_Installer\DVD_ART\Artwork_Imagery\Shapes and Graphics\Buidlings and dwellings\small business building 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63" y="4012443"/>
              <a:ext cx="1146028" cy="97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1" name="Picture 3" descr="\\showsrus\images\Illustrations-Icons\adding-machine-GROWTH.png"/>
            <p:cNvPicPr>
              <a:picLocks noChangeAspect="1" noChangeArrowheads="1"/>
            </p:cNvPicPr>
            <p:nvPr/>
          </p:nvPicPr>
          <p:blipFill>
            <a:blip r:embed="rId6">
              <a:extLst>
                <a:ext uri="{28A0092B-C50C-407E-A947-70E740481C1C}">
                  <a14:useLocalDpi xmlns:a14="http://schemas.microsoft.com/office/drawing/2010/main" val="0"/>
                </a:ext>
              </a:extLst>
            </a:blip>
            <a:srcRect t="23521"/>
            <a:stretch>
              <a:fillRect/>
            </a:stretch>
          </p:blipFill>
          <p:spPr bwMode="auto">
            <a:xfrm>
              <a:off x="7227461" y="3862316"/>
              <a:ext cx="1124968" cy="12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949" name="Group 41"/>
          <p:cNvGrpSpPr>
            <a:grpSpLocks/>
          </p:cNvGrpSpPr>
          <p:nvPr/>
        </p:nvGrpSpPr>
        <p:grpSpPr bwMode="auto">
          <a:xfrm>
            <a:off x="1493838" y="1216025"/>
            <a:ext cx="2673350" cy="2127250"/>
            <a:chOff x="1557543" y="1689175"/>
            <a:chExt cx="3563089" cy="2127117"/>
          </a:xfrm>
        </p:grpSpPr>
        <p:grpSp>
          <p:nvGrpSpPr>
            <p:cNvPr id="20" name="Group 26"/>
            <p:cNvGrpSpPr/>
            <p:nvPr/>
          </p:nvGrpSpPr>
          <p:grpSpPr>
            <a:xfrm>
              <a:off x="1557543" y="1689175"/>
              <a:ext cx="3563089" cy="2127117"/>
              <a:chOff x="-1" y="0"/>
              <a:chExt cx="3563089" cy="2127117"/>
            </a:xfrm>
            <a:scene3d>
              <a:camera prst="orthographicFront"/>
              <a:lightRig rig="flat" dir="t"/>
            </a:scene3d>
          </p:grpSpPr>
          <p:sp>
            <p:nvSpPr>
              <p:cNvPr id="23" name="Round Single Corner Rectangle 22"/>
              <p:cNvSpPr/>
              <p:nvPr/>
            </p:nvSpPr>
            <p:spPr>
              <a:xfrm rot="16200000">
                <a:off x="717985" y="-717985"/>
                <a:ext cx="2127116" cy="3563088"/>
              </a:xfrm>
              <a:prstGeom prst="round1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sp>
          <p:sp>
            <p:nvSpPr>
              <p:cNvPr id="24" name="Round Single Corner Rectangle 4"/>
              <p:cNvSpPr/>
              <p:nvPr/>
            </p:nvSpPr>
            <p:spPr>
              <a:xfrm rot="21600000">
                <a:off x="0" y="0"/>
                <a:ext cx="3563088" cy="1595337"/>
              </a:xfrm>
              <a:prstGeom prst="rect">
                <a:avLst/>
              </a:prstGeom>
              <a:sp3d/>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algn="ctr" defTabSz="1066800">
                  <a:lnSpc>
                    <a:spcPct val="90000"/>
                  </a:lnSpc>
                  <a:spcAft>
                    <a:spcPct val="35000"/>
                  </a:spcAft>
                  <a:defRPr/>
                </a:pPr>
                <a:endParaRPr lang="en-US" dirty="0"/>
              </a:p>
            </p:txBody>
          </p:sp>
        </p:grpSp>
        <p:pic>
          <p:nvPicPr>
            <p:cNvPr id="82956" name="Picture 2" descr="\\showsrus\images\Illustrations-Icons\currenc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4425" y="2338879"/>
              <a:ext cx="1475750" cy="142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214476" y="1719612"/>
              <a:ext cx="2249091" cy="1015663"/>
            </a:xfrm>
            <a:prstGeom prst="rect">
              <a:avLst/>
            </a:prstGeom>
            <a:noFill/>
          </p:spPr>
          <p:txBody>
            <a:bodyPr wrap="none">
              <a:spAutoFit/>
            </a:bodyPr>
            <a:lstStyle/>
            <a:p>
              <a:pPr algn="ctr">
                <a:defRPr/>
              </a:pP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t>Better </a:t>
              </a:r>
              <a:b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b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t>Cost Control</a:t>
              </a:r>
            </a:p>
            <a:p>
              <a:pPr algn="ctr">
                <a:defRPr/>
              </a:pPr>
              <a:endPar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endParaRPr>
            </a:p>
          </p:txBody>
        </p:sp>
      </p:grpSp>
      <p:grpSp>
        <p:nvGrpSpPr>
          <p:cNvPr id="82950" name="Group 42"/>
          <p:cNvGrpSpPr>
            <a:grpSpLocks/>
          </p:cNvGrpSpPr>
          <p:nvPr/>
        </p:nvGrpSpPr>
        <p:grpSpPr bwMode="auto">
          <a:xfrm>
            <a:off x="4167188" y="1216025"/>
            <a:ext cx="2787650" cy="2135188"/>
            <a:chOff x="5120632" y="1689175"/>
            <a:chExt cx="3716606" cy="2134852"/>
          </a:xfrm>
        </p:grpSpPr>
        <p:grpSp>
          <p:nvGrpSpPr>
            <p:cNvPr id="26" name="Group 27"/>
            <p:cNvGrpSpPr/>
            <p:nvPr/>
          </p:nvGrpSpPr>
          <p:grpSpPr>
            <a:xfrm>
              <a:off x="5120632" y="1689175"/>
              <a:ext cx="3563088" cy="2127116"/>
              <a:chOff x="3563088" y="0"/>
              <a:chExt cx="3563088" cy="2127116"/>
            </a:xfrm>
            <a:scene3d>
              <a:camera prst="orthographicFront"/>
              <a:lightRig rig="flat" dir="t"/>
            </a:scene3d>
          </p:grpSpPr>
          <p:sp>
            <p:nvSpPr>
              <p:cNvPr id="29" name="Round Single Corner Rectangle 28"/>
              <p:cNvSpPr/>
              <p:nvPr/>
            </p:nvSpPr>
            <p:spPr>
              <a:xfrm>
                <a:off x="3563088" y="0"/>
                <a:ext cx="3563088" cy="2127116"/>
              </a:xfrm>
              <a:prstGeom prst="round1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sp>
          <p:sp>
            <p:nvSpPr>
              <p:cNvPr id="30" name="Round Single Corner Rectangle 6"/>
              <p:cNvSpPr/>
              <p:nvPr/>
            </p:nvSpPr>
            <p:spPr>
              <a:xfrm>
                <a:off x="3563088" y="0"/>
                <a:ext cx="3563088" cy="1595337"/>
              </a:xfrm>
              <a:prstGeom prst="rect">
                <a:avLst/>
              </a:prstGeom>
              <a:sp3d/>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algn="ctr" defTabSz="1066800">
                  <a:lnSpc>
                    <a:spcPct val="90000"/>
                  </a:lnSpc>
                  <a:spcAft>
                    <a:spcPct val="35000"/>
                  </a:spcAft>
                  <a:defRPr/>
                </a:pPr>
                <a:endParaRPr lang="en-US" dirty="0"/>
              </a:p>
            </p:txBody>
          </p:sp>
        </p:grpSp>
        <p:pic>
          <p:nvPicPr>
            <p:cNvPr id="82953" name="Picture 6" descr="D:\Clip_Installer\DVD_ART\Artwork_Imagery\Shapes and Graphics\people\worried man anxeity fear headach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6459" y="2381065"/>
              <a:ext cx="1310185" cy="14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5190692" y="1719612"/>
              <a:ext cx="3646546" cy="1015663"/>
            </a:xfrm>
            <a:prstGeom prst="rect">
              <a:avLst/>
            </a:prstGeom>
            <a:noFill/>
          </p:spPr>
          <p:txBody>
            <a:bodyPr wrap="none">
              <a:spAutoFit/>
            </a:bodyPr>
            <a:lstStyle/>
            <a:p>
              <a:pPr algn="ctr">
                <a:defRPr/>
              </a:pP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t>Reduced IT</a:t>
              </a:r>
              <a:b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b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rPr>
                <a:t>Management Burden</a:t>
              </a:r>
            </a:p>
            <a:p>
              <a:pPr algn="ctr">
                <a:defRPr/>
              </a:pPr>
              <a:endPar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latin typeface="+mn-lt"/>
                <a:cs typeface="+mn-cs"/>
              </a:endParaRPr>
            </a:p>
          </p:txBody>
        </p:sp>
      </p:grpSp>
      <p:grpSp>
        <p:nvGrpSpPr>
          <p:cNvPr id="31" name="Group 30"/>
          <p:cNvGrpSpPr/>
          <p:nvPr/>
        </p:nvGrpSpPr>
        <p:grpSpPr>
          <a:xfrm>
            <a:off x="3041338" y="2566644"/>
            <a:ext cx="2250912" cy="1554081"/>
            <a:chOff x="2062871" y="1350075"/>
            <a:chExt cx="3000434" cy="1554081"/>
          </a:xfrm>
          <a:scene3d>
            <a:camera prst="orthographicFront"/>
            <a:lightRig rig="flat" dir="t"/>
          </a:scene3d>
        </p:grpSpPr>
        <p:sp>
          <p:nvSpPr>
            <p:cNvPr id="32" name="Rounded Rectangle 31"/>
            <p:cNvSpPr/>
            <p:nvPr/>
          </p:nvSpPr>
          <p:spPr>
            <a:xfrm>
              <a:off x="2062871" y="1350075"/>
              <a:ext cx="3000434" cy="1554081"/>
            </a:xfrm>
            <a:prstGeom prst="roundRect">
              <a:avLst/>
            </a:prstGeom>
            <a:solidFill>
              <a:srgbClr val="00B050"/>
            </a:solidFill>
            <a:ln>
              <a:noFill/>
              <a:headEnd type="none" w="med" len="med"/>
              <a:tailEnd type="none" w="med" len="med"/>
            </a:ln>
            <a:sp3d>
              <a:bevelT/>
            </a:sp3d>
          </p:spPr>
          <p:style>
            <a:lnRef idx="2">
              <a:schemeClr val="accent2">
                <a:shade val="50000"/>
              </a:schemeClr>
            </a:lnRef>
            <a:fillRef idx="1">
              <a:schemeClr val="accent2"/>
            </a:fillRef>
            <a:effectRef idx="0">
              <a:schemeClr val="accent2"/>
            </a:effectRef>
            <a:fontRef idx="minor">
              <a:schemeClr val="lt1"/>
            </a:fontRef>
          </p:style>
        </p:sp>
        <p:sp>
          <p:nvSpPr>
            <p:cNvPr id="33" name="Rounded Rectangle 12"/>
            <p:cNvSpPr/>
            <p:nvPr/>
          </p:nvSpPr>
          <p:spPr>
            <a:xfrm>
              <a:off x="2138735" y="1425939"/>
              <a:ext cx="2848706" cy="140235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tIns="91440" bIns="91440" spcCol="1270" anchor="ctr"/>
            <a:lstStyle/>
            <a:p>
              <a:pPr algn="ctr" defTabSz="1066800">
                <a:lnSpc>
                  <a:spcPct val="90000"/>
                </a:lnSpc>
                <a:defRPr/>
              </a:pPr>
              <a:r>
                <a:rPr lang="en-US"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cs typeface="Arial" charset="0"/>
                </a:rPr>
                <a:t>“I want to focus on my </a:t>
              </a:r>
              <a:r>
                <a:rPr lang="en-US" b="1"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cs typeface="Arial" charset="0"/>
                </a:rPr>
                <a:t>Core Business</a:t>
              </a:r>
              <a:r>
                <a:rPr lang="en-US"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cs typeface="Arial" charset="0"/>
                </a:rPr>
                <a:t>, </a:t>
              </a:r>
              <a:br>
                <a:rPr lang="en-US"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cs typeface="Arial" charset="0"/>
                </a:rPr>
              </a:br>
              <a:r>
                <a:rPr lang="en-US" dirty="0">
                  <a:gradFill>
                    <a:gsLst>
                      <a:gs pos="0">
                        <a:schemeClr val="bg1"/>
                      </a:gs>
                      <a:gs pos="100000">
                        <a:schemeClr val="bg1"/>
                      </a:gs>
                    </a:gsLst>
                    <a:path path="circle">
                      <a:fillToRect l="50000" t="130000" r="50000" b="-30000"/>
                    </a:path>
                  </a:gradFill>
                  <a:effectLst>
                    <a:outerShdw blurRad="38100" dist="38100" dir="2700000" algn="tl">
                      <a:srgbClr val="000000">
                        <a:alpha val="43137"/>
                      </a:srgbClr>
                    </a:outerShdw>
                  </a:effectLst>
                  <a:cs typeface="Arial" charset="0"/>
                </a:rPr>
                <a:t>not my IT”</a:t>
              </a:r>
            </a:p>
          </p:txBody>
        </p:sp>
      </p:grpSp>
    </p:spTree>
    <p:extLst>
      <p:ext uri="{BB962C8B-B14F-4D97-AF65-F5344CB8AC3E}">
        <p14:creationId xmlns:p14="http://schemas.microsoft.com/office/powerpoint/2010/main" val="3008947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15000"/>
                                  </p:stCondLst>
                                  <p:childTnLst>
                                    <p:animEffect transition="out" filter="fade">
                                      <p:cBhvr>
                                        <p:cTn id="6" dur="1000" tmFilter="0, 0; .2, .5; .8, .5; 1, 0"/>
                                        <p:tgtEl>
                                          <p:spTgt spid="31"/>
                                        </p:tgtEl>
                                      </p:cBhvr>
                                    </p:animEffect>
                                    <p:animScale>
                                      <p:cBhvr>
                                        <p:cTn id="7" dur="50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119063"/>
            <a:ext cx="4104456" cy="600075"/>
          </a:xfrm>
        </p:spPr>
        <p:txBody>
          <a:bodyPr/>
          <a:lstStyle/>
          <a:p>
            <a:pPr>
              <a:defRPr/>
            </a:pPr>
            <a:r>
              <a:rPr lang="en-GB" dirty="0" smtClean="0"/>
              <a:t>Market </a:t>
            </a:r>
            <a:r>
              <a:rPr lang="en-GB" dirty="0" smtClean="0"/>
              <a:t>Research</a:t>
            </a:r>
            <a:endParaRPr lang="en-GB" dirty="0"/>
          </a:p>
        </p:txBody>
      </p:sp>
      <p:pic>
        <p:nvPicPr>
          <p:cNvPr id="8194" name="Picture 2" descr="C:\Users\nigel.UNITECH\Pictures\BPOS Presentation\Annual Cost Savings.jpg"/>
          <p:cNvPicPr>
            <a:picLocks noChangeAspect="1" noChangeArrowheads="1"/>
          </p:cNvPicPr>
          <p:nvPr/>
        </p:nvPicPr>
        <p:blipFill>
          <a:blip r:embed="rId3"/>
          <a:srcRect/>
          <a:stretch>
            <a:fillRect/>
          </a:stretch>
        </p:blipFill>
        <p:spPr bwMode="auto">
          <a:xfrm>
            <a:off x="715963" y="1355725"/>
            <a:ext cx="7820025" cy="4183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32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6831013" cy="600075"/>
          </a:xfrm>
        </p:spPr>
        <p:txBody>
          <a:bodyPr/>
          <a:lstStyle/>
          <a:p>
            <a:pPr>
              <a:defRPr/>
            </a:pPr>
            <a:r>
              <a:rPr lang="en-GB" dirty="0" smtClean="0"/>
              <a:t>What SME’s want</a:t>
            </a:r>
            <a:endParaRPr lang="en-GB" dirty="0"/>
          </a:p>
        </p:txBody>
      </p:sp>
      <p:pic>
        <p:nvPicPr>
          <p:cNvPr id="86019" name="Picture 2" descr="C:\Users\nigel.UNITECH\Pictures\BPOS Presentation\cloud-hosting-cost-savings-survey-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1624013"/>
            <a:ext cx="7621587"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637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WordArt 5"/>
          <p:cNvSpPr>
            <a:spLocks noChangeArrowheads="1" noChangeShapeType="1" noTextEdit="1"/>
          </p:cNvSpPr>
          <p:nvPr/>
        </p:nvSpPr>
        <p:spPr bwMode="auto">
          <a:xfrm>
            <a:off x="900113" y="1697038"/>
            <a:ext cx="877887" cy="1230312"/>
          </a:xfrm>
          <a:prstGeom prst="rect">
            <a:avLst/>
          </a:prstGeom>
        </p:spPr>
        <p:txBody>
          <a:bodyPr wrap="none" fromWordArt="1">
            <a:prstTxWarp prst="textPlain">
              <a:avLst>
                <a:gd name="adj" fmla="val 50000"/>
              </a:avLst>
            </a:prstTxWarp>
          </a:bodyPr>
          <a:lstStyle/>
          <a:p>
            <a:pPr algn="ctr"/>
            <a:r>
              <a:rPr lang="en-GB" sz="3600" kern="10">
                <a:ln w="19050">
                  <a:solidFill>
                    <a:srgbClr val="D3D3D3"/>
                  </a:solidFill>
                  <a:round/>
                  <a:headEnd/>
                  <a:tailEnd/>
                </a:ln>
                <a:gradFill rotWithShape="1">
                  <a:gsLst>
                    <a:gs pos="0">
                      <a:srgbClr val="FFFFFF"/>
                    </a:gs>
                    <a:gs pos="100000">
                      <a:srgbClr val="A0A0A0"/>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94211" name="WordArt 6"/>
          <p:cNvSpPr>
            <a:spLocks noChangeArrowheads="1" noChangeShapeType="1" noTextEdit="1"/>
          </p:cNvSpPr>
          <p:nvPr/>
        </p:nvSpPr>
        <p:spPr bwMode="auto">
          <a:xfrm>
            <a:off x="325438" y="2719388"/>
            <a:ext cx="666750" cy="935037"/>
          </a:xfrm>
          <a:prstGeom prst="rect">
            <a:avLst/>
          </a:prstGeom>
        </p:spPr>
        <p:txBody>
          <a:bodyPr wrap="none" fromWordArt="1">
            <a:prstTxWarp prst="textPlain">
              <a:avLst>
                <a:gd name="adj" fmla="val 50000"/>
              </a:avLst>
            </a:prstTxWarp>
          </a:bodyPr>
          <a:lstStyle/>
          <a:p>
            <a:pPr algn="ctr"/>
            <a:r>
              <a:rPr lang="en-GB" sz="3600" kern="10">
                <a:ln w="19050">
                  <a:solidFill>
                    <a:srgbClr val="D3D3D3"/>
                  </a:solidFill>
                  <a:round/>
                  <a:headEnd/>
                  <a:tailEnd/>
                </a:ln>
                <a:gradFill rotWithShape="1">
                  <a:gsLst>
                    <a:gs pos="0">
                      <a:srgbClr val="FFFFFF"/>
                    </a:gs>
                    <a:gs pos="100000">
                      <a:srgbClr val="D3D3D3"/>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94212" name="WordArt 7"/>
          <p:cNvSpPr>
            <a:spLocks noChangeArrowheads="1" noChangeShapeType="1" noTextEdit="1"/>
          </p:cNvSpPr>
          <p:nvPr/>
        </p:nvSpPr>
        <p:spPr bwMode="auto">
          <a:xfrm>
            <a:off x="817563" y="3384550"/>
            <a:ext cx="1146175" cy="1670050"/>
          </a:xfrm>
          <a:prstGeom prst="rect">
            <a:avLst/>
          </a:prstGeom>
        </p:spPr>
        <p:txBody>
          <a:bodyPr wrap="none" fromWordArt="1">
            <a:prstTxWarp prst="textPlain">
              <a:avLst>
                <a:gd name="adj" fmla="val 50000"/>
              </a:avLst>
            </a:prstTxWarp>
          </a:bodyPr>
          <a:lstStyle/>
          <a:p>
            <a:pPr algn="ctr"/>
            <a:r>
              <a:rPr lang="en-GB" sz="3600" kern="10">
                <a:ln w="19050">
                  <a:solidFill>
                    <a:srgbClr val="D3D3D3"/>
                  </a:solidFill>
                  <a:round/>
                  <a:headEnd/>
                  <a:tailEnd/>
                </a:ln>
                <a:gradFill rotWithShape="1">
                  <a:gsLst>
                    <a:gs pos="0">
                      <a:schemeClr val="bg1"/>
                    </a:gs>
                    <a:gs pos="100000">
                      <a:srgbClr val="808080"/>
                    </a:gs>
                  </a:gsLst>
                  <a:lin ang="5400000" scaled="1"/>
                </a:gradFill>
                <a:effectLst>
                  <a:outerShdw blurRad="60007" dist="310007" dir="7679996" sy="30000" kx="1300191" algn="ctr" rotWithShape="0">
                    <a:srgbClr val="000000">
                      <a:alpha val="31998"/>
                    </a:srgbClr>
                  </a:outerShdw>
                </a:effectLst>
                <a:latin typeface="Arial Black"/>
              </a:rPr>
              <a:t>?</a:t>
            </a:r>
          </a:p>
        </p:txBody>
      </p:sp>
      <p:sp>
        <p:nvSpPr>
          <p:cNvPr id="94213" name="Rectangle 7"/>
          <p:cNvSpPr>
            <a:spLocks noChangeArrowheads="1"/>
          </p:cNvSpPr>
          <p:nvPr/>
        </p:nvSpPr>
        <p:spPr bwMode="auto">
          <a:xfrm>
            <a:off x="1830388" y="2092325"/>
            <a:ext cx="72390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60000"/>
              </a:spcBef>
              <a:spcAft>
                <a:spcPct val="20000"/>
              </a:spcAft>
              <a:buFontTx/>
              <a:buBlip>
                <a:blip r:embed="rId3"/>
              </a:buBlip>
            </a:pPr>
            <a:r>
              <a:rPr lang="en-GB" sz="2400" dirty="0">
                <a:solidFill>
                  <a:srgbClr val="333399"/>
                </a:solidFill>
              </a:rPr>
              <a:t>Business Centric</a:t>
            </a:r>
          </a:p>
          <a:p>
            <a:pPr marL="742950" lvl="1" indent="-285750">
              <a:spcBef>
                <a:spcPct val="60000"/>
              </a:spcBef>
              <a:spcAft>
                <a:spcPct val="20000"/>
              </a:spcAft>
              <a:buFontTx/>
              <a:buBlip>
                <a:blip r:embed="rId4"/>
              </a:buBlip>
            </a:pPr>
            <a:r>
              <a:rPr lang="en-GB" dirty="0">
                <a:solidFill>
                  <a:srgbClr val="333399"/>
                </a:solidFill>
              </a:rPr>
              <a:t>Business Process + </a:t>
            </a:r>
            <a:r>
              <a:rPr lang="en-GB" dirty="0" smtClean="0">
                <a:solidFill>
                  <a:srgbClr val="333399"/>
                </a:solidFill>
              </a:rPr>
              <a:t>Cloud </a:t>
            </a:r>
            <a:r>
              <a:rPr lang="en-GB" dirty="0">
                <a:solidFill>
                  <a:srgbClr val="333399"/>
                </a:solidFill>
              </a:rPr>
              <a:t>= Business Objectives</a:t>
            </a:r>
          </a:p>
          <a:p>
            <a:pPr marL="742950" lvl="1" indent="-285750" algn="ctr">
              <a:spcBef>
                <a:spcPct val="60000"/>
              </a:spcBef>
              <a:spcAft>
                <a:spcPct val="20000"/>
              </a:spcAft>
            </a:pPr>
            <a:r>
              <a:rPr lang="en-GB" sz="2800" b="1" dirty="0">
                <a:solidFill>
                  <a:srgbClr val="333399"/>
                </a:solidFill>
              </a:rPr>
              <a:t>V.</a:t>
            </a:r>
          </a:p>
          <a:p>
            <a:pPr marL="342900" indent="-342900">
              <a:spcBef>
                <a:spcPct val="60000"/>
              </a:spcBef>
              <a:spcAft>
                <a:spcPct val="20000"/>
              </a:spcAft>
              <a:buFontTx/>
              <a:buBlip>
                <a:blip r:embed="rId5"/>
              </a:buBlip>
            </a:pPr>
            <a:r>
              <a:rPr lang="en-GB" sz="2400" dirty="0">
                <a:solidFill>
                  <a:srgbClr val="333399"/>
                </a:solidFill>
              </a:rPr>
              <a:t>Implementation of IT Product(s) centric</a:t>
            </a:r>
          </a:p>
          <a:p>
            <a:pPr marL="742950" lvl="1" indent="-285750">
              <a:spcBef>
                <a:spcPct val="60000"/>
              </a:spcBef>
              <a:spcAft>
                <a:spcPct val="20000"/>
              </a:spcAft>
              <a:buFontTx/>
              <a:buBlip>
                <a:blip r:embed="rId6"/>
              </a:buBlip>
            </a:pPr>
            <a:r>
              <a:rPr lang="en-GB" dirty="0">
                <a:solidFill>
                  <a:srgbClr val="333399"/>
                </a:solidFill>
              </a:rPr>
              <a:t>IT Initiative = Technology </a:t>
            </a:r>
            <a:r>
              <a:rPr lang="en-GB" dirty="0" smtClean="0">
                <a:solidFill>
                  <a:srgbClr val="333399"/>
                </a:solidFill>
              </a:rPr>
              <a:t>Feature </a:t>
            </a:r>
            <a:r>
              <a:rPr lang="en-GB" dirty="0">
                <a:solidFill>
                  <a:srgbClr val="333399"/>
                </a:solidFill>
              </a:rPr>
              <a:t>Shopping!</a:t>
            </a:r>
            <a:endParaRPr lang="en-GB" sz="2400" dirty="0">
              <a:solidFill>
                <a:srgbClr val="333399"/>
              </a:solidFill>
            </a:endParaRPr>
          </a:p>
        </p:txBody>
      </p:sp>
      <p:sp>
        <p:nvSpPr>
          <p:cNvPr id="9" name="Title 1"/>
          <p:cNvSpPr>
            <a:spLocks noGrp="1"/>
          </p:cNvSpPr>
          <p:nvPr>
            <p:ph type="title"/>
          </p:nvPr>
        </p:nvSpPr>
        <p:spPr>
          <a:xfrm>
            <a:off x="314325" y="203200"/>
            <a:ext cx="6532563" cy="600075"/>
          </a:xfrm>
        </p:spPr>
        <p:txBody>
          <a:bodyPr/>
          <a:lstStyle/>
          <a:p>
            <a:pPr>
              <a:defRPr/>
            </a:pPr>
            <a:r>
              <a:rPr lang="en-GB" dirty="0" smtClean="0"/>
              <a:t>The Challenge - Education</a:t>
            </a:r>
            <a:endParaRPr lang="en-GB" sz="1800" dirty="0"/>
          </a:p>
        </p:txBody>
      </p:sp>
    </p:spTree>
    <p:extLst>
      <p:ext uri="{BB962C8B-B14F-4D97-AF65-F5344CB8AC3E}">
        <p14:creationId xmlns:p14="http://schemas.microsoft.com/office/powerpoint/2010/main" val="3816870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iceber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4" y="2894012"/>
            <a:ext cx="9200374" cy="36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3" descr="Backgroun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696"/>
            <a:ext cx="9144000" cy="220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4"/>
          <p:cNvSpPr>
            <a:spLocks noChangeArrowheads="1"/>
          </p:cNvSpPr>
          <p:nvPr/>
        </p:nvSpPr>
        <p:spPr bwMode="auto">
          <a:xfrm flipV="1">
            <a:off x="0" y="2759075"/>
            <a:ext cx="9144000" cy="147638"/>
          </a:xfrm>
          <a:prstGeom prst="rect">
            <a:avLst/>
          </a:prstGeom>
          <a:gradFill rotWithShape="1">
            <a:gsLst>
              <a:gs pos="0">
                <a:srgbClr val="69A2E1"/>
              </a:gs>
              <a:gs pos="100000">
                <a:srgbClr val="CFE1F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999429" name="Rectangle 5"/>
          <p:cNvSpPr>
            <a:spLocks noGrp="1" noChangeArrowheads="1"/>
          </p:cNvSpPr>
          <p:nvPr>
            <p:ph type="title"/>
          </p:nvPr>
        </p:nvSpPr>
        <p:spPr>
          <a:xfrm>
            <a:off x="314324" y="119063"/>
            <a:ext cx="8578155" cy="600075"/>
          </a:xfrm>
        </p:spPr>
        <p:txBody>
          <a:bodyPr/>
          <a:lstStyle/>
          <a:p>
            <a:pPr>
              <a:defRPr/>
            </a:pPr>
            <a:r>
              <a:rPr lang="en-GB" noProof="1" smtClean="0"/>
              <a:t>A New World with Hidden Depths</a:t>
            </a:r>
            <a:endParaRPr lang="en-GB" noProof="1"/>
          </a:p>
        </p:txBody>
      </p:sp>
      <p:sp>
        <p:nvSpPr>
          <p:cNvPr id="999430" name="Rectangle 4"/>
          <p:cNvSpPr>
            <a:spLocks noChangeArrowheads="1"/>
          </p:cNvSpPr>
          <p:nvPr/>
        </p:nvSpPr>
        <p:spPr bwMode="gray">
          <a:xfrm>
            <a:off x="3012354" y="1038224"/>
            <a:ext cx="2684170" cy="485775"/>
          </a:xfrm>
          <a:prstGeom prst="rect">
            <a:avLst/>
          </a:prstGeom>
          <a:noFill/>
          <a:ln w="9525">
            <a:noFill/>
            <a:miter lim="800000"/>
            <a:headEnd/>
            <a:tailEnd/>
          </a:ln>
        </p:spPr>
        <p:txBody>
          <a:bodyPr lIns="0" tIns="0" rIns="0" bIns="0" anchor="ctr"/>
          <a:lstStyle/>
          <a:p>
            <a:pPr defTabSz="801688">
              <a:defRPr/>
            </a:pPr>
            <a:r>
              <a:rPr lang="en-GB" noProof="1" smtClean="0">
                <a:solidFill>
                  <a:srgbClr val="002060"/>
                </a:solidFill>
                <a:effectLst>
                  <a:outerShdw blurRad="50800" dist="38100" dir="10800000" algn="r" rotWithShape="0">
                    <a:prstClr val="black">
                      <a:alpha val="40000"/>
                    </a:prstClr>
                  </a:outerShdw>
                </a:effectLst>
                <a:latin typeface="Arial" charset="0"/>
                <a:cs typeface="+mn-cs"/>
              </a:rPr>
              <a:t>Doing More with Less.</a:t>
            </a:r>
            <a:endParaRPr lang="en-GB" noProof="1">
              <a:solidFill>
                <a:srgbClr val="002060"/>
              </a:solidFill>
              <a:effectLst>
                <a:outerShdw blurRad="50800" dist="38100" dir="10800000" algn="r" rotWithShape="0">
                  <a:prstClr val="black">
                    <a:alpha val="40000"/>
                  </a:prstClr>
                </a:outerShdw>
              </a:effectLst>
              <a:latin typeface="Arial" charset="0"/>
              <a:cs typeface="+mn-cs"/>
            </a:endParaRPr>
          </a:p>
          <a:p>
            <a:pPr algn="r" defTabSz="801688">
              <a:defRPr/>
            </a:pPr>
            <a:r>
              <a:rPr lang="en-GB" sz="800" i="1" noProof="1">
                <a:solidFill>
                  <a:srgbClr val="002060"/>
                </a:solidFill>
                <a:effectLst>
                  <a:outerShdw blurRad="50800" dist="38100" dir="10800000" algn="r" rotWithShape="0">
                    <a:prstClr val="black">
                      <a:alpha val="40000"/>
                    </a:prstClr>
                  </a:outerShdw>
                </a:effectLst>
                <a:latin typeface="Arial" charset="0"/>
                <a:cs typeface="+mn-cs"/>
              </a:rPr>
              <a:t>Microsoft</a:t>
            </a:r>
          </a:p>
        </p:txBody>
      </p:sp>
      <p:grpSp>
        <p:nvGrpSpPr>
          <p:cNvPr id="95239" name="Group 7"/>
          <p:cNvGrpSpPr>
            <a:grpSpLocks/>
          </p:cNvGrpSpPr>
          <p:nvPr/>
        </p:nvGrpSpPr>
        <p:grpSpPr bwMode="auto">
          <a:xfrm>
            <a:off x="3001963" y="1811338"/>
            <a:ext cx="3008312" cy="1101725"/>
            <a:chOff x="1988" y="1175"/>
            <a:chExt cx="1582" cy="654"/>
          </a:xfrm>
        </p:grpSpPr>
        <p:sp>
          <p:nvSpPr>
            <p:cNvPr id="95250" name="Freeform 8"/>
            <p:cNvSpPr>
              <a:spLocks/>
            </p:cNvSpPr>
            <p:nvPr/>
          </p:nvSpPr>
          <p:spPr bwMode="auto">
            <a:xfrm>
              <a:off x="1988" y="1175"/>
              <a:ext cx="940" cy="650"/>
            </a:xfrm>
            <a:custGeom>
              <a:avLst/>
              <a:gdLst>
                <a:gd name="T0" fmla="*/ 580 w 1079"/>
                <a:gd name="T1" fmla="*/ 29 h 746"/>
                <a:gd name="T2" fmla="*/ 616 w 1079"/>
                <a:gd name="T3" fmla="*/ 2 h 746"/>
                <a:gd name="T4" fmla="*/ 671 w 1079"/>
                <a:gd name="T5" fmla="*/ 75 h 746"/>
                <a:gd name="T6" fmla="*/ 734 w 1079"/>
                <a:gd name="T7" fmla="*/ 73 h 746"/>
                <a:gd name="T8" fmla="*/ 741 w 1079"/>
                <a:gd name="T9" fmla="*/ 71 h 746"/>
                <a:gd name="T10" fmla="*/ 774 w 1079"/>
                <a:gd name="T11" fmla="*/ 123 h 746"/>
                <a:gd name="T12" fmla="*/ 798 w 1079"/>
                <a:gd name="T13" fmla="*/ 134 h 746"/>
                <a:gd name="T14" fmla="*/ 815 w 1079"/>
                <a:gd name="T15" fmla="*/ 144 h 746"/>
                <a:gd name="T16" fmla="*/ 835 w 1079"/>
                <a:gd name="T17" fmla="*/ 146 h 746"/>
                <a:gd name="T18" fmla="*/ 848 w 1079"/>
                <a:gd name="T19" fmla="*/ 161 h 746"/>
                <a:gd name="T20" fmla="*/ 913 w 1079"/>
                <a:gd name="T21" fmla="*/ 204 h 746"/>
                <a:gd name="T22" fmla="*/ 930 w 1079"/>
                <a:gd name="T23" fmla="*/ 219 h 746"/>
                <a:gd name="T24" fmla="*/ 920 w 1079"/>
                <a:gd name="T25" fmla="*/ 335 h 746"/>
                <a:gd name="T26" fmla="*/ 940 w 1079"/>
                <a:gd name="T27" fmla="*/ 650 h 746"/>
                <a:gd name="T28" fmla="*/ 31 w 1079"/>
                <a:gd name="T29" fmla="*/ 649 h 746"/>
                <a:gd name="T30" fmla="*/ 54 w 1079"/>
                <a:gd name="T31" fmla="*/ 566 h 746"/>
                <a:gd name="T32" fmla="*/ 96 w 1079"/>
                <a:gd name="T33" fmla="*/ 534 h 746"/>
                <a:gd name="T34" fmla="*/ 207 w 1079"/>
                <a:gd name="T35" fmla="*/ 418 h 746"/>
                <a:gd name="T36" fmla="*/ 260 w 1079"/>
                <a:gd name="T37" fmla="*/ 360 h 746"/>
                <a:gd name="T38" fmla="*/ 304 w 1079"/>
                <a:gd name="T39" fmla="*/ 349 h 746"/>
                <a:gd name="T40" fmla="*/ 308 w 1079"/>
                <a:gd name="T41" fmla="*/ 274 h 746"/>
                <a:gd name="T42" fmla="*/ 361 w 1079"/>
                <a:gd name="T43" fmla="*/ 185 h 746"/>
                <a:gd name="T44" fmla="*/ 397 w 1079"/>
                <a:gd name="T45" fmla="*/ 121 h 746"/>
                <a:gd name="T46" fmla="*/ 419 w 1079"/>
                <a:gd name="T47" fmla="*/ 104 h 746"/>
                <a:gd name="T48" fmla="*/ 465 w 1079"/>
                <a:gd name="T49" fmla="*/ 78 h 746"/>
                <a:gd name="T50" fmla="*/ 485 w 1079"/>
                <a:gd name="T51" fmla="*/ 60 h 746"/>
                <a:gd name="T52" fmla="*/ 510 w 1079"/>
                <a:gd name="T53" fmla="*/ 46 h 746"/>
                <a:gd name="T54" fmla="*/ 531 w 1079"/>
                <a:gd name="T55" fmla="*/ 37 h 746"/>
                <a:gd name="T56" fmla="*/ 551 w 1079"/>
                <a:gd name="T57" fmla="*/ 41 h 746"/>
                <a:gd name="T58" fmla="*/ 580 w 1079"/>
                <a:gd name="T59" fmla="*/ 29 h 7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79" h="746">
                  <a:moveTo>
                    <a:pt x="666" y="33"/>
                  </a:moveTo>
                  <a:cubicBezTo>
                    <a:pt x="682" y="14"/>
                    <a:pt x="697" y="0"/>
                    <a:pt x="707" y="2"/>
                  </a:cubicBezTo>
                  <a:cubicBezTo>
                    <a:pt x="770" y="86"/>
                    <a:pt x="770" y="86"/>
                    <a:pt x="770" y="86"/>
                  </a:cubicBezTo>
                  <a:cubicBezTo>
                    <a:pt x="770" y="86"/>
                    <a:pt x="780" y="104"/>
                    <a:pt x="843" y="84"/>
                  </a:cubicBezTo>
                  <a:cubicBezTo>
                    <a:pt x="851" y="81"/>
                    <a:pt x="851" y="81"/>
                    <a:pt x="851" y="81"/>
                  </a:cubicBezTo>
                  <a:cubicBezTo>
                    <a:pt x="851" y="81"/>
                    <a:pt x="867" y="143"/>
                    <a:pt x="889" y="141"/>
                  </a:cubicBezTo>
                  <a:cubicBezTo>
                    <a:pt x="889" y="141"/>
                    <a:pt x="906" y="162"/>
                    <a:pt x="916" y="154"/>
                  </a:cubicBezTo>
                  <a:cubicBezTo>
                    <a:pt x="927" y="147"/>
                    <a:pt x="935" y="160"/>
                    <a:pt x="935" y="165"/>
                  </a:cubicBezTo>
                  <a:cubicBezTo>
                    <a:pt x="935" y="170"/>
                    <a:pt x="954" y="172"/>
                    <a:pt x="959" y="168"/>
                  </a:cubicBezTo>
                  <a:cubicBezTo>
                    <a:pt x="963" y="164"/>
                    <a:pt x="973" y="179"/>
                    <a:pt x="973" y="185"/>
                  </a:cubicBezTo>
                  <a:cubicBezTo>
                    <a:pt x="973" y="191"/>
                    <a:pt x="1032" y="213"/>
                    <a:pt x="1048" y="234"/>
                  </a:cubicBezTo>
                  <a:cubicBezTo>
                    <a:pt x="1062" y="252"/>
                    <a:pt x="1070" y="249"/>
                    <a:pt x="1068" y="251"/>
                  </a:cubicBezTo>
                  <a:cubicBezTo>
                    <a:pt x="1066" y="253"/>
                    <a:pt x="1043" y="281"/>
                    <a:pt x="1056" y="385"/>
                  </a:cubicBezTo>
                  <a:cubicBezTo>
                    <a:pt x="1071" y="499"/>
                    <a:pt x="1005" y="652"/>
                    <a:pt x="1079" y="746"/>
                  </a:cubicBezTo>
                  <a:cubicBezTo>
                    <a:pt x="36" y="745"/>
                    <a:pt x="36" y="745"/>
                    <a:pt x="36" y="745"/>
                  </a:cubicBezTo>
                  <a:cubicBezTo>
                    <a:pt x="36" y="745"/>
                    <a:pt x="0" y="686"/>
                    <a:pt x="62" y="650"/>
                  </a:cubicBezTo>
                  <a:cubicBezTo>
                    <a:pt x="62" y="650"/>
                    <a:pt x="87" y="610"/>
                    <a:pt x="110" y="613"/>
                  </a:cubicBezTo>
                  <a:cubicBezTo>
                    <a:pt x="127" y="615"/>
                    <a:pt x="187" y="572"/>
                    <a:pt x="238" y="480"/>
                  </a:cubicBezTo>
                  <a:cubicBezTo>
                    <a:pt x="253" y="454"/>
                    <a:pt x="282" y="430"/>
                    <a:pt x="299" y="413"/>
                  </a:cubicBezTo>
                  <a:cubicBezTo>
                    <a:pt x="299" y="413"/>
                    <a:pt x="358" y="426"/>
                    <a:pt x="349" y="401"/>
                  </a:cubicBezTo>
                  <a:cubicBezTo>
                    <a:pt x="339" y="375"/>
                    <a:pt x="385" y="376"/>
                    <a:pt x="354" y="314"/>
                  </a:cubicBezTo>
                  <a:cubicBezTo>
                    <a:pt x="354" y="314"/>
                    <a:pt x="377" y="253"/>
                    <a:pt x="414" y="212"/>
                  </a:cubicBezTo>
                  <a:cubicBezTo>
                    <a:pt x="451" y="171"/>
                    <a:pt x="456" y="139"/>
                    <a:pt x="456" y="139"/>
                  </a:cubicBezTo>
                  <a:cubicBezTo>
                    <a:pt x="456" y="139"/>
                    <a:pt x="480" y="128"/>
                    <a:pt x="481" y="119"/>
                  </a:cubicBezTo>
                  <a:cubicBezTo>
                    <a:pt x="482" y="110"/>
                    <a:pt x="525" y="93"/>
                    <a:pt x="534" y="90"/>
                  </a:cubicBezTo>
                  <a:cubicBezTo>
                    <a:pt x="543" y="87"/>
                    <a:pt x="544" y="70"/>
                    <a:pt x="557" y="69"/>
                  </a:cubicBezTo>
                  <a:cubicBezTo>
                    <a:pt x="570" y="68"/>
                    <a:pt x="585" y="61"/>
                    <a:pt x="585" y="53"/>
                  </a:cubicBezTo>
                  <a:cubicBezTo>
                    <a:pt x="585" y="45"/>
                    <a:pt x="600" y="64"/>
                    <a:pt x="610" y="43"/>
                  </a:cubicBezTo>
                  <a:cubicBezTo>
                    <a:pt x="610" y="43"/>
                    <a:pt x="629" y="41"/>
                    <a:pt x="633" y="47"/>
                  </a:cubicBezTo>
                  <a:cubicBezTo>
                    <a:pt x="635" y="50"/>
                    <a:pt x="653" y="49"/>
                    <a:pt x="666" y="33"/>
                  </a:cubicBezTo>
                  <a:close/>
                </a:path>
              </a:pathLst>
            </a:custGeom>
            <a:gradFill rotWithShape="1">
              <a:gsLst>
                <a:gs pos="0">
                  <a:srgbClr val="FFFFFF"/>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1" name="Freeform 9"/>
            <p:cNvSpPr>
              <a:spLocks/>
            </p:cNvSpPr>
            <p:nvPr/>
          </p:nvSpPr>
          <p:spPr bwMode="auto">
            <a:xfrm>
              <a:off x="2281" y="1424"/>
              <a:ext cx="294" cy="150"/>
            </a:xfrm>
            <a:custGeom>
              <a:avLst/>
              <a:gdLst>
                <a:gd name="T0" fmla="*/ 15 w 337"/>
                <a:gd name="T1" fmla="*/ 25 h 173"/>
                <a:gd name="T2" fmla="*/ 290 w 337"/>
                <a:gd name="T3" fmla="*/ 1 h 173"/>
                <a:gd name="T4" fmla="*/ 133 w 337"/>
                <a:gd name="T5" fmla="*/ 91 h 173"/>
                <a:gd name="T6" fmla="*/ 7 w 337"/>
                <a:gd name="T7" fmla="*/ 108 h 173"/>
                <a:gd name="T8" fmla="*/ 15 w 337"/>
                <a:gd name="T9" fmla="*/ 25 h 1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7" h="173">
                  <a:moveTo>
                    <a:pt x="17" y="29"/>
                  </a:moveTo>
                  <a:cubicBezTo>
                    <a:pt x="17" y="29"/>
                    <a:pt x="207" y="38"/>
                    <a:pt x="332" y="1"/>
                  </a:cubicBezTo>
                  <a:cubicBezTo>
                    <a:pt x="337" y="0"/>
                    <a:pt x="180" y="77"/>
                    <a:pt x="152" y="105"/>
                  </a:cubicBezTo>
                  <a:cubicBezTo>
                    <a:pt x="124" y="133"/>
                    <a:pt x="16" y="173"/>
                    <a:pt x="8" y="125"/>
                  </a:cubicBezTo>
                  <a:cubicBezTo>
                    <a:pt x="0" y="77"/>
                    <a:pt x="50" y="97"/>
                    <a:pt x="17" y="29"/>
                  </a:cubicBezTo>
                </a:path>
              </a:pathLst>
            </a:custGeom>
            <a:gradFill rotWithShape="1">
              <a:gsLst>
                <a:gs pos="0">
                  <a:srgbClr val="C7C7C7"/>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2" name="Freeform 10"/>
            <p:cNvSpPr>
              <a:spLocks/>
            </p:cNvSpPr>
            <p:nvPr/>
          </p:nvSpPr>
          <p:spPr bwMode="auto">
            <a:xfrm>
              <a:off x="2015" y="1248"/>
              <a:ext cx="902" cy="578"/>
            </a:xfrm>
            <a:custGeom>
              <a:avLst/>
              <a:gdLst>
                <a:gd name="T0" fmla="*/ 844 w 1035"/>
                <a:gd name="T1" fmla="*/ 162 h 663"/>
                <a:gd name="T2" fmla="*/ 809 w 1035"/>
                <a:gd name="T3" fmla="*/ 124 h 663"/>
                <a:gd name="T4" fmla="*/ 819 w 1035"/>
                <a:gd name="T5" fmla="*/ 192 h 663"/>
                <a:gd name="T6" fmla="*/ 776 w 1035"/>
                <a:gd name="T7" fmla="*/ 207 h 663"/>
                <a:gd name="T8" fmla="*/ 711 w 1035"/>
                <a:gd name="T9" fmla="*/ 0 h 663"/>
                <a:gd name="T10" fmla="*/ 687 w 1035"/>
                <a:gd name="T11" fmla="*/ 42 h 663"/>
                <a:gd name="T12" fmla="*/ 617 w 1035"/>
                <a:gd name="T13" fmla="*/ 87 h 663"/>
                <a:gd name="T14" fmla="*/ 561 w 1035"/>
                <a:gd name="T15" fmla="*/ 164 h 663"/>
                <a:gd name="T16" fmla="*/ 469 w 1035"/>
                <a:gd name="T17" fmla="*/ 298 h 663"/>
                <a:gd name="T18" fmla="*/ 234 w 1035"/>
                <a:gd name="T19" fmla="*/ 432 h 663"/>
                <a:gd name="T20" fmla="*/ 7 w 1035"/>
                <a:gd name="T21" fmla="*/ 571 h 663"/>
                <a:gd name="T22" fmla="*/ 234 w 1035"/>
                <a:gd name="T23" fmla="*/ 439 h 663"/>
                <a:gd name="T24" fmla="*/ 539 w 1035"/>
                <a:gd name="T25" fmla="*/ 316 h 663"/>
                <a:gd name="T26" fmla="*/ 563 w 1035"/>
                <a:gd name="T27" fmla="*/ 249 h 663"/>
                <a:gd name="T28" fmla="*/ 641 w 1035"/>
                <a:gd name="T29" fmla="*/ 258 h 663"/>
                <a:gd name="T30" fmla="*/ 638 w 1035"/>
                <a:gd name="T31" fmla="*/ 319 h 663"/>
                <a:gd name="T32" fmla="*/ 614 w 1035"/>
                <a:gd name="T33" fmla="*/ 362 h 663"/>
                <a:gd name="T34" fmla="*/ 547 w 1035"/>
                <a:gd name="T35" fmla="*/ 406 h 663"/>
                <a:gd name="T36" fmla="*/ 482 w 1035"/>
                <a:gd name="T37" fmla="*/ 473 h 663"/>
                <a:gd name="T38" fmla="*/ 347 w 1035"/>
                <a:gd name="T39" fmla="*/ 511 h 663"/>
                <a:gd name="T40" fmla="*/ 359 w 1035"/>
                <a:gd name="T41" fmla="*/ 479 h 663"/>
                <a:gd name="T42" fmla="*/ 183 w 1035"/>
                <a:gd name="T43" fmla="*/ 493 h 663"/>
                <a:gd name="T44" fmla="*/ 166 w 1035"/>
                <a:gd name="T45" fmla="*/ 491 h 663"/>
                <a:gd name="T46" fmla="*/ 4 w 1035"/>
                <a:gd name="T47" fmla="*/ 576 h 663"/>
                <a:gd name="T48" fmla="*/ 886 w 1035"/>
                <a:gd name="T49" fmla="*/ 578 h 663"/>
                <a:gd name="T50" fmla="*/ 894 w 1035"/>
                <a:gd name="T51" fmla="*/ 249 h 663"/>
                <a:gd name="T52" fmla="*/ 899 w 1035"/>
                <a:gd name="T53" fmla="*/ 153 h 663"/>
                <a:gd name="T54" fmla="*/ 844 w 1035"/>
                <a:gd name="T55" fmla="*/ 162 h 6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35" h="663">
                  <a:moveTo>
                    <a:pt x="968" y="186"/>
                  </a:moveTo>
                  <a:cubicBezTo>
                    <a:pt x="967" y="177"/>
                    <a:pt x="937" y="156"/>
                    <a:pt x="928" y="142"/>
                  </a:cubicBezTo>
                  <a:cubicBezTo>
                    <a:pt x="920" y="130"/>
                    <a:pt x="952" y="210"/>
                    <a:pt x="940" y="220"/>
                  </a:cubicBezTo>
                  <a:cubicBezTo>
                    <a:pt x="900" y="253"/>
                    <a:pt x="918" y="260"/>
                    <a:pt x="890" y="238"/>
                  </a:cubicBezTo>
                  <a:cubicBezTo>
                    <a:pt x="754" y="134"/>
                    <a:pt x="852" y="80"/>
                    <a:pt x="816" y="0"/>
                  </a:cubicBezTo>
                  <a:cubicBezTo>
                    <a:pt x="816" y="0"/>
                    <a:pt x="811" y="20"/>
                    <a:pt x="788" y="48"/>
                  </a:cubicBezTo>
                  <a:cubicBezTo>
                    <a:pt x="774" y="66"/>
                    <a:pt x="708" y="100"/>
                    <a:pt x="708" y="100"/>
                  </a:cubicBezTo>
                  <a:cubicBezTo>
                    <a:pt x="708" y="100"/>
                    <a:pt x="654" y="154"/>
                    <a:pt x="644" y="188"/>
                  </a:cubicBezTo>
                  <a:cubicBezTo>
                    <a:pt x="631" y="232"/>
                    <a:pt x="570" y="230"/>
                    <a:pt x="538" y="342"/>
                  </a:cubicBezTo>
                  <a:cubicBezTo>
                    <a:pt x="527" y="380"/>
                    <a:pt x="377" y="483"/>
                    <a:pt x="268" y="496"/>
                  </a:cubicBezTo>
                  <a:cubicBezTo>
                    <a:pt x="100" y="515"/>
                    <a:pt x="0" y="654"/>
                    <a:pt x="8" y="655"/>
                  </a:cubicBezTo>
                  <a:cubicBezTo>
                    <a:pt x="16" y="655"/>
                    <a:pt x="108" y="524"/>
                    <a:pt x="269" y="503"/>
                  </a:cubicBezTo>
                  <a:cubicBezTo>
                    <a:pt x="390" y="488"/>
                    <a:pt x="563" y="413"/>
                    <a:pt x="618" y="362"/>
                  </a:cubicBezTo>
                  <a:cubicBezTo>
                    <a:pt x="631" y="351"/>
                    <a:pt x="635" y="296"/>
                    <a:pt x="646" y="286"/>
                  </a:cubicBezTo>
                  <a:cubicBezTo>
                    <a:pt x="700" y="235"/>
                    <a:pt x="732" y="254"/>
                    <a:pt x="736" y="296"/>
                  </a:cubicBezTo>
                  <a:cubicBezTo>
                    <a:pt x="736" y="296"/>
                    <a:pt x="816" y="342"/>
                    <a:pt x="732" y="366"/>
                  </a:cubicBezTo>
                  <a:cubicBezTo>
                    <a:pt x="705" y="415"/>
                    <a:pt x="705" y="415"/>
                    <a:pt x="705" y="415"/>
                  </a:cubicBezTo>
                  <a:cubicBezTo>
                    <a:pt x="705" y="415"/>
                    <a:pt x="681" y="431"/>
                    <a:pt x="628" y="466"/>
                  </a:cubicBezTo>
                  <a:cubicBezTo>
                    <a:pt x="589" y="492"/>
                    <a:pt x="501" y="598"/>
                    <a:pt x="553" y="542"/>
                  </a:cubicBezTo>
                  <a:cubicBezTo>
                    <a:pt x="553" y="542"/>
                    <a:pt x="466" y="600"/>
                    <a:pt x="398" y="586"/>
                  </a:cubicBezTo>
                  <a:cubicBezTo>
                    <a:pt x="412" y="550"/>
                    <a:pt x="412" y="550"/>
                    <a:pt x="412" y="550"/>
                  </a:cubicBezTo>
                  <a:cubicBezTo>
                    <a:pt x="412" y="550"/>
                    <a:pt x="341" y="596"/>
                    <a:pt x="210" y="566"/>
                  </a:cubicBezTo>
                  <a:cubicBezTo>
                    <a:pt x="195" y="563"/>
                    <a:pt x="190" y="563"/>
                    <a:pt x="190" y="563"/>
                  </a:cubicBezTo>
                  <a:cubicBezTo>
                    <a:pt x="190" y="563"/>
                    <a:pt x="9" y="613"/>
                    <a:pt x="5" y="661"/>
                  </a:cubicBezTo>
                  <a:cubicBezTo>
                    <a:pt x="1017" y="663"/>
                    <a:pt x="1017" y="663"/>
                    <a:pt x="1017" y="663"/>
                  </a:cubicBezTo>
                  <a:cubicBezTo>
                    <a:pt x="1026" y="286"/>
                    <a:pt x="1026" y="286"/>
                    <a:pt x="1026" y="286"/>
                  </a:cubicBezTo>
                  <a:cubicBezTo>
                    <a:pt x="1026" y="286"/>
                    <a:pt x="1018" y="202"/>
                    <a:pt x="1032" y="176"/>
                  </a:cubicBezTo>
                  <a:cubicBezTo>
                    <a:pt x="1035" y="170"/>
                    <a:pt x="974" y="250"/>
                    <a:pt x="968" y="186"/>
                  </a:cubicBezTo>
                  <a:close/>
                </a:path>
              </a:pathLst>
            </a:custGeom>
            <a:gradFill rotWithShape="1">
              <a:gsLst>
                <a:gs pos="0">
                  <a:srgbClr val="FFFFFF"/>
                </a:gs>
                <a:gs pos="100000">
                  <a:srgbClr val="C7C7C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3" name="Freeform 11"/>
            <p:cNvSpPr>
              <a:spLocks/>
            </p:cNvSpPr>
            <p:nvPr/>
          </p:nvSpPr>
          <p:spPr bwMode="auto">
            <a:xfrm>
              <a:off x="2341" y="1212"/>
              <a:ext cx="217" cy="214"/>
            </a:xfrm>
            <a:custGeom>
              <a:avLst/>
              <a:gdLst>
                <a:gd name="T0" fmla="*/ 179 w 249"/>
                <a:gd name="T1" fmla="*/ 0 h 245"/>
                <a:gd name="T2" fmla="*/ 197 w 249"/>
                <a:gd name="T3" fmla="*/ 18 h 245"/>
                <a:gd name="T4" fmla="*/ 217 w 249"/>
                <a:gd name="T5" fmla="*/ 22 h 245"/>
                <a:gd name="T6" fmla="*/ 197 w 249"/>
                <a:gd name="T7" fmla="*/ 93 h 245"/>
                <a:gd name="T8" fmla="*/ 178 w 249"/>
                <a:gd name="T9" fmla="*/ 120 h 245"/>
                <a:gd name="T10" fmla="*/ 152 w 249"/>
                <a:gd name="T11" fmla="*/ 148 h 245"/>
                <a:gd name="T12" fmla="*/ 125 w 249"/>
                <a:gd name="T13" fmla="*/ 106 h 245"/>
                <a:gd name="T14" fmla="*/ 31 w 249"/>
                <a:gd name="T15" fmla="*/ 172 h 245"/>
                <a:gd name="T16" fmla="*/ 12 w 249"/>
                <a:gd name="T17" fmla="*/ 214 h 245"/>
                <a:gd name="T18" fmla="*/ 0 w 249"/>
                <a:gd name="T19" fmla="*/ 176 h 245"/>
                <a:gd name="T20" fmla="*/ 38 w 249"/>
                <a:gd name="T21" fmla="*/ 137 h 245"/>
                <a:gd name="T22" fmla="*/ 68 w 249"/>
                <a:gd name="T23" fmla="*/ 97 h 245"/>
                <a:gd name="T24" fmla="*/ 44 w 249"/>
                <a:gd name="T25" fmla="*/ 90 h 245"/>
                <a:gd name="T26" fmla="*/ 64 w 249"/>
                <a:gd name="T27" fmla="*/ 69 h 245"/>
                <a:gd name="T28" fmla="*/ 113 w 249"/>
                <a:gd name="T29" fmla="*/ 40 h 245"/>
                <a:gd name="T30" fmla="*/ 127 w 249"/>
                <a:gd name="T31" fmla="*/ 24 h 245"/>
                <a:gd name="T32" fmla="*/ 158 w 249"/>
                <a:gd name="T33" fmla="*/ 7 h 245"/>
                <a:gd name="T34" fmla="*/ 179 w 249"/>
                <a:gd name="T35" fmla="*/ 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245">
                  <a:moveTo>
                    <a:pt x="205" y="0"/>
                  </a:moveTo>
                  <a:cubicBezTo>
                    <a:pt x="205" y="0"/>
                    <a:pt x="226" y="6"/>
                    <a:pt x="226" y="21"/>
                  </a:cubicBezTo>
                  <a:cubicBezTo>
                    <a:pt x="229" y="36"/>
                    <a:pt x="249" y="25"/>
                    <a:pt x="249" y="25"/>
                  </a:cubicBezTo>
                  <a:cubicBezTo>
                    <a:pt x="249" y="25"/>
                    <a:pt x="222" y="77"/>
                    <a:pt x="226" y="107"/>
                  </a:cubicBezTo>
                  <a:cubicBezTo>
                    <a:pt x="226" y="107"/>
                    <a:pt x="204" y="123"/>
                    <a:pt x="204" y="137"/>
                  </a:cubicBezTo>
                  <a:cubicBezTo>
                    <a:pt x="204" y="151"/>
                    <a:pt x="174" y="169"/>
                    <a:pt x="174" y="169"/>
                  </a:cubicBezTo>
                  <a:cubicBezTo>
                    <a:pt x="174" y="169"/>
                    <a:pt x="156" y="115"/>
                    <a:pt x="144" y="121"/>
                  </a:cubicBezTo>
                  <a:cubicBezTo>
                    <a:pt x="132" y="127"/>
                    <a:pt x="114" y="207"/>
                    <a:pt x="36" y="197"/>
                  </a:cubicBezTo>
                  <a:cubicBezTo>
                    <a:pt x="36" y="197"/>
                    <a:pt x="10" y="227"/>
                    <a:pt x="14" y="245"/>
                  </a:cubicBezTo>
                  <a:cubicBezTo>
                    <a:pt x="14" y="245"/>
                    <a:pt x="0" y="211"/>
                    <a:pt x="0" y="201"/>
                  </a:cubicBezTo>
                  <a:cubicBezTo>
                    <a:pt x="0" y="201"/>
                    <a:pt x="32" y="185"/>
                    <a:pt x="44" y="157"/>
                  </a:cubicBezTo>
                  <a:cubicBezTo>
                    <a:pt x="56" y="129"/>
                    <a:pt x="78" y="111"/>
                    <a:pt x="78" y="111"/>
                  </a:cubicBezTo>
                  <a:cubicBezTo>
                    <a:pt x="78" y="111"/>
                    <a:pt x="78" y="93"/>
                    <a:pt x="50" y="103"/>
                  </a:cubicBezTo>
                  <a:cubicBezTo>
                    <a:pt x="50" y="103"/>
                    <a:pt x="68" y="93"/>
                    <a:pt x="74" y="79"/>
                  </a:cubicBezTo>
                  <a:cubicBezTo>
                    <a:pt x="80" y="65"/>
                    <a:pt x="120" y="46"/>
                    <a:pt x="130" y="46"/>
                  </a:cubicBezTo>
                  <a:cubicBezTo>
                    <a:pt x="135" y="47"/>
                    <a:pt x="138" y="29"/>
                    <a:pt x="146" y="27"/>
                  </a:cubicBezTo>
                  <a:cubicBezTo>
                    <a:pt x="154" y="25"/>
                    <a:pt x="176" y="15"/>
                    <a:pt x="181" y="8"/>
                  </a:cubicBezTo>
                  <a:cubicBezTo>
                    <a:pt x="182" y="6"/>
                    <a:pt x="195" y="20"/>
                    <a:pt x="205" y="0"/>
                  </a:cubicBezTo>
                  <a:close/>
                </a:path>
              </a:pathLst>
            </a:custGeom>
            <a:gradFill rotWithShape="1">
              <a:gsLst>
                <a:gs pos="0">
                  <a:srgbClr val="C7C7C7"/>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54" name="Freeform 12"/>
            <p:cNvSpPr>
              <a:spLocks noEditPoints="1"/>
            </p:cNvSpPr>
            <p:nvPr/>
          </p:nvSpPr>
          <p:spPr bwMode="auto">
            <a:xfrm>
              <a:off x="2742" y="1306"/>
              <a:ext cx="84" cy="106"/>
            </a:xfrm>
            <a:custGeom>
              <a:avLst/>
              <a:gdLst>
                <a:gd name="T0" fmla="*/ 60 w 98"/>
                <a:gd name="T1" fmla="*/ 14 h 121"/>
                <a:gd name="T2" fmla="*/ 45 w 98"/>
                <a:gd name="T3" fmla="*/ 3 h 121"/>
                <a:gd name="T4" fmla="*/ 27 w 98"/>
                <a:gd name="T5" fmla="*/ 59 h 121"/>
                <a:gd name="T6" fmla="*/ 29 w 98"/>
                <a:gd name="T7" fmla="*/ 73 h 121"/>
                <a:gd name="T8" fmla="*/ 17 w 98"/>
                <a:gd name="T9" fmla="*/ 97 h 121"/>
                <a:gd name="T10" fmla="*/ 1 w 98"/>
                <a:gd name="T11" fmla="*/ 102 h 121"/>
                <a:gd name="T12" fmla="*/ 19 w 98"/>
                <a:gd name="T13" fmla="*/ 102 h 121"/>
                <a:gd name="T14" fmla="*/ 29 w 98"/>
                <a:gd name="T15" fmla="*/ 74 h 121"/>
                <a:gd name="T16" fmla="*/ 29 w 98"/>
                <a:gd name="T17" fmla="*/ 73 h 121"/>
                <a:gd name="T18" fmla="*/ 82 w 98"/>
                <a:gd name="T19" fmla="*/ 15 h 121"/>
                <a:gd name="T20" fmla="*/ 60 w 98"/>
                <a:gd name="T21" fmla="*/ 14 h 121"/>
                <a:gd name="T22" fmla="*/ 1 w 98"/>
                <a:gd name="T23" fmla="*/ 102 h 121"/>
                <a:gd name="T24" fmla="*/ 0 w 98"/>
                <a:gd name="T25" fmla="*/ 102 h 121"/>
                <a:gd name="T26" fmla="*/ 1 w 98"/>
                <a:gd name="T27" fmla="*/ 102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21">
                  <a:moveTo>
                    <a:pt x="70" y="16"/>
                  </a:moveTo>
                  <a:cubicBezTo>
                    <a:pt x="70" y="0"/>
                    <a:pt x="54" y="0"/>
                    <a:pt x="52" y="3"/>
                  </a:cubicBezTo>
                  <a:cubicBezTo>
                    <a:pt x="52" y="3"/>
                    <a:pt x="29" y="40"/>
                    <a:pt x="32" y="67"/>
                  </a:cubicBezTo>
                  <a:cubicBezTo>
                    <a:pt x="33" y="78"/>
                    <a:pt x="34" y="81"/>
                    <a:pt x="34" y="83"/>
                  </a:cubicBezTo>
                  <a:cubicBezTo>
                    <a:pt x="31" y="93"/>
                    <a:pt x="27" y="107"/>
                    <a:pt x="20" y="111"/>
                  </a:cubicBezTo>
                  <a:cubicBezTo>
                    <a:pt x="8" y="117"/>
                    <a:pt x="3" y="117"/>
                    <a:pt x="1" y="116"/>
                  </a:cubicBezTo>
                  <a:cubicBezTo>
                    <a:pt x="9" y="121"/>
                    <a:pt x="14" y="121"/>
                    <a:pt x="22" y="116"/>
                  </a:cubicBezTo>
                  <a:cubicBezTo>
                    <a:pt x="33" y="109"/>
                    <a:pt x="34" y="90"/>
                    <a:pt x="34" y="84"/>
                  </a:cubicBezTo>
                  <a:cubicBezTo>
                    <a:pt x="34" y="84"/>
                    <a:pt x="34" y="84"/>
                    <a:pt x="34" y="83"/>
                  </a:cubicBezTo>
                  <a:cubicBezTo>
                    <a:pt x="41" y="74"/>
                    <a:pt x="72" y="27"/>
                    <a:pt x="96" y="17"/>
                  </a:cubicBezTo>
                  <a:cubicBezTo>
                    <a:pt x="98" y="16"/>
                    <a:pt x="70" y="21"/>
                    <a:pt x="70" y="16"/>
                  </a:cubicBezTo>
                  <a:close/>
                  <a:moveTo>
                    <a:pt x="1" y="116"/>
                  </a:moveTo>
                  <a:cubicBezTo>
                    <a:pt x="1" y="116"/>
                    <a:pt x="0" y="116"/>
                    <a:pt x="0" y="116"/>
                  </a:cubicBezTo>
                  <a:cubicBezTo>
                    <a:pt x="0" y="116"/>
                    <a:pt x="0" y="116"/>
                    <a:pt x="1" y="116"/>
                  </a:cubicBezTo>
                  <a:close/>
                </a:path>
              </a:pathLst>
            </a:custGeom>
            <a:gradFill rotWithShape="1">
              <a:gsLst>
                <a:gs pos="0">
                  <a:srgbClr val="C7C7C7">
                    <a:alpha val="60001"/>
                  </a:srgbClr>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55" name="Freeform 13"/>
            <p:cNvSpPr>
              <a:spLocks noEditPoints="1"/>
            </p:cNvSpPr>
            <p:nvPr/>
          </p:nvSpPr>
          <p:spPr bwMode="auto">
            <a:xfrm>
              <a:off x="2890" y="1394"/>
              <a:ext cx="94" cy="128"/>
            </a:xfrm>
            <a:custGeom>
              <a:avLst/>
              <a:gdLst>
                <a:gd name="T0" fmla="*/ 15 w 108"/>
                <a:gd name="T1" fmla="*/ 128 h 147"/>
                <a:gd name="T2" fmla="*/ 15 w 108"/>
                <a:gd name="T3" fmla="*/ 128 h 147"/>
                <a:gd name="T4" fmla="*/ 15 w 108"/>
                <a:gd name="T5" fmla="*/ 128 h 147"/>
                <a:gd name="T6" fmla="*/ 29 w 108"/>
                <a:gd name="T7" fmla="*/ 0 h 147"/>
                <a:gd name="T8" fmla="*/ 18 w 108"/>
                <a:gd name="T9" fmla="*/ 27 h 147"/>
                <a:gd name="T10" fmla="*/ 0 w 108"/>
                <a:gd name="T11" fmla="*/ 64 h 147"/>
                <a:gd name="T12" fmla="*/ 17 w 108"/>
                <a:gd name="T13" fmla="*/ 37 h 147"/>
                <a:gd name="T14" fmla="*/ 17 w 108"/>
                <a:gd name="T15" fmla="*/ 37 h 147"/>
                <a:gd name="T16" fmla="*/ 15 w 108"/>
                <a:gd name="T17" fmla="*/ 128 h 147"/>
                <a:gd name="T18" fmla="*/ 94 w 108"/>
                <a:gd name="T19" fmla="*/ 115 h 147"/>
                <a:gd name="T20" fmla="*/ 29 w 108"/>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147">
                  <a:moveTo>
                    <a:pt x="17" y="147"/>
                  </a:moveTo>
                  <a:cubicBezTo>
                    <a:pt x="17" y="147"/>
                    <a:pt x="17" y="147"/>
                    <a:pt x="17" y="147"/>
                  </a:cubicBezTo>
                  <a:cubicBezTo>
                    <a:pt x="17" y="147"/>
                    <a:pt x="16" y="147"/>
                    <a:pt x="17" y="147"/>
                  </a:cubicBezTo>
                  <a:close/>
                  <a:moveTo>
                    <a:pt x="33" y="0"/>
                  </a:moveTo>
                  <a:cubicBezTo>
                    <a:pt x="30" y="3"/>
                    <a:pt x="24" y="15"/>
                    <a:pt x="21" y="31"/>
                  </a:cubicBezTo>
                  <a:cubicBezTo>
                    <a:pt x="13" y="40"/>
                    <a:pt x="0" y="59"/>
                    <a:pt x="0" y="73"/>
                  </a:cubicBezTo>
                  <a:cubicBezTo>
                    <a:pt x="0" y="92"/>
                    <a:pt x="0" y="64"/>
                    <a:pt x="19" y="42"/>
                  </a:cubicBezTo>
                  <a:cubicBezTo>
                    <a:pt x="19" y="42"/>
                    <a:pt x="19" y="42"/>
                    <a:pt x="19" y="42"/>
                  </a:cubicBezTo>
                  <a:cubicBezTo>
                    <a:pt x="16" y="84"/>
                    <a:pt x="20" y="143"/>
                    <a:pt x="17" y="147"/>
                  </a:cubicBezTo>
                  <a:cubicBezTo>
                    <a:pt x="25" y="145"/>
                    <a:pt x="108" y="132"/>
                    <a:pt x="108" y="132"/>
                  </a:cubicBezTo>
                  <a:cubicBezTo>
                    <a:pt x="108" y="132"/>
                    <a:pt x="34" y="1"/>
                    <a:pt x="33" y="0"/>
                  </a:cubicBez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6" name="Freeform 14"/>
            <p:cNvSpPr>
              <a:spLocks/>
            </p:cNvSpPr>
            <p:nvPr/>
          </p:nvSpPr>
          <p:spPr bwMode="auto">
            <a:xfrm>
              <a:off x="2725" y="1311"/>
              <a:ext cx="47" cy="48"/>
            </a:xfrm>
            <a:custGeom>
              <a:avLst/>
              <a:gdLst>
                <a:gd name="T0" fmla="*/ 20 w 53"/>
                <a:gd name="T1" fmla="*/ 10 h 55"/>
                <a:gd name="T2" fmla="*/ 0 w 53"/>
                <a:gd name="T3" fmla="*/ 48 h 55"/>
                <a:gd name="T4" fmla="*/ 32 w 53"/>
                <a:gd name="T5" fmla="*/ 12 h 55"/>
                <a:gd name="T6" fmla="*/ 20 w 53"/>
                <a:gd name="T7" fmla="*/ 1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55">
                  <a:moveTo>
                    <a:pt x="22" y="11"/>
                  </a:moveTo>
                  <a:cubicBezTo>
                    <a:pt x="0" y="55"/>
                    <a:pt x="0" y="55"/>
                    <a:pt x="0" y="55"/>
                  </a:cubicBezTo>
                  <a:cubicBezTo>
                    <a:pt x="0" y="55"/>
                    <a:pt x="53" y="0"/>
                    <a:pt x="36" y="14"/>
                  </a:cubicBezTo>
                  <a:cubicBezTo>
                    <a:pt x="27" y="21"/>
                    <a:pt x="22" y="11"/>
                    <a:pt x="22" y="11"/>
                  </a:cubicBezTo>
                  <a:close/>
                </a:path>
              </a:pathLst>
            </a:custGeom>
            <a:gradFill rotWithShape="1">
              <a:gsLst>
                <a:gs pos="0">
                  <a:srgbClr val="FFFFFF"/>
                </a:gs>
                <a:gs pos="100000">
                  <a:srgbClr val="C7C7C7"/>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57" name="Freeform 15"/>
            <p:cNvSpPr>
              <a:spLocks/>
            </p:cNvSpPr>
            <p:nvPr/>
          </p:nvSpPr>
          <p:spPr bwMode="auto">
            <a:xfrm>
              <a:off x="2347" y="1443"/>
              <a:ext cx="1186" cy="384"/>
            </a:xfrm>
            <a:custGeom>
              <a:avLst/>
              <a:gdLst>
                <a:gd name="T0" fmla="*/ 0 w 994"/>
                <a:gd name="T1" fmla="*/ 384 h 322"/>
                <a:gd name="T2" fmla="*/ 31 w 994"/>
                <a:gd name="T3" fmla="*/ 368 h 322"/>
                <a:gd name="T4" fmla="*/ 116 w 994"/>
                <a:gd name="T5" fmla="*/ 306 h 322"/>
                <a:gd name="T6" fmla="*/ 218 w 994"/>
                <a:gd name="T7" fmla="*/ 216 h 322"/>
                <a:gd name="T8" fmla="*/ 297 w 994"/>
                <a:gd name="T9" fmla="*/ 166 h 322"/>
                <a:gd name="T10" fmla="*/ 292 w 994"/>
                <a:gd name="T11" fmla="*/ 157 h 322"/>
                <a:gd name="T12" fmla="*/ 366 w 994"/>
                <a:gd name="T13" fmla="*/ 129 h 322"/>
                <a:gd name="T14" fmla="*/ 419 w 994"/>
                <a:gd name="T15" fmla="*/ 99 h 322"/>
                <a:gd name="T16" fmla="*/ 456 w 994"/>
                <a:gd name="T17" fmla="*/ 91 h 322"/>
                <a:gd name="T18" fmla="*/ 490 w 994"/>
                <a:gd name="T19" fmla="*/ 73 h 322"/>
                <a:gd name="T20" fmla="*/ 556 w 994"/>
                <a:gd name="T21" fmla="*/ 69 h 322"/>
                <a:gd name="T22" fmla="*/ 570 w 994"/>
                <a:gd name="T23" fmla="*/ 72 h 322"/>
                <a:gd name="T24" fmla="*/ 855 w 994"/>
                <a:gd name="T25" fmla="*/ 2 h 322"/>
                <a:gd name="T26" fmla="*/ 858 w 994"/>
                <a:gd name="T27" fmla="*/ 44 h 322"/>
                <a:gd name="T28" fmla="*/ 883 w 994"/>
                <a:gd name="T29" fmla="*/ 82 h 322"/>
                <a:gd name="T30" fmla="*/ 850 w 994"/>
                <a:gd name="T31" fmla="*/ 156 h 322"/>
                <a:gd name="T32" fmla="*/ 896 w 994"/>
                <a:gd name="T33" fmla="*/ 173 h 322"/>
                <a:gd name="T34" fmla="*/ 921 w 994"/>
                <a:gd name="T35" fmla="*/ 137 h 322"/>
                <a:gd name="T36" fmla="*/ 964 w 994"/>
                <a:gd name="T37" fmla="*/ 148 h 322"/>
                <a:gd name="T38" fmla="*/ 1002 w 994"/>
                <a:gd name="T39" fmla="*/ 179 h 322"/>
                <a:gd name="T40" fmla="*/ 1021 w 994"/>
                <a:gd name="T41" fmla="*/ 291 h 322"/>
                <a:gd name="T42" fmla="*/ 1145 w 994"/>
                <a:gd name="T43" fmla="*/ 316 h 322"/>
                <a:gd name="T44" fmla="*/ 1186 w 994"/>
                <a:gd name="T45" fmla="*/ 382 h 322"/>
                <a:gd name="T46" fmla="*/ 0 w 994"/>
                <a:gd name="T47" fmla="*/ 384 h 3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94" h="322">
                  <a:moveTo>
                    <a:pt x="0" y="322"/>
                  </a:moveTo>
                  <a:cubicBezTo>
                    <a:pt x="0" y="322"/>
                    <a:pt x="16" y="320"/>
                    <a:pt x="26" y="309"/>
                  </a:cubicBezTo>
                  <a:cubicBezTo>
                    <a:pt x="26" y="309"/>
                    <a:pt x="88" y="260"/>
                    <a:pt x="97" y="257"/>
                  </a:cubicBezTo>
                  <a:cubicBezTo>
                    <a:pt x="107" y="253"/>
                    <a:pt x="183" y="181"/>
                    <a:pt x="183" y="181"/>
                  </a:cubicBezTo>
                  <a:cubicBezTo>
                    <a:pt x="249" y="139"/>
                    <a:pt x="249" y="139"/>
                    <a:pt x="249" y="139"/>
                  </a:cubicBezTo>
                  <a:cubicBezTo>
                    <a:pt x="249" y="139"/>
                    <a:pt x="253" y="132"/>
                    <a:pt x="245" y="132"/>
                  </a:cubicBezTo>
                  <a:cubicBezTo>
                    <a:pt x="245" y="132"/>
                    <a:pt x="288" y="131"/>
                    <a:pt x="307" y="108"/>
                  </a:cubicBezTo>
                  <a:cubicBezTo>
                    <a:pt x="327" y="85"/>
                    <a:pt x="338" y="110"/>
                    <a:pt x="351" y="83"/>
                  </a:cubicBezTo>
                  <a:cubicBezTo>
                    <a:pt x="382" y="76"/>
                    <a:pt x="382" y="76"/>
                    <a:pt x="382" y="76"/>
                  </a:cubicBezTo>
                  <a:cubicBezTo>
                    <a:pt x="382" y="76"/>
                    <a:pt x="381" y="53"/>
                    <a:pt x="411" y="61"/>
                  </a:cubicBezTo>
                  <a:cubicBezTo>
                    <a:pt x="411" y="61"/>
                    <a:pt x="442" y="77"/>
                    <a:pt x="466" y="58"/>
                  </a:cubicBezTo>
                  <a:cubicBezTo>
                    <a:pt x="466" y="58"/>
                    <a:pt x="478" y="55"/>
                    <a:pt x="478" y="60"/>
                  </a:cubicBezTo>
                  <a:cubicBezTo>
                    <a:pt x="478" y="64"/>
                    <a:pt x="717" y="2"/>
                    <a:pt x="717" y="2"/>
                  </a:cubicBezTo>
                  <a:cubicBezTo>
                    <a:pt x="717" y="2"/>
                    <a:pt x="714" y="0"/>
                    <a:pt x="719" y="37"/>
                  </a:cubicBezTo>
                  <a:cubicBezTo>
                    <a:pt x="740" y="69"/>
                    <a:pt x="740" y="69"/>
                    <a:pt x="740" y="69"/>
                  </a:cubicBezTo>
                  <a:cubicBezTo>
                    <a:pt x="740" y="69"/>
                    <a:pt x="725" y="128"/>
                    <a:pt x="712" y="131"/>
                  </a:cubicBezTo>
                  <a:cubicBezTo>
                    <a:pt x="699" y="134"/>
                    <a:pt x="738" y="161"/>
                    <a:pt x="751" y="145"/>
                  </a:cubicBezTo>
                  <a:cubicBezTo>
                    <a:pt x="764" y="129"/>
                    <a:pt x="764" y="128"/>
                    <a:pt x="772" y="115"/>
                  </a:cubicBezTo>
                  <a:cubicBezTo>
                    <a:pt x="780" y="101"/>
                    <a:pt x="806" y="102"/>
                    <a:pt x="808" y="124"/>
                  </a:cubicBezTo>
                  <a:cubicBezTo>
                    <a:pt x="809" y="163"/>
                    <a:pt x="840" y="150"/>
                    <a:pt x="840" y="150"/>
                  </a:cubicBezTo>
                  <a:cubicBezTo>
                    <a:pt x="840" y="150"/>
                    <a:pt x="877" y="231"/>
                    <a:pt x="856" y="244"/>
                  </a:cubicBezTo>
                  <a:cubicBezTo>
                    <a:pt x="835" y="257"/>
                    <a:pt x="960" y="265"/>
                    <a:pt x="960" y="265"/>
                  </a:cubicBezTo>
                  <a:cubicBezTo>
                    <a:pt x="994" y="320"/>
                    <a:pt x="994" y="320"/>
                    <a:pt x="994" y="320"/>
                  </a:cubicBezTo>
                  <a:lnTo>
                    <a:pt x="0" y="3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8" name="Freeform 16"/>
            <p:cNvSpPr>
              <a:spLocks/>
            </p:cNvSpPr>
            <p:nvPr/>
          </p:nvSpPr>
          <p:spPr bwMode="auto">
            <a:xfrm>
              <a:off x="2352" y="1434"/>
              <a:ext cx="1189" cy="395"/>
            </a:xfrm>
            <a:custGeom>
              <a:avLst/>
              <a:gdLst>
                <a:gd name="T0" fmla="*/ 0 w 1189"/>
                <a:gd name="T1" fmla="*/ 395 h 395"/>
                <a:gd name="T2" fmla="*/ 88 w 1189"/>
                <a:gd name="T3" fmla="*/ 365 h 395"/>
                <a:gd name="T4" fmla="*/ 162 w 1189"/>
                <a:gd name="T5" fmla="*/ 365 h 395"/>
                <a:gd name="T6" fmla="*/ 625 w 1189"/>
                <a:gd name="T7" fmla="*/ 359 h 395"/>
                <a:gd name="T8" fmla="*/ 805 w 1189"/>
                <a:gd name="T9" fmla="*/ 360 h 395"/>
                <a:gd name="T10" fmla="*/ 742 w 1189"/>
                <a:gd name="T11" fmla="*/ 300 h 395"/>
                <a:gd name="T12" fmla="*/ 657 w 1189"/>
                <a:gd name="T13" fmla="*/ 257 h 395"/>
                <a:gd name="T14" fmla="*/ 667 w 1189"/>
                <a:gd name="T15" fmla="*/ 230 h 395"/>
                <a:gd name="T16" fmla="*/ 735 w 1189"/>
                <a:gd name="T17" fmla="*/ 234 h 395"/>
                <a:gd name="T18" fmla="*/ 880 w 1189"/>
                <a:gd name="T19" fmla="*/ 259 h 395"/>
                <a:gd name="T20" fmla="*/ 816 w 1189"/>
                <a:gd name="T21" fmla="*/ 234 h 395"/>
                <a:gd name="T22" fmla="*/ 805 w 1189"/>
                <a:gd name="T23" fmla="*/ 138 h 395"/>
                <a:gd name="T24" fmla="*/ 826 w 1189"/>
                <a:gd name="T25" fmla="*/ 109 h 395"/>
                <a:gd name="T26" fmla="*/ 857 w 1189"/>
                <a:gd name="T27" fmla="*/ 128 h 395"/>
                <a:gd name="T28" fmla="*/ 816 w 1189"/>
                <a:gd name="T29" fmla="*/ 73 h 395"/>
                <a:gd name="T30" fmla="*/ 848 w 1189"/>
                <a:gd name="T31" fmla="*/ 37 h 395"/>
                <a:gd name="T32" fmla="*/ 832 w 1189"/>
                <a:gd name="T33" fmla="*/ 13 h 395"/>
                <a:gd name="T34" fmla="*/ 861 w 1189"/>
                <a:gd name="T35" fmla="*/ 28 h 395"/>
                <a:gd name="T36" fmla="*/ 884 w 1189"/>
                <a:gd name="T37" fmla="*/ 66 h 395"/>
                <a:gd name="T38" fmla="*/ 882 w 1189"/>
                <a:gd name="T39" fmla="*/ 104 h 395"/>
                <a:gd name="T40" fmla="*/ 887 w 1189"/>
                <a:gd name="T41" fmla="*/ 99 h 395"/>
                <a:gd name="T42" fmla="*/ 919 w 1189"/>
                <a:gd name="T43" fmla="*/ 135 h 395"/>
                <a:gd name="T44" fmla="*/ 961 w 1189"/>
                <a:gd name="T45" fmla="*/ 145 h 395"/>
                <a:gd name="T46" fmla="*/ 1003 w 1189"/>
                <a:gd name="T47" fmla="*/ 182 h 395"/>
                <a:gd name="T48" fmla="*/ 1073 w 1189"/>
                <a:gd name="T49" fmla="*/ 193 h 395"/>
                <a:gd name="T50" fmla="*/ 1104 w 1189"/>
                <a:gd name="T51" fmla="*/ 273 h 395"/>
                <a:gd name="T52" fmla="*/ 1151 w 1189"/>
                <a:gd name="T53" fmla="*/ 301 h 395"/>
                <a:gd name="T54" fmla="*/ 1160 w 1189"/>
                <a:gd name="T55" fmla="*/ 325 h 395"/>
                <a:gd name="T56" fmla="*/ 1181 w 1189"/>
                <a:gd name="T57" fmla="*/ 391 h 395"/>
                <a:gd name="T58" fmla="*/ 0 w 1189"/>
                <a:gd name="T59" fmla="*/ 395 h 3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89" h="395">
                  <a:moveTo>
                    <a:pt x="0" y="395"/>
                  </a:moveTo>
                  <a:cubicBezTo>
                    <a:pt x="0" y="395"/>
                    <a:pt x="74" y="389"/>
                    <a:pt x="88" y="365"/>
                  </a:cubicBezTo>
                  <a:cubicBezTo>
                    <a:pt x="88" y="365"/>
                    <a:pt x="149" y="359"/>
                    <a:pt x="162" y="365"/>
                  </a:cubicBezTo>
                  <a:cubicBezTo>
                    <a:pt x="162" y="365"/>
                    <a:pt x="504" y="304"/>
                    <a:pt x="625" y="359"/>
                  </a:cubicBezTo>
                  <a:cubicBezTo>
                    <a:pt x="625" y="359"/>
                    <a:pt x="683" y="389"/>
                    <a:pt x="805" y="360"/>
                  </a:cubicBezTo>
                  <a:cubicBezTo>
                    <a:pt x="805" y="360"/>
                    <a:pt x="793" y="293"/>
                    <a:pt x="742" y="300"/>
                  </a:cubicBezTo>
                  <a:cubicBezTo>
                    <a:pt x="742" y="300"/>
                    <a:pt x="714" y="253"/>
                    <a:pt x="657" y="257"/>
                  </a:cubicBezTo>
                  <a:cubicBezTo>
                    <a:pt x="657" y="257"/>
                    <a:pt x="658" y="257"/>
                    <a:pt x="667" y="230"/>
                  </a:cubicBezTo>
                  <a:cubicBezTo>
                    <a:pt x="667" y="230"/>
                    <a:pt x="706" y="279"/>
                    <a:pt x="735" y="234"/>
                  </a:cubicBezTo>
                  <a:cubicBezTo>
                    <a:pt x="735" y="234"/>
                    <a:pt x="820" y="287"/>
                    <a:pt x="880" y="259"/>
                  </a:cubicBezTo>
                  <a:cubicBezTo>
                    <a:pt x="816" y="234"/>
                    <a:pt x="816" y="234"/>
                    <a:pt x="816" y="234"/>
                  </a:cubicBezTo>
                  <a:cubicBezTo>
                    <a:pt x="816" y="234"/>
                    <a:pt x="857" y="166"/>
                    <a:pt x="805" y="138"/>
                  </a:cubicBezTo>
                  <a:cubicBezTo>
                    <a:pt x="752" y="109"/>
                    <a:pt x="826" y="109"/>
                    <a:pt x="826" y="109"/>
                  </a:cubicBezTo>
                  <a:cubicBezTo>
                    <a:pt x="826" y="109"/>
                    <a:pt x="806" y="141"/>
                    <a:pt x="857" y="128"/>
                  </a:cubicBezTo>
                  <a:cubicBezTo>
                    <a:pt x="857" y="128"/>
                    <a:pt x="830" y="73"/>
                    <a:pt x="816" y="73"/>
                  </a:cubicBezTo>
                  <a:cubicBezTo>
                    <a:pt x="803" y="73"/>
                    <a:pt x="826" y="38"/>
                    <a:pt x="848" y="37"/>
                  </a:cubicBezTo>
                  <a:cubicBezTo>
                    <a:pt x="848" y="37"/>
                    <a:pt x="855" y="10"/>
                    <a:pt x="832" y="13"/>
                  </a:cubicBezTo>
                  <a:cubicBezTo>
                    <a:pt x="832" y="13"/>
                    <a:pt x="849" y="0"/>
                    <a:pt x="861" y="28"/>
                  </a:cubicBezTo>
                  <a:cubicBezTo>
                    <a:pt x="861" y="28"/>
                    <a:pt x="851" y="48"/>
                    <a:pt x="884" y="66"/>
                  </a:cubicBezTo>
                  <a:cubicBezTo>
                    <a:pt x="917" y="83"/>
                    <a:pt x="887" y="99"/>
                    <a:pt x="882" y="104"/>
                  </a:cubicBezTo>
                  <a:cubicBezTo>
                    <a:pt x="876" y="110"/>
                    <a:pt x="887" y="99"/>
                    <a:pt x="887" y="99"/>
                  </a:cubicBezTo>
                  <a:cubicBezTo>
                    <a:pt x="887" y="99"/>
                    <a:pt x="873" y="185"/>
                    <a:pt x="919" y="135"/>
                  </a:cubicBezTo>
                  <a:cubicBezTo>
                    <a:pt x="919" y="135"/>
                    <a:pt x="936" y="114"/>
                    <a:pt x="961" y="145"/>
                  </a:cubicBezTo>
                  <a:cubicBezTo>
                    <a:pt x="961" y="145"/>
                    <a:pt x="965" y="193"/>
                    <a:pt x="1003" y="182"/>
                  </a:cubicBezTo>
                  <a:cubicBezTo>
                    <a:pt x="1003" y="182"/>
                    <a:pt x="1070" y="182"/>
                    <a:pt x="1073" y="193"/>
                  </a:cubicBezTo>
                  <a:cubicBezTo>
                    <a:pt x="1078" y="206"/>
                    <a:pt x="1126" y="228"/>
                    <a:pt x="1104" y="273"/>
                  </a:cubicBezTo>
                  <a:cubicBezTo>
                    <a:pt x="1104" y="273"/>
                    <a:pt x="1151" y="291"/>
                    <a:pt x="1151" y="301"/>
                  </a:cubicBezTo>
                  <a:cubicBezTo>
                    <a:pt x="1151" y="313"/>
                    <a:pt x="1160" y="325"/>
                    <a:pt x="1160" y="325"/>
                  </a:cubicBezTo>
                  <a:cubicBezTo>
                    <a:pt x="1160" y="325"/>
                    <a:pt x="1189" y="363"/>
                    <a:pt x="1181" y="391"/>
                  </a:cubicBezTo>
                  <a:lnTo>
                    <a:pt x="0" y="395"/>
                  </a:lnTo>
                  <a:close/>
                </a:path>
              </a:pathLst>
            </a:custGeom>
            <a:gradFill rotWithShape="1">
              <a:gsLst>
                <a:gs pos="0">
                  <a:srgbClr val="FFFFFF"/>
                </a:gs>
                <a:gs pos="100000">
                  <a:srgbClr val="C7C7C7"/>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59" name="Freeform 17"/>
            <p:cNvSpPr>
              <a:spLocks/>
            </p:cNvSpPr>
            <p:nvPr/>
          </p:nvSpPr>
          <p:spPr bwMode="auto">
            <a:xfrm>
              <a:off x="3192" y="1462"/>
              <a:ext cx="378" cy="364"/>
            </a:xfrm>
            <a:custGeom>
              <a:avLst/>
              <a:gdLst>
                <a:gd name="T0" fmla="*/ 20 w 317"/>
                <a:gd name="T1" fmla="*/ 0 h 305"/>
                <a:gd name="T2" fmla="*/ 13 w 317"/>
                <a:gd name="T3" fmla="*/ 25 h 305"/>
                <a:gd name="T4" fmla="*/ 48 w 317"/>
                <a:gd name="T5" fmla="*/ 72 h 305"/>
                <a:gd name="T6" fmla="*/ 74 w 317"/>
                <a:gd name="T7" fmla="*/ 125 h 305"/>
                <a:gd name="T8" fmla="*/ 97 w 317"/>
                <a:gd name="T9" fmla="*/ 110 h 305"/>
                <a:gd name="T10" fmla="*/ 136 w 317"/>
                <a:gd name="T11" fmla="*/ 154 h 305"/>
                <a:gd name="T12" fmla="*/ 185 w 317"/>
                <a:gd name="T13" fmla="*/ 203 h 305"/>
                <a:gd name="T14" fmla="*/ 130 w 317"/>
                <a:gd name="T15" fmla="*/ 228 h 305"/>
                <a:gd name="T16" fmla="*/ 198 w 317"/>
                <a:gd name="T17" fmla="*/ 228 h 305"/>
                <a:gd name="T18" fmla="*/ 168 w 317"/>
                <a:gd name="T19" fmla="*/ 264 h 305"/>
                <a:gd name="T20" fmla="*/ 138 w 317"/>
                <a:gd name="T21" fmla="*/ 317 h 305"/>
                <a:gd name="T22" fmla="*/ 228 w 317"/>
                <a:gd name="T23" fmla="*/ 325 h 305"/>
                <a:gd name="T24" fmla="*/ 128 w 317"/>
                <a:gd name="T25" fmla="*/ 358 h 305"/>
                <a:gd name="T26" fmla="*/ 119 w 317"/>
                <a:gd name="T27" fmla="*/ 363 h 305"/>
                <a:gd name="T28" fmla="*/ 378 w 317"/>
                <a:gd name="T29" fmla="*/ 364 h 305"/>
                <a:gd name="T30" fmla="*/ 340 w 317"/>
                <a:gd name="T31" fmla="*/ 300 h 305"/>
                <a:gd name="T32" fmla="*/ 303 w 317"/>
                <a:gd name="T33" fmla="*/ 239 h 305"/>
                <a:gd name="T34" fmla="*/ 272 w 317"/>
                <a:gd name="T35" fmla="*/ 175 h 305"/>
                <a:gd name="T36" fmla="*/ 168 w 317"/>
                <a:gd name="T37" fmla="*/ 154 h 305"/>
                <a:gd name="T38" fmla="*/ 101 w 317"/>
                <a:gd name="T39" fmla="*/ 84 h 305"/>
                <a:gd name="T40" fmla="*/ 20 w 317"/>
                <a:gd name="T41" fmla="*/ 0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7" h="305">
                  <a:moveTo>
                    <a:pt x="17" y="0"/>
                  </a:moveTo>
                  <a:cubicBezTo>
                    <a:pt x="17" y="0"/>
                    <a:pt x="0" y="18"/>
                    <a:pt x="11" y="21"/>
                  </a:cubicBezTo>
                  <a:cubicBezTo>
                    <a:pt x="22" y="25"/>
                    <a:pt x="58" y="37"/>
                    <a:pt x="40" y="60"/>
                  </a:cubicBezTo>
                  <a:cubicBezTo>
                    <a:pt x="15" y="94"/>
                    <a:pt x="47" y="111"/>
                    <a:pt x="62" y="105"/>
                  </a:cubicBezTo>
                  <a:cubicBezTo>
                    <a:pt x="78" y="99"/>
                    <a:pt x="72" y="92"/>
                    <a:pt x="81" y="92"/>
                  </a:cubicBezTo>
                  <a:cubicBezTo>
                    <a:pt x="103" y="92"/>
                    <a:pt x="104" y="132"/>
                    <a:pt x="114" y="129"/>
                  </a:cubicBezTo>
                  <a:cubicBezTo>
                    <a:pt x="114" y="129"/>
                    <a:pt x="178" y="139"/>
                    <a:pt x="155" y="170"/>
                  </a:cubicBezTo>
                  <a:cubicBezTo>
                    <a:pt x="147" y="181"/>
                    <a:pt x="138" y="200"/>
                    <a:pt x="109" y="191"/>
                  </a:cubicBezTo>
                  <a:cubicBezTo>
                    <a:pt x="109" y="191"/>
                    <a:pt x="147" y="218"/>
                    <a:pt x="166" y="191"/>
                  </a:cubicBezTo>
                  <a:cubicBezTo>
                    <a:pt x="184" y="164"/>
                    <a:pt x="201" y="235"/>
                    <a:pt x="141" y="221"/>
                  </a:cubicBezTo>
                  <a:cubicBezTo>
                    <a:pt x="141" y="221"/>
                    <a:pt x="211" y="271"/>
                    <a:pt x="116" y="266"/>
                  </a:cubicBezTo>
                  <a:cubicBezTo>
                    <a:pt x="205" y="268"/>
                    <a:pt x="125" y="265"/>
                    <a:pt x="191" y="272"/>
                  </a:cubicBezTo>
                  <a:cubicBezTo>
                    <a:pt x="257" y="280"/>
                    <a:pt x="172" y="303"/>
                    <a:pt x="107" y="300"/>
                  </a:cubicBezTo>
                  <a:cubicBezTo>
                    <a:pt x="100" y="304"/>
                    <a:pt x="100" y="304"/>
                    <a:pt x="100" y="304"/>
                  </a:cubicBezTo>
                  <a:cubicBezTo>
                    <a:pt x="285" y="304"/>
                    <a:pt x="317" y="305"/>
                    <a:pt x="317" y="305"/>
                  </a:cubicBezTo>
                  <a:cubicBezTo>
                    <a:pt x="317" y="305"/>
                    <a:pt x="264" y="281"/>
                    <a:pt x="285" y="251"/>
                  </a:cubicBezTo>
                  <a:cubicBezTo>
                    <a:pt x="247" y="220"/>
                    <a:pt x="283" y="222"/>
                    <a:pt x="254" y="200"/>
                  </a:cubicBezTo>
                  <a:cubicBezTo>
                    <a:pt x="227" y="178"/>
                    <a:pt x="245" y="169"/>
                    <a:pt x="228" y="147"/>
                  </a:cubicBezTo>
                  <a:cubicBezTo>
                    <a:pt x="211" y="125"/>
                    <a:pt x="143" y="133"/>
                    <a:pt x="141" y="129"/>
                  </a:cubicBezTo>
                  <a:cubicBezTo>
                    <a:pt x="140" y="126"/>
                    <a:pt x="111" y="112"/>
                    <a:pt x="85" y="70"/>
                  </a:cubicBezTo>
                  <a:cubicBezTo>
                    <a:pt x="60" y="29"/>
                    <a:pt x="23" y="26"/>
                    <a:pt x="17" y="0"/>
                  </a:cubicBezTo>
                  <a:close/>
                </a:path>
              </a:pathLst>
            </a:custGeom>
            <a:gradFill rotWithShape="1">
              <a:gsLst>
                <a:gs pos="0">
                  <a:srgbClr val="B0B0B0"/>
                </a:gs>
                <a:gs pos="100000">
                  <a:srgbClr val="404040"/>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60" name="Freeform 18"/>
            <p:cNvSpPr>
              <a:spLocks/>
            </p:cNvSpPr>
            <p:nvPr/>
          </p:nvSpPr>
          <p:spPr bwMode="auto">
            <a:xfrm>
              <a:off x="3195" y="1581"/>
              <a:ext cx="55" cy="43"/>
            </a:xfrm>
            <a:custGeom>
              <a:avLst/>
              <a:gdLst>
                <a:gd name="T0" fmla="*/ 24 w 62"/>
                <a:gd name="T1" fmla="*/ 0 h 49"/>
                <a:gd name="T2" fmla="*/ 55 w 62"/>
                <a:gd name="T3" fmla="*/ 13 h 49"/>
                <a:gd name="T4" fmla="*/ 26 w 62"/>
                <a:gd name="T5" fmla="*/ 24 h 49"/>
                <a:gd name="T6" fmla="*/ 24 w 62"/>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49">
                  <a:moveTo>
                    <a:pt x="27" y="0"/>
                  </a:moveTo>
                  <a:cubicBezTo>
                    <a:pt x="27" y="0"/>
                    <a:pt x="62" y="3"/>
                    <a:pt x="62" y="15"/>
                  </a:cubicBezTo>
                  <a:cubicBezTo>
                    <a:pt x="62" y="27"/>
                    <a:pt x="57" y="49"/>
                    <a:pt x="29" y="27"/>
                  </a:cubicBezTo>
                  <a:cubicBezTo>
                    <a:pt x="0" y="5"/>
                    <a:pt x="15" y="3"/>
                    <a:pt x="27" y="0"/>
                  </a:cubicBezTo>
                  <a:close/>
                </a:path>
              </a:pathLst>
            </a:custGeom>
            <a:gradFill rotWithShape="1">
              <a:gsLst>
                <a:gs pos="0">
                  <a:srgbClr val="B0B0B0"/>
                </a:gs>
                <a:gs pos="100000">
                  <a:srgbClr val="51515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61" name="Freeform 19"/>
            <p:cNvSpPr>
              <a:spLocks/>
            </p:cNvSpPr>
            <p:nvPr/>
          </p:nvSpPr>
          <p:spPr bwMode="auto">
            <a:xfrm>
              <a:off x="3206" y="1594"/>
              <a:ext cx="79" cy="59"/>
            </a:xfrm>
            <a:custGeom>
              <a:avLst/>
              <a:gdLst>
                <a:gd name="T0" fmla="*/ 16 w 90"/>
                <a:gd name="T1" fmla="*/ 39 h 67"/>
                <a:gd name="T2" fmla="*/ 51 w 90"/>
                <a:gd name="T3" fmla="*/ 24 h 67"/>
                <a:gd name="T4" fmla="*/ 40 w 90"/>
                <a:gd name="T5" fmla="*/ 56 h 67"/>
                <a:gd name="T6" fmla="*/ 16 w 90"/>
                <a:gd name="T7" fmla="*/ 39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67">
                  <a:moveTo>
                    <a:pt x="18" y="44"/>
                  </a:moveTo>
                  <a:cubicBezTo>
                    <a:pt x="18" y="44"/>
                    <a:pt x="58" y="54"/>
                    <a:pt x="58" y="27"/>
                  </a:cubicBezTo>
                  <a:cubicBezTo>
                    <a:pt x="58" y="0"/>
                    <a:pt x="90" y="67"/>
                    <a:pt x="45" y="64"/>
                  </a:cubicBezTo>
                  <a:cubicBezTo>
                    <a:pt x="0" y="60"/>
                    <a:pt x="18" y="44"/>
                    <a:pt x="18" y="44"/>
                  </a:cubicBezTo>
                  <a:close/>
                </a:path>
              </a:pathLst>
            </a:custGeom>
            <a:gradFill rotWithShape="1">
              <a:gsLst>
                <a:gs pos="0">
                  <a:srgbClr val="B0B0B0"/>
                </a:gs>
                <a:gs pos="100000">
                  <a:srgbClr val="51515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62" name="Freeform 20"/>
            <p:cNvSpPr>
              <a:spLocks/>
            </p:cNvSpPr>
            <p:nvPr/>
          </p:nvSpPr>
          <p:spPr bwMode="auto">
            <a:xfrm>
              <a:off x="3017" y="1550"/>
              <a:ext cx="62" cy="89"/>
            </a:xfrm>
            <a:custGeom>
              <a:avLst/>
              <a:gdLst>
                <a:gd name="T0" fmla="*/ 0 w 72"/>
                <a:gd name="T1" fmla="*/ 82 h 101"/>
                <a:gd name="T2" fmla="*/ 56 w 72"/>
                <a:gd name="T3" fmla="*/ 11 h 101"/>
                <a:gd name="T4" fmla="*/ 62 w 72"/>
                <a:gd name="T5" fmla="*/ 89 h 101"/>
                <a:gd name="T6" fmla="*/ 0 w 72"/>
                <a:gd name="T7" fmla="*/ 82 h 1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01">
                  <a:moveTo>
                    <a:pt x="0" y="93"/>
                  </a:moveTo>
                  <a:cubicBezTo>
                    <a:pt x="0" y="93"/>
                    <a:pt x="25" y="0"/>
                    <a:pt x="65" y="13"/>
                  </a:cubicBezTo>
                  <a:cubicBezTo>
                    <a:pt x="72" y="101"/>
                    <a:pt x="72" y="101"/>
                    <a:pt x="72" y="101"/>
                  </a:cubicBezTo>
                  <a:cubicBezTo>
                    <a:pt x="72" y="101"/>
                    <a:pt x="60" y="31"/>
                    <a:pt x="0" y="93"/>
                  </a:cubicBezTo>
                  <a:close/>
                </a:path>
              </a:pathLst>
            </a:custGeom>
            <a:gradFill rotWithShape="1">
              <a:gsLst>
                <a:gs pos="0">
                  <a:srgbClr val="C7C7C7"/>
                </a:gs>
                <a:gs pos="100000">
                  <a:srgbClr val="FFFFFF"/>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63" name="Freeform 21"/>
            <p:cNvSpPr>
              <a:spLocks/>
            </p:cNvSpPr>
            <p:nvPr/>
          </p:nvSpPr>
          <p:spPr bwMode="auto">
            <a:xfrm>
              <a:off x="2889" y="1530"/>
              <a:ext cx="51" cy="62"/>
            </a:xfrm>
            <a:custGeom>
              <a:avLst/>
              <a:gdLst>
                <a:gd name="T0" fmla="*/ 51 w 60"/>
                <a:gd name="T1" fmla="*/ 17 h 71"/>
                <a:gd name="T2" fmla="*/ 0 w 60"/>
                <a:gd name="T3" fmla="*/ 52 h 71"/>
                <a:gd name="T4" fmla="*/ 51 w 60"/>
                <a:gd name="T5" fmla="*/ 17 h 71"/>
                <a:gd name="T6" fmla="*/ 0 60000 65536"/>
                <a:gd name="T7" fmla="*/ 0 60000 65536"/>
                <a:gd name="T8" fmla="*/ 0 60000 65536"/>
              </a:gdLst>
              <a:ahLst/>
              <a:cxnLst>
                <a:cxn ang="T6">
                  <a:pos x="T0" y="T1"/>
                </a:cxn>
                <a:cxn ang="T7">
                  <a:pos x="T2" y="T3"/>
                </a:cxn>
                <a:cxn ang="T8">
                  <a:pos x="T4" y="T5"/>
                </a:cxn>
              </a:cxnLst>
              <a:rect l="0" t="0" r="r" b="b"/>
              <a:pathLst>
                <a:path w="60" h="71">
                  <a:moveTo>
                    <a:pt x="60" y="20"/>
                  </a:moveTo>
                  <a:cubicBezTo>
                    <a:pt x="60" y="20"/>
                    <a:pt x="27" y="71"/>
                    <a:pt x="0" y="60"/>
                  </a:cubicBezTo>
                  <a:cubicBezTo>
                    <a:pt x="0" y="60"/>
                    <a:pt x="25" y="0"/>
                    <a:pt x="60" y="20"/>
                  </a:cubicBezTo>
                  <a:close/>
                </a:path>
              </a:pathLst>
            </a:custGeom>
            <a:gradFill rotWithShape="1">
              <a:gsLst>
                <a:gs pos="0">
                  <a:srgbClr val="FFFFFF"/>
                </a:gs>
                <a:gs pos="100000">
                  <a:srgbClr val="C7C7C7"/>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64" name="Freeform 22"/>
            <p:cNvSpPr>
              <a:spLocks/>
            </p:cNvSpPr>
            <p:nvPr/>
          </p:nvSpPr>
          <p:spPr bwMode="auto">
            <a:xfrm>
              <a:off x="2966" y="1660"/>
              <a:ext cx="26" cy="28"/>
            </a:xfrm>
            <a:custGeom>
              <a:avLst/>
              <a:gdLst>
                <a:gd name="T0" fmla="*/ 24 w 31"/>
                <a:gd name="T1" fmla="*/ 0 h 31"/>
                <a:gd name="T2" fmla="*/ 26 w 31"/>
                <a:gd name="T3" fmla="*/ 28 h 31"/>
                <a:gd name="T4" fmla="*/ 24 w 31"/>
                <a:gd name="T5" fmla="*/ 0 h 31"/>
                <a:gd name="T6" fmla="*/ 0 60000 65536"/>
                <a:gd name="T7" fmla="*/ 0 60000 65536"/>
                <a:gd name="T8" fmla="*/ 0 60000 65536"/>
              </a:gdLst>
              <a:ahLst/>
              <a:cxnLst>
                <a:cxn ang="T6">
                  <a:pos x="T0" y="T1"/>
                </a:cxn>
                <a:cxn ang="T7">
                  <a:pos x="T2" y="T3"/>
                </a:cxn>
                <a:cxn ang="T8">
                  <a:pos x="T4" y="T5"/>
                </a:cxn>
              </a:cxnLst>
              <a:rect l="0" t="0" r="r" b="b"/>
              <a:pathLst>
                <a:path w="31" h="31">
                  <a:moveTo>
                    <a:pt x="29" y="0"/>
                  </a:moveTo>
                  <a:cubicBezTo>
                    <a:pt x="31" y="31"/>
                    <a:pt x="31" y="31"/>
                    <a:pt x="31" y="31"/>
                  </a:cubicBezTo>
                  <a:cubicBezTo>
                    <a:pt x="31" y="31"/>
                    <a:pt x="0" y="20"/>
                    <a:pt x="29" y="0"/>
                  </a:cubicBezTo>
                  <a:close/>
                </a:path>
              </a:pathLst>
            </a:custGeom>
            <a:gradFill rotWithShape="1">
              <a:gsLst>
                <a:gs pos="0">
                  <a:srgbClr val="C7C7C7"/>
                </a:gs>
                <a:gs pos="100000">
                  <a:srgbClr val="FFFFFF"/>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GB"/>
            </a:p>
          </p:txBody>
        </p:sp>
        <p:sp>
          <p:nvSpPr>
            <p:cNvPr id="95265" name="Freeform 23"/>
            <p:cNvSpPr>
              <a:spLocks/>
            </p:cNvSpPr>
            <p:nvPr/>
          </p:nvSpPr>
          <p:spPr bwMode="auto">
            <a:xfrm>
              <a:off x="3257" y="1587"/>
              <a:ext cx="79" cy="86"/>
            </a:xfrm>
            <a:custGeom>
              <a:avLst/>
              <a:gdLst>
                <a:gd name="T0" fmla="*/ 4 w 90"/>
                <a:gd name="T1" fmla="*/ 17 h 99"/>
                <a:gd name="T2" fmla="*/ 14 w 90"/>
                <a:gd name="T3" fmla="*/ 86 h 99"/>
                <a:gd name="T4" fmla="*/ 79 w 90"/>
                <a:gd name="T5" fmla="*/ 67 h 99"/>
                <a:gd name="T6" fmla="*/ 57 w 90"/>
                <a:gd name="T7" fmla="*/ 29 h 99"/>
                <a:gd name="T8" fmla="*/ 30 w 90"/>
                <a:gd name="T9" fmla="*/ 0 h 99"/>
                <a:gd name="T10" fmla="*/ 4 w 90"/>
                <a:gd name="T11" fmla="*/ 17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 h="99">
                  <a:moveTo>
                    <a:pt x="5" y="20"/>
                  </a:moveTo>
                  <a:cubicBezTo>
                    <a:pt x="29" y="16"/>
                    <a:pt x="16" y="99"/>
                    <a:pt x="16" y="99"/>
                  </a:cubicBezTo>
                  <a:cubicBezTo>
                    <a:pt x="16" y="86"/>
                    <a:pt x="90" y="77"/>
                    <a:pt x="90" y="77"/>
                  </a:cubicBezTo>
                  <a:cubicBezTo>
                    <a:pt x="90" y="77"/>
                    <a:pt x="67" y="46"/>
                    <a:pt x="65" y="33"/>
                  </a:cubicBezTo>
                  <a:cubicBezTo>
                    <a:pt x="63" y="20"/>
                    <a:pt x="34" y="0"/>
                    <a:pt x="34" y="0"/>
                  </a:cubicBezTo>
                  <a:cubicBezTo>
                    <a:pt x="34" y="0"/>
                    <a:pt x="0" y="20"/>
                    <a:pt x="5" y="2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999448" name="Text Box 24"/>
          <p:cNvSpPr txBox="1">
            <a:spLocks noChangeArrowheads="1"/>
          </p:cNvSpPr>
          <p:nvPr/>
        </p:nvSpPr>
        <p:spPr bwMode="auto">
          <a:xfrm>
            <a:off x="1834830" y="3028950"/>
            <a:ext cx="5521325" cy="1077218"/>
          </a:xfrm>
          <a:prstGeom prst="rect">
            <a:avLst/>
          </a:prstGeom>
          <a:noFill/>
          <a:ln w="9525">
            <a:noFill/>
            <a:miter lim="800000"/>
            <a:headEnd/>
            <a:tailEnd/>
          </a:ln>
          <a:effectLst/>
        </p:spPr>
        <p:txBody>
          <a:bodyPr>
            <a:spAutoFit/>
          </a:bodyPr>
          <a:lstStyle/>
          <a:p>
            <a:pPr algn="ctr">
              <a:defRPr/>
            </a:pPr>
            <a:r>
              <a:rPr lang="en-GB" sz="3200" noProof="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mn-cs"/>
              </a:rPr>
              <a:t>The main challenges are below the surface</a:t>
            </a:r>
          </a:p>
        </p:txBody>
      </p:sp>
      <p:sp>
        <p:nvSpPr>
          <p:cNvPr id="25" name="Oval 24"/>
          <p:cNvSpPr>
            <a:spLocks noChangeArrowheads="1"/>
          </p:cNvSpPr>
          <p:nvPr/>
        </p:nvSpPr>
        <p:spPr bwMode="auto">
          <a:xfrm>
            <a:off x="2301875" y="4008026"/>
            <a:ext cx="1257300" cy="1257300"/>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GB" sz="1200" b="1" noProof="1" smtClean="0">
                <a:solidFill>
                  <a:srgbClr val="FFFFFF"/>
                </a:solidFill>
              </a:rPr>
              <a:t>Security</a:t>
            </a:r>
            <a:endParaRPr lang="en-GB" sz="1200" b="1" noProof="1">
              <a:solidFill>
                <a:srgbClr val="FFFFFF"/>
              </a:solidFill>
            </a:endParaRPr>
          </a:p>
        </p:txBody>
      </p:sp>
      <p:sp>
        <p:nvSpPr>
          <p:cNvPr id="26" name="Oval 25"/>
          <p:cNvSpPr>
            <a:spLocks noChangeArrowheads="1"/>
          </p:cNvSpPr>
          <p:nvPr/>
        </p:nvSpPr>
        <p:spPr bwMode="auto">
          <a:xfrm>
            <a:off x="5565775" y="4735513"/>
            <a:ext cx="1257300" cy="1257300"/>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GB" sz="1200" noProof="1">
                <a:solidFill>
                  <a:srgbClr val="FFFFFF"/>
                </a:solidFill>
              </a:rPr>
              <a:t>     </a:t>
            </a:r>
            <a:r>
              <a:rPr lang="en-GB" sz="1200" b="1" noProof="1">
                <a:solidFill>
                  <a:srgbClr val="FFFFFF"/>
                </a:solidFill>
              </a:rPr>
              <a:t>Cost</a:t>
            </a:r>
          </a:p>
        </p:txBody>
      </p:sp>
      <p:sp>
        <p:nvSpPr>
          <p:cNvPr id="27" name="Oval 26"/>
          <p:cNvSpPr>
            <a:spLocks noChangeArrowheads="1"/>
          </p:cNvSpPr>
          <p:nvPr/>
        </p:nvSpPr>
        <p:spPr bwMode="auto">
          <a:xfrm>
            <a:off x="5940425" y="3876675"/>
            <a:ext cx="1257300" cy="1257300"/>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GB" sz="1200" b="1" noProof="1">
                <a:solidFill>
                  <a:srgbClr val="FFFFFF"/>
                </a:solidFill>
              </a:rPr>
              <a:t>Timescales</a:t>
            </a:r>
          </a:p>
        </p:txBody>
      </p:sp>
      <p:sp>
        <p:nvSpPr>
          <p:cNvPr id="95244" name="Oval 33"/>
          <p:cNvSpPr>
            <a:spLocks noChangeArrowheads="1"/>
          </p:cNvSpPr>
          <p:nvPr/>
        </p:nvSpPr>
        <p:spPr bwMode="auto">
          <a:xfrm>
            <a:off x="3811588" y="1933575"/>
            <a:ext cx="377825" cy="377825"/>
          </a:xfrm>
          <a:prstGeom prst="ellipse">
            <a:avLst/>
          </a:prstGeom>
          <a:noFill/>
          <a:ln w="19050" algn="ctr">
            <a:solidFill>
              <a:srgbClr val="777777"/>
            </a:solidFill>
            <a:round/>
            <a:headEnd/>
            <a:tailEnd/>
          </a:ln>
          <a:effectLst>
            <a:outerShdw dist="35921" dir="2700000" algn="ctr" rotWithShape="0">
              <a:srgbClr val="DDDDDD">
                <a:alpha val="50000"/>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sz="1200" noProof="1">
              <a:solidFill>
                <a:srgbClr val="FFFFFF"/>
              </a:solidFill>
            </a:endParaRPr>
          </a:p>
        </p:txBody>
      </p:sp>
      <p:sp>
        <p:nvSpPr>
          <p:cNvPr id="95245" name="Line 34"/>
          <p:cNvSpPr>
            <a:spLocks noChangeShapeType="1"/>
          </p:cNvSpPr>
          <p:nvPr/>
        </p:nvSpPr>
        <p:spPr bwMode="auto">
          <a:xfrm>
            <a:off x="2749550" y="2120900"/>
            <a:ext cx="1062038" cy="0"/>
          </a:xfrm>
          <a:prstGeom prst="line">
            <a:avLst/>
          </a:prstGeom>
          <a:noFill/>
          <a:ln w="28575">
            <a:solidFill>
              <a:srgbClr val="777777"/>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5246" name="Rectangle 43"/>
          <p:cNvSpPr>
            <a:spLocks noChangeArrowheads="1"/>
          </p:cNvSpPr>
          <p:nvPr/>
        </p:nvSpPr>
        <p:spPr bwMode="auto">
          <a:xfrm>
            <a:off x="369888" y="1774825"/>
            <a:ext cx="2379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GB" sz="1400" b="1" noProof="1">
                <a:solidFill>
                  <a:srgbClr val="002060"/>
                </a:solidFill>
              </a:rPr>
              <a:t>Technology can address </a:t>
            </a:r>
          </a:p>
          <a:p>
            <a:pPr algn="r"/>
            <a:r>
              <a:rPr lang="en-GB" sz="1400" b="1" noProof="1">
                <a:solidFill>
                  <a:srgbClr val="002060"/>
                </a:solidFill>
              </a:rPr>
              <a:t>98% of requirements;</a:t>
            </a:r>
          </a:p>
          <a:p>
            <a:pPr algn="r"/>
            <a:r>
              <a:rPr lang="en-GB" sz="1400" b="1" noProof="1">
                <a:solidFill>
                  <a:srgbClr val="002060"/>
                </a:solidFill>
              </a:rPr>
              <a:t>only part of the Challenge</a:t>
            </a:r>
          </a:p>
        </p:txBody>
      </p:sp>
      <p:sp>
        <p:nvSpPr>
          <p:cNvPr id="31" name="Oval 30"/>
          <p:cNvSpPr>
            <a:spLocks noChangeArrowheads="1"/>
          </p:cNvSpPr>
          <p:nvPr/>
        </p:nvSpPr>
        <p:spPr bwMode="auto">
          <a:xfrm>
            <a:off x="2815263" y="4842388"/>
            <a:ext cx="1257300" cy="1257300"/>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GB" sz="1200" noProof="1">
                <a:solidFill>
                  <a:srgbClr val="FFFFFF"/>
                </a:solidFill>
              </a:rPr>
              <a:t>   </a:t>
            </a:r>
            <a:r>
              <a:rPr lang="en-GB" sz="1200" b="1" noProof="1" smtClean="0">
                <a:solidFill>
                  <a:srgbClr val="FFFFFF"/>
                </a:solidFill>
              </a:rPr>
              <a:t>Trust</a:t>
            </a:r>
            <a:endParaRPr lang="en-GB" sz="1200" b="1" noProof="1">
              <a:solidFill>
                <a:srgbClr val="FFFFFF"/>
              </a:solidFill>
            </a:endParaRPr>
          </a:p>
        </p:txBody>
      </p:sp>
      <p:sp>
        <p:nvSpPr>
          <p:cNvPr id="32" name="Oval 31"/>
          <p:cNvSpPr>
            <a:spLocks noChangeArrowheads="1"/>
          </p:cNvSpPr>
          <p:nvPr/>
        </p:nvSpPr>
        <p:spPr bwMode="auto">
          <a:xfrm>
            <a:off x="4860925" y="4010025"/>
            <a:ext cx="1257300" cy="1257300"/>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GB" sz="1200" b="1" noProof="1" smtClean="0">
                <a:solidFill>
                  <a:srgbClr val="FFFFFF"/>
                </a:solidFill>
              </a:rPr>
              <a:t>  What</a:t>
            </a:r>
            <a:endParaRPr lang="en-GB" sz="1200" b="1" noProof="1">
              <a:solidFill>
                <a:srgbClr val="FFFFFF"/>
              </a:solidFill>
            </a:endParaRPr>
          </a:p>
        </p:txBody>
      </p:sp>
      <p:sp>
        <p:nvSpPr>
          <p:cNvPr id="33" name="Oval 32"/>
          <p:cNvSpPr>
            <a:spLocks noChangeArrowheads="1"/>
          </p:cNvSpPr>
          <p:nvPr/>
        </p:nvSpPr>
        <p:spPr bwMode="auto">
          <a:xfrm>
            <a:off x="5565775" y="4735513"/>
            <a:ext cx="1257300" cy="1257300"/>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GB" sz="1200" noProof="1">
                <a:solidFill>
                  <a:srgbClr val="FFFFFF"/>
                </a:solidFill>
              </a:rPr>
              <a:t>     </a:t>
            </a:r>
            <a:r>
              <a:rPr lang="en-GB" sz="1200" b="1" noProof="1">
                <a:solidFill>
                  <a:srgbClr val="FFFFFF"/>
                </a:solidFill>
              </a:rPr>
              <a:t>Value</a:t>
            </a:r>
          </a:p>
        </p:txBody>
      </p:sp>
      <p:sp>
        <p:nvSpPr>
          <p:cNvPr id="34" name="Oval 33"/>
          <p:cNvSpPr>
            <a:spLocks noChangeArrowheads="1"/>
          </p:cNvSpPr>
          <p:nvPr/>
        </p:nvSpPr>
        <p:spPr bwMode="auto">
          <a:xfrm>
            <a:off x="3314700" y="4010025"/>
            <a:ext cx="1257300" cy="1257300"/>
          </a:xfrm>
          <a:prstGeom prst="ellipse">
            <a:avLst/>
          </a:pr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GB" sz="1200" b="1" noProof="1" smtClean="0">
                <a:solidFill>
                  <a:srgbClr val="FFFFFF"/>
                </a:solidFill>
              </a:rPr>
              <a:t>  Control</a:t>
            </a:r>
          </a:p>
          <a:p>
            <a:r>
              <a:rPr lang="en-GB" sz="1200" b="1" noProof="1" smtClean="0">
                <a:solidFill>
                  <a:srgbClr val="FFFFFF"/>
                </a:solidFill>
              </a:rPr>
              <a:t>  /Lock-in</a:t>
            </a:r>
            <a:endParaRPr lang="en-GB" sz="1200" b="1" noProof="1">
              <a:solidFill>
                <a:srgbClr val="FFFFFF"/>
              </a:solidFill>
            </a:endParaRPr>
          </a:p>
        </p:txBody>
      </p:sp>
    </p:spTree>
    <p:extLst>
      <p:ext uri="{BB962C8B-B14F-4D97-AF65-F5344CB8AC3E}">
        <p14:creationId xmlns:p14="http://schemas.microsoft.com/office/powerpoint/2010/main" val="802442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0"/>
            <a:ext cx="4311026" cy="1009404"/>
          </a:xfrm>
        </p:spPr>
        <p:txBody>
          <a:bodyPr/>
          <a:lstStyle/>
          <a:p>
            <a:pPr>
              <a:defRPr/>
            </a:pPr>
            <a:r>
              <a:rPr lang="en-GB" dirty="0" smtClean="0"/>
              <a:t>Service Provision</a:t>
            </a:r>
            <a:endParaRPr lang="en-GB" dirty="0"/>
          </a:p>
        </p:txBody>
      </p:sp>
      <p:grpSp>
        <p:nvGrpSpPr>
          <p:cNvPr id="4" name="Group 4"/>
          <p:cNvGrpSpPr/>
          <p:nvPr/>
        </p:nvGrpSpPr>
        <p:grpSpPr>
          <a:xfrm>
            <a:off x="5791200" y="4038602"/>
            <a:ext cx="1981200" cy="1856369"/>
            <a:chOff x="6934199" y="3498905"/>
            <a:chExt cx="1638301" cy="1573649"/>
          </a:xfrm>
          <a:effectLst>
            <a:reflection blurRad="6350" stA="52000" endA="300" endPos="35000" dir="5400000" sy="-100000" algn="bl" rotWithShape="0"/>
          </a:effectLst>
        </p:grpSpPr>
        <p:pic>
          <p:nvPicPr>
            <p:cNvPr id="5" name="Picture 4" descr="bryce-earth.png"/>
            <p:cNvPicPr>
              <a:picLocks noChangeAspect="1"/>
            </p:cNvPicPr>
            <p:nvPr/>
          </p:nvPicPr>
          <p:blipFill>
            <a:blip r:embed="rId3" cstate="print"/>
            <a:stretch>
              <a:fillRect/>
            </a:stretch>
          </p:blipFill>
          <p:spPr>
            <a:xfrm>
              <a:off x="6968358" y="3498905"/>
              <a:ext cx="1573649" cy="1573649"/>
            </a:xfrm>
            <a:prstGeom prst="rect">
              <a:avLst/>
            </a:prstGeom>
          </p:spPr>
        </p:pic>
        <p:pic>
          <p:nvPicPr>
            <p:cNvPr id="6" name="Picture 5" descr="101010-ring.png"/>
            <p:cNvPicPr>
              <a:picLocks noChangeAspect="1"/>
            </p:cNvPicPr>
            <p:nvPr/>
          </p:nvPicPr>
          <p:blipFill>
            <a:blip r:embed="rId4" cstate="print"/>
            <a:stretch>
              <a:fillRect/>
            </a:stretch>
          </p:blipFill>
          <p:spPr>
            <a:xfrm>
              <a:off x="6934199" y="3810000"/>
              <a:ext cx="1628775" cy="949761"/>
            </a:xfrm>
            <a:prstGeom prst="rect">
              <a:avLst/>
            </a:prstGeom>
          </p:spPr>
        </p:pic>
        <p:pic>
          <p:nvPicPr>
            <p:cNvPr id="7" name="Picture 6" descr="101010-ring.png"/>
            <p:cNvPicPr>
              <a:picLocks noChangeAspect="1"/>
            </p:cNvPicPr>
            <p:nvPr/>
          </p:nvPicPr>
          <p:blipFill>
            <a:blip r:embed="rId4" cstate="print"/>
            <a:stretch>
              <a:fillRect/>
            </a:stretch>
          </p:blipFill>
          <p:spPr>
            <a:xfrm rot="2285466">
              <a:off x="6943725" y="3686174"/>
              <a:ext cx="1628775" cy="949761"/>
            </a:xfrm>
            <a:prstGeom prst="rect">
              <a:avLst/>
            </a:prstGeom>
          </p:spPr>
        </p:pic>
      </p:grpSp>
      <p:pic>
        <p:nvPicPr>
          <p:cNvPr id="75780" name="Picture 5" descr="C:\Program Files\Microsoft Resource DVD Artwork\DVD_ART\Artwork_Imagery\HARDWARE_IMAGERY\Photos - OEM Hardware\Computer\Laptop, Notebook\Gateway M680 with Vista Busine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297488"/>
            <a:ext cx="1143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3"/>
          <p:cNvSpPr txBox="1">
            <a:spLocks/>
          </p:cNvSpPr>
          <p:nvPr/>
        </p:nvSpPr>
        <p:spPr>
          <a:xfrm>
            <a:off x="38100" y="4227616"/>
            <a:ext cx="5676900" cy="2065235"/>
          </a:xfrm>
          <a:prstGeom prst="rect">
            <a:avLst/>
          </a:prstGeom>
        </p:spPr>
        <p:txBody>
          <a:bodyPr lIns="91432" tIns="45717" rIns="91432" bIns="45717"/>
          <a:lstStyle/>
          <a:p>
            <a:pPr marL="190500" indent="-190500" eaLnBrk="0" hangingPunct="0">
              <a:lnSpc>
                <a:spcPct val="90000"/>
              </a:lnSpc>
              <a:spcBef>
                <a:spcPct val="60000"/>
              </a:spcBef>
              <a:buClr>
                <a:schemeClr val="accent2"/>
              </a:buClr>
              <a:buSzPct val="95000"/>
              <a:buFont typeface="Wingdings" pitchFamily="2" charset="2"/>
              <a:buChar char="§"/>
              <a:defRPr/>
            </a:pPr>
            <a:r>
              <a:rPr lang="en-US" b="1" dirty="0" err="1">
                <a:solidFill>
                  <a:srgbClr val="002060"/>
                </a:solidFill>
                <a:latin typeface="+mn-lt"/>
                <a:cs typeface="+mn-cs"/>
              </a:rPr>
              <a:t>Commoditised</a:t>
            </a:r>
            <a:r>
              <a:rPr lang="en-US" b="1" dirty="0">
                <a:solidFill>
                  <a:srgbClr val="002060"/>
                </a:solidFill>
                <a:latin typeface="+mn-lt"/>
                <a:cs typeface="+mn-cs"/>
              </a:rPr>
              <a:t> functions into the cloud</a:t>
            </a:r>
          </a:p>
          <a:p>
            <a:pPr marL="647700" lvl="2" indent="-190500" eaLnBrk="0" hangingPunct="0">
              <a:lnSpc>
                <a:spcPct val="90000"/>
              </a:lnSpc>
              <a:spcBef>
                <a:spcPct val="60000"/>
              </a:spcBef>
              <a:buClr>
                <a:schemeClr val="accent2"/>
              </a:buClr>
              <a:buSzPct val="95000"/>
              <a:buFont typeface="Wingdings" pitchFamily="2" charset="2"/>
              <a:buChar char="§"/>
              <a:defRPr/>
            </a:pPr>
            <a:r>
              <a:rPr lang="en-US" b="1" dirty="0">
                <a:solidFill>
                  <a:srgbClr val="002060"/>
                </a:solidFill>
                <a:latin typeface="+mn-lt"/>
                <a:cs typeface="+mn-cs"/>
              </a:rPr>
              <a:t>Large Enterprise Experience for SME</a:t>
            </a:r>
          </a:p>
          <a:p>
            <a:pPr marL="1104900" lvl="4" indent="-190500" eaLnBrk="0" hangingPunct="0">
              <a:lnSpc>
                <a:spcPct val="90000"/>
              </a:lnSpc>
              <a:spcBef>
                <a:spcPct val="60000"/>
              </a:spcBef>
              <a:buClr>
                <a:schemeClr val="accent2"/>
              </a:buClr>
              <a:buSzPct val="95000"/>
              <a:buFont typeface="Wingdings" pitchFamily="2" charset="2"/>
              <a:buChar char="§"/>
              <a:defRPr/>
            </a:pPr>
            <a:r>
              <a:rPr lang="en-US" b="1" dirty="0">
                <a:solidFill>
                  <a:srgbClr val="002060"/>
                </a:solidFill>
                <a:latin typeface="+mn-lt"/>
                <a:cs typeface="+mn-cs"/>
              </a:rPr>
              <a:t>Best-in-class SLAs &amp; IT </a:t>
            </a:r>
            <a:r>
              <a:rPr lang="en-US" b="1" dirty="0" smtClean="0">
                <a:solidFill>
                  <a:srgbClr val="002060"/>
                </a:solidFill>
                <a:latin typeface="+mn-lt"/>
                <a:cs typeface="+mn-cs"/>
              </a:rPr>
              <a:t>Governance</a:t>
            </a:r>
          </a:p>
          <a:p>
            <a:pPr marL="1562100" lvl="5" indent="-190500" eaLnBrk="0" hangingPunct="0">
              <a:lnSpc>
                <a:spcPct val="90000"/>
              </a:lnSpc>
              <a:spcBef>
                <a:spcPct val="60000"/>
              </a:spcBef>
              <a:buClr>
                <a:schemeClr val="accent2"/>
              </a:buClr>
              <a:buSzPct val="95000"/>
              <a:buFont typeface="Wingdings" pitchFamily="2" charset="2"/>
              <a:buChar char="§"/>
              <a:defRPr/>
            </a:pPr>
            <a:r>
              <a:rPr lang="en-US" b="1" dirty="0" smtClean="0">
                <a:solidFill>
                  <a:srgbClr val="002060"/>
                </a:solidFill>
                <a:latin typeface="+mn-lt"/>
                <a:cs typeface="+mn-cs"/>
              </a:rPr>
              <a:t>Agility 80/20 knowledge shift </a:t>
            </a:r>
            <a:r>
              <a:rPr lang="en-US" dirty="0" err="1" smtClean="0">
                <a:solidFill>
                  <a:srgbClr val="002060"/>
                </a:solidFill>
                <a:latin typeface="+mn-lt"/>
                <a:cs typeface="+mn-cs"/>
              </a:rPr>
              <a:t>eg:BT</a:t>
            </a:r>
            <a:r>
              <a:rPr lang="en-US" dirty="0" smtClean="0">
                <a:solidFill>
                  <a:srgbClr val="002060"/>
                </a:solidFill>
                <a:latin typeface="+mn-lt"/>
                <a:cs typeface="+mn-cs"/>
              </a:rPr>
              <a:t> </a:t>
            </a:r>
            <a:r>
              <a:rPr lang="en-US" dirty="0" err="1" smtClean="0">
                <a:solidFill>
                  <a:srgbClr val="002060"/>
                </a:solidFill>
                <a:latin typeface="+mn-lt"/>
                <a:cs typeface="+mn-cs"/>
              </a:rPr>
              <a:t>Debatescape</a:t>
            </a:r>
            <a:endParaRPr lang="en-US" dirty="0" smtClean="0">
              <a:solidFill>
                <a:srgbClr val="002060"/>
              </a:solidFill>
              <a:latin typeface="+mn-lt"/>
              <a:cs typeface="+mn-cs"/>
            </a:endParaRPr>
          </a:p>
        </p:txBody>
      </p:sp>
      <p:sp>
        <p:nvSpPr>
          <p:cNvPr id="12" name="Title 11"/>
          <p:cNvSpPr txBox="1">
            <a:spLocks/>
          </p:cNvSpPr>
          <p:nvPr/>
        </p:nvSpPr>
        <p:spPr bwMode="auto">
          <a:xfrm>
            <a:off x="5791200" y="3276600"/>
            <a:ext cx="3235842" cy="1421928"/>
          </a:xfrm>
          <a:prstGeom prst="rect">
            <a:avLst/>
          </a:prstGeom>
          <a:noFill/>
          <a:ln w="9525">
            <a:noFill/>
            <a:miter lim="800000"/>
            <a:headEnd/>
            <a:tailEnd/>
          </a:ln>
        </p:spPr>
        <p:txBody>
          <a:bodyPr lIns="0" tIns="0" rIns="0" bIns="0">
            <a:spAutoFit/>
          </a:bodyPr>
          <a:lstStyle/>
          <a:p>
            <a:pPr>
              <a:lnSpc>
                <a:spcPct val="90000"/>
              </a:lnSpc>
              <a:spcBef>
                <a:spcPct val="30000"/>
              </a:spcBef>
              <a:defRPr/>
            </a:pPr>
            <a:r>
              <a:rPr lang="en-US" sz="4400" kern="0" dirty="0">
                <a:gradFill>
                  <a:gsLst>
                    <a:gs pos="0">
                      <a:schemeClr val="bg1">
                        <a:lumMod val="40000"/>
                        <a:lumOff val="60000"/>
                      </a:schemeClr>
                    </a:gs>
                    <a:gs pos="54000">
                      <a:srgbClr val="0070C0"/>
                    </a:gs>
                    <a:gs pos="82000">
                      <a:srgbClr val="FFC000"/>
                    </a:gs>
                  </a:gsLst>
                  <a:lin ang="5400000" scaled="0"/>
                </a:gradFill>
                <a:latin typeface="Segoe UI" pitchFamily="34" charset="0"/>
                <a:ea typeface="+mj-ea"/>
                <a:cs typeface="Segoe UI" pitchFamily="34" charset="0"/>
              </a:rPr>
              <a:t>Services </a:t>
            </a:r>
            <a:r>
              <a:rPr lang="en-US" i="1" dirty="0">
                <a:solidFill>
                  <a:srgbClr val="002060"/>
                </a:solidFill>
                <a:latin typeface="Arial" charset="0"/>
                <a:cs typeface="+mn-cs"/>
              </a:rPr>
              <a:t>’in cloud’</a:t>
            </a:r>
          </a:p>
          <a:p>
            <a:pPr algn="ctr">
              <a:lnSpc>
                <a:spcPct val="90000"/>
              </a:lnSpc>
              <a:spcBef>
                <a:spcPct val="30000"/>
              </a:spcBef>
              <a:defRPr/>
            </a:pPr>
            <a:endParaRPr lang="en-US" sz="4400" kern="0" dirty="0">
              <a:gradFill>
                <a:gsLst>
                  <a:gs pos="0">
                    <a:schemeClr val="bg1">
                      <a:lumMod val="40000"/>
                      <a:lumOff val="60000"/>
                    </a:schemeClr>
                  </a:gs>
                  <a:gs pos="54000">
                    <a:srgbClr val="0070C0"/>
                  </a:gs>
                  <a:gs pos="82000">
                    <a:srgbClr val="FFC000"/>
                  </a:gs>
                </a:gsLst>
                <a:lin ang="5400000" scaled="0"/>
              </a:gradFill>
              <a:latin typeface="Segoe UI" pitchFamily="34" charset="0"/>
              <a:ea typeface="+mj-ea"/>
              <a:cs typeface="Segoe UI" pitchFamily="34" charset="0"/>
            </a:endParaRPr>
          </a:p>
        </p:txBody>
      </p:sp>
      <p:sp>
        <p:nvSpPr>
          <p:cNvPr id="13" name="Title 11"/>
          <p:cNvSpPr txBox="1">
            <a:spLocks/>
          </p:cNvSpPr>
          <p:nvPr/>
        </p:nvSpPr>
        <p:spPr bwMode="auto">
          <a:xfrm>
            <a:off x="250529" y="1134385"/>
            <a:ext cx="3853639" cy="609398"/>
          </a:xfrm>
          <a:prstGeom prst="rect">
            <a:avLst/>
          </a:prstGeom>
          <a:noFill/>
          <a:ln w="9525">
            <a:noFill/>
            <a:miter lim="800000"/>
            <a:headEnd/>
            <a:tailEnd/>
          </a:ln>
        </p:spPr>
        <p:txBody>
          <a:bodyPr lIns="0" tIns="0" rIns="0" bIns="0">
            <a:spAutoFit/>
          </a:bodyPr>
          <a:lstStyle/>
          <a:p>
            <a:pPr>
              <a:lnSpc>
                <a:spcPct val="90000"/>
              </a:lnSpc>
              <a:spcBef>
                <a:spcPct val="30000"/>
              </a:spcBef>
              <a:defRPr/>
            </a:pPr>
            <a:r>
              <a:rPr lang="en-US" sz="4400" kern="0" dirty="0">
                <a:gradFill>
                  <a:gsLst>
                    <a:gs pos="0">
                      <a:schemeClr val="bg1">
                        <a:lumMod val="40000"/>
                        <a:lumOff val="60000"/>
                      </a:schemeClr>
                    </a:gs>
                    <a:gs pos="12000">
                      <a:srgbClr val="FFC000"/>
                    </a:gs>
                    <a:gs pos="78000">
                      <a:srgbClr val="0070C0"/>
                    </a:gs>
                  </a:gsLst>
                  <a:lin ang="5400000" scaled="0"/>
                </a:gradFill>
                <a:latin typeface="Segoe UI" pitchFamily="34" charset="0"/>
                <a:ea typeface="+mj-ea"/>
                <a:cs typeface="Segoe UI" pitchFamily="34" charset="0"/>
              </a:rPr>
              <a:t>Software </a:t>
            </a:r>
            <a:r>
              <a:rPr lang="en-US" i="1" dirty="0">
                <a:solidFill>
                  <a:srgbClr val="002060"/>
                </a:solidFill>
                <a:latin typeface="+mn-lt"/>
                <a:cs typeface="+mn-cs"/>
              </a:rPr>
              <a:t>’on premise’</a:t>
            </a:r>
          </a:p>
        </p:txBody>
      </p:sp>
      <p:sp>
        <p:nvSpPr>
          <p:cNvPr id="14" name="Content Placeholder 3"/>
          <p:cNvSpPr txBox="1">
            <a:spLocks/>
          </p:cNvSpPr>
          <p:nvPr/>
        </p:nvSpPr>
        <p:spPr>
          <a:xfrm>
            <a:off x="3829050" y="1009404"/>
            <a:ext cx="5197992" cy="2140196"/>
          </a:xfrm>
          <a:prstGeom prst="rect">
            <a:avLst/>
          </a:prstGeom>
        </p:spPr>
        <p:txBody>
          <a:bodyPr lIns="91432" tIns="45717" rIns="91432" bIns="45717"/>
          <a:lstStyle/>
          <a:p>
            <a:pPr marL="190500" indent="-190500" eaLnBrk="0" hangingPunct="0">
              <a:lnSpc>
                <a:spcPct val="90000"/>
              </a:lnSpc>
              <a:spcBef>
                <a:spcPct val="60000"/>
              </a:spcBef>
              <a:buClr>
                <a:schemeClr val="accent2"/>
              </a:buClr>
              <a:buSzPct val="95000"/>
              <a:buFont typeface="Wingdings" pitchFamily="2" charset="2"/>
              <a:buChar char="§"/>
              <a:defRPr/>
            </a:pPr>
            <a:r>
              <a:rPr lang="en-US" b="1" dirty="0">
                <a:solidFill>
                  <a:srgbClr val="002060"/>
                </a:solidFill>
                <a:latin typeface="+mn-lt"/>
                <a:cs typeface="+mn-cs"/>
              </a:rPr>
              <a:t>Best of both worlds</a:t>
            </a:r>
          </a:p>
          <a:p>
            <a:pPr marL="647700" lvl="2" indent="-190500" eaLnBrk="0" hangingPunct="0">
              <a:lnSpc>
                <a:spcPct val="90000"/>
              </a:lnSpc>
              <a:spcBef>
                <a:spcPct val="60000"/>
              </a:spcBef>
              <a:buClr>
                <a:schemeClr val="accent2"/>
              </a:buClr>
              <a:buSzPct val="95000"/>
              <a:buFont typeface="Wingdings" pitchFamily="2" charset="2"/>
              <a:buChar char="§"/>
              <a:defRPr/>
            </a:pPr>
            <a:r>
              <a:rPr lang="en-US" b="1" dirty="0">
                <a:solidFill>
                  <a:srgbClr val="002060"/>
                </a:solidFill>
                <a:latin typeface="+mn-lt"/>
                <a:cs typeface="+mn-cs"/>
              </a:rPr>
              <a:t>Business is in </a:t>
            </a:r>
            <a:r>
              <a:rPr lang="en-US" b="1" dirty="0" smtClean="0">
                <a:solidFill>
                  <a:srgbClr val="002060"/>
                </a:solidFill>
                <a:latin typeface="+mn-lt"/>
                <a:cs typeface="+mn-cs"/>
              </a:rPr>
              <a:t>control </a:t>
            </a:r>
            <a:r>
              <a:rPr lang="en-US" sz="1800" i="1" dirty="0" smtClean="0">
                <a:solidFill>
                  <a:srgbClr val="002060"/>
                </a:solidFill>
                <a:latin typeface="+mn-lt"/>
                <a:cs typeface="+mn-cs"/>
              </a:rPr>
              <a:t>(Remotes for Business!)</a:t>
            </a:r>
          </a:p>
          <a:p>
            <a:pPr marL="1104900" lvl="4" indent="-190500" eaLnBrk="0" hangingPunct="0">
              <a:lnSpc>
                <a:spcPct val="90000"/>
              </a:lnSpc>
              <a:spcBef>
                <a:spcPct val="60000"/>
              </a:spcBef>
              <a:buClr>
                <a:schemeClr val="accent2"/>
              </a:buClr>
              <a:buSzPct val="95000"/>
              <a:buFont typeface="Wingdings" pitchFamily="2" charset="2"/>
              <a:buChar char="§"/>
              <a:defRPr/>
            </a:pPr>
            <a:r>
              <a:rPr lang="en-US" b="1" dirty="0" smtClean="0">
                <a:solidFill>
                  <a:srgbClr val="002060"/>
                </a:solidFill>
                <a:latin typeface="+mn-lt"/>
                <a:cs typeface="+mn-cs"/>
              </a:rPr>
              <a:t>Deployment </a:t>
            </a:r>
            <a:r>
              <a:rPr lang="en-US" b="1" dirty="0">
                <a:solidFill>
                  <a:srgbClr val="002060"/>
                </a:solidFill>
                <a:latin typeface="+mn-lt"/>
                <a:cs typeface="+mn-cs"/>
              </a:rPr>
              <a:t>choices </a:t>
            </a:r>
            <a:r>
              <a:rPr lang="en-US" b="1" dirty="0" smtClean="0">
                <a:solidFill>
                  <a:srgbClr val="002060"/>
                </a:solidFill>
                <a:latin typeface="+mn-lt"/>
                <a:cs typeface="+mn-cs"/>
              </a:rPr>
              <a:t>&amp; flexibility</a:t>
            </a:r>
          </a:p>
          <a:p>
            <a:pPr marL="1562100" lvl="5" indent="-190500" eaLnBrk="0" hangingPunct="0">
              <a:lnSpc>
                <a:spcPct val="90000"/>
              </a:lnSpc>
              <a:spcBef>
                <a:spcPct val="60000"/>
              </a:spcBef>
              <a:buClr>
                <a:schemeClr val="accent2"/>
              </a:buClr>
              <a:buSzPct val="95000"/>
              <a:buFont typeface="Wingdings" pitchFamily="2" charset="2"/>
              <a:buChar char="§"/>
              <a:defRPr/>
            </a:pPr>
            <a:r>
              <a:rPr lang="en-US" b="1" dirty="0" smtClean="0">
                <a:solidFill>
                  <a:srgbClr val="002060"/>
                </a:solidFill>
                <a:latin typeface="+mn-lt"/>
                <a:cs typeface="+mn-cs"/>
              </a:rPr>
              <a:t>Reduced </a:t>
            </a:r>
            <a:r>
              <a:rPr lang="en-US" b="1" dirty="0" err="1" smtClean="0">
                <a:solidFill>
                  <a:srgbClr val="002060"/>
                </a:solidFill>
                <a:latin typeface="+mn-lt"/>
                <a:cs typeface="+mn-cs"/>
              </a:rPr>
              <a:t>Labour</a:t>
            </a:r>
            <a:r>
              <a:rPr lang="en-US" b="1" dirty="0" smtClean="0">
                <a:solidFill>
                  <a:srgbClr val="002060"/>
                </a:solidFill>
                <a:latin typeface="+mn-lt"/>
                <a:cs typeface="+mn-cs"/>
              </a:rPr>
              <a:t> force</a:t>
            </a:r>
          </a:p>
        </p:txBody>
      </p:sp>
      <p:sp>
        <p:nvSpPr>
          <p:cNvPr id="15" name="Rectangle 14"/>
          <p:cNvSpPr/>
          <p:nvPr/>
        </p:nvSpPr>
        <p:spPr>
          <a:xfrm>
            <a:off x="3429000" y="2725508"/>
            <a:ext cx="2286000" cy="2379892"/>
          </a:xfrm>
          <a:prstGeom prst="rect">
            <a:avLst/>
          </a:prstGeom>
        </p:spPr>
        <p:txBody>
          <a:bodyPr lIns="82298" tIns="41150" rIns="82298" bIns="41150">
            <a:spAutoFit/>
          </a:bodyPr>
          <a:lstStyle/>
          <a:p>
            <a:pPr algn="ctr" defTabSz="1096831" eaLnBrk="0" hangingPunct="0">
              <a:lnSpc>
                <a:spcPct val="75000"/>
              </a:lnSpc>
              <a:defRPr/>
            </a:pPr>
            <a:r>
              <a:rPr lang="en-US" sz="19900" b="1" dirty="0">
                <a:ln w="9525" cmpd="sng">
                  <a:noFill/>
                  <a:prstDash val="solid"/>
                </a:ln>
                <a:solidFill>
                  <a:srgbClr val="006699"/>
                </a:solidFill>
                <a:effectLst>
                  <a:glow rad="228600">
                    <a:srgbClr val="FFC000"/>
                  </a:glow>
                </a:effectLst>
                <a:latin typeface="Segoe Semibold"/>
                <a:ea typeface="ＭＳ Ｐゴシック" pitchFamily="34" charset="-128"/>
                <a:cs typeface="+mn-cs"/>
              </a:rPr>
              <a:t>+</a:t>
            </a:r>
          </a:p>
        </p:txBody>
      </p:sp>
      <p:pic>
        <p:nvPicPr>
          <p:cNvPr id="75786" name="Picture 3" descr="C:\Program Files\Microsoft Resource DVD Artwork\DVD_ART\Artwork_Imagery\HARDWARE_IMAGERY\Illustration - Misc Hardware\eHome icons\application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4475" y="2070100"/>
            <a:ext cx="8445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3" descr="C:\Program Files\Microsoft Resource DVD Artwork\DVD_ART\Artwork_Imagery\HARDWARE_IMAGERY\Illustration - Misc Hardware\eHome icons\application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713" y="1865313"/>
            <a:ext cx="83026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8" name="Group 22"/>
          <p:cNvGrpSpPr>
            <a:grpSpLocks/>
          </p:cNvGrpSpPr>
          <p:nvPr/>
        </p:nvGrpSpPr>
        <p:grpSpPr bwMode="auto">
          <a:xfrm>
            <a:off x="2533650" y="1989138"/>
            <a:ext cx="1295400" cy="839787"/>
            <a:chOff x="6934200" y="371223"/>
            <a:chExt cx="1481816" cy="991777"/>
          </a:xfrm>
        </p:grpSpPr>
        <p:pic>
          <p:nvPicPr>
            <p:cNvPr id="19" name="Picture 4"/>
            <p:cNvPicPr>
              <a:picLocks noChangeAspect="1" noChangeArrowheads="1"/>
            </p:cNvPicPr>
            <p:nvPr/>
          </p:nvPicPr>
          <p:blipFill>
            <a:blip r:embed="rId7" cstate="print"/>
            <a:srcRect/>
            <a:stretch>
              <a:fillRect/>
            </a:stretch>
          </p:blipFill>
          <p:spPr bwMode="auto">
            <a:xfrm>
              <a:off x="7338630" y="371223"/>
              <a:ext cx="1077386" cy="693012"/>
            </a:xfrm>
            <a:prstGeom prst="rect">
              <a:avLst/>
            </a:prstGeom>
            <a:noFill/>
            <a:ln w="9525">
              <a:noFill/>
              <a:miter lim="800000"/>
              <a:headEnd/>
              <a:tailEnd/>
            </a:ln>
            <a:effectLst>
              <a:outerShdw blurRad="50800" dist="127000" dir="2700000" algn="tl" rotWithShape="0">
                <a:prstClr val="black">
                  <a:alpha val="50000"/>
                </a:prstClr>
              </a:outerShdw>
            </a:effectLst>
            <a:scene3d>
              <a:camera prst="perspectiveHeroicExtremeLeftFacing"/>
              <a:lightRig rig="threePt" dir="t"/>
            </a:scene3d>
          </p:spPr>
        </p:pic>
        <p:pic>
          <p:nvPicPr>
            <p:cNvPr id="20" name="Picture 3"/>
            <p:cNvPicPr>
              <a:picLocks noChangeAspect="1" noChangeArrowheads="1"/>
            </p:cNvPicPr>
            <p:nvPr/>
          </p:nvPicPr>
          <p:blipFill>
            <a:blip r:embed="rId8" cstate="print"/>
            <a:srcRect/>
            <a:stretch>
              <a:fillRect/>
            </a:stretch>
          </p:blipFill>
          <p:spPr bwMode="auto">
            <a:xfrm>
              <a:off x="7107527" y="521931"/>
              <a:ext cx="1102210" cy="708619"/>
            </a:xfrm>
            <a:prstGeom prst="rect">
              <a:avLst/>
            </a:prstGeom>
            <a:noFill/>
            <a:ln w="9525">
              <a:noFill/>
              <a:miter lim="800000"/>
              <a:headEnd/>
              <a:tailEnd/>
            </a:ln>
            <a:effectLst>
              <a:outerShdw blurRad="50800" dist="127000" dir="2700000" algn="tl" rotWithShape="0">
                <a:prstClr val="black">
                  <a:alpha val="50000"/>
                </a:prstClr>
              </a:outerShdw>
            </a:effectLst>
            <a:scene3d>
              <a:camera prst="perspectiveHeroicExtremeLeftFacing"/>
              <a:lightRig rig="threePt" dir="t"/>
            </a:scene3d>
          </p:spPr>
        </p:pic>
        <p:pic>
          <p:nvPicPr>
            <p:cNvPr id="21" name="Picture 2"/>
            <p:cNvPicPr>
              <a:picLocks noChangeAspect="1" noChangeArrowheads="1"/>
            </p:cNvPicPr>
            <p:nvPr/>
          </p:nvPicPr>
          <p:blipFill>
            <a:blip r:embed="rId9" cstate="print"/>
            <a:srcRect/>
            <a:stretch>
              <a:fillRect/>
            </a:stretch>
          </p:blipFill>
          <p:spPr bwMode="auto">
            <a:xfrm>
              <a:off x="6934200" y="685800"/>
              <a:ext cx="1079050" cy="677200"/>
            </a:xfrm>
            <a:prstGeom prst="rect">
              <a:avLst/>
            </a:prstGeom>
            <a:noFill/>
            <a:ln w="9525">
              <a:noFill/>
              <a:miter lim="800000"/>
              <a:headEnd/>
              <a:tailEnd/>
            </a:ln>
            <a:effectLst>
              <a:outerShdw blurRad="50800" dist="127000" dir="2700000" algn="tl" rotWithShape="0">
                <a:prstClr val="black">
                  <a:alpha val="50000"/>
                </a:prstClr>
              </a:outerShdw>
            </a:effectLst>
            <a:scene3d>
              <a:camera prst="perspectiveHeroicExtremeLeftFacing"/>
              <a:lightRig rig="threePt" dir="t"/>
            </a:scene3d>
          </p:spPr>
        </p:pic>
      </p:grpSp>
      <p:pic>
        <p:nvPicPr>
          <p:cNvPr id="22" name="Picture 3" descr="\\eventsql\dvd\Online_ART\DVD_ART34\Artwork_Imagery\Hardware Photos\OEM HW\Windows Mobile devices (cell phone, pda)\Smartphone cell phones\HTC TyTN smartphone angled.png"/>
          <p:cNvPicPr>
            <a:picLocks noChangeAspect="1" noChangeArrowheads="1"/>
          </p:cNvPicPr>
          <p:nvPr/>
        </p:nvPicPr>
        <p:blipFill>
          <a:blip r:embed="rId10"/>
          <a:srcRect/>
          <a:stretch>
            <a:fillRect/>
          </a:stretch>
        </p:blipFill>
        <p:spPr bwMode="auto">
          <a:xfrm rot="637032">
            <a:off x="7845425" y="4062413"/>
            <a:ext cx="884238" cy="768350"/>
          </a:xfrm>
          <a:prstGeom prst="rect">
            <a:avLst/>
          </a:prstGeom>
          <a:noFill/>
          <a:effectLst>
            <a:outerShdw blurRad="63500" sx="102000" sy="102000" algn="ctr" rotWithShape="0">
              <a:prstClr val="black">
                <a:alpha val="40000"/>
              </a:prstClr>
            </a:outerShdw>
          </a:effectLst>
        </p:spPr>
      </p:pic>
      <p:pic>
        <p:nvPicPr>
          <p:cNvPr id="24" name="Picture 23" descr="nokia-e71.png"/>
          <p:cNvPicPr>
            <a:picLocks noChangeAspect="1"/>
          </p:cNvPicPr>
          <p:nvPr/>
        </p:nvPicPr>
        <p:blipFill>
          <a:blip r:embed="rId11"/>
          <a:stretch>
            <a:fillRect/>
          </a:stretch>
        </p:blipFill>
        <p:spPr>
          <a:xfrm rot="1912913">
            <a:off x="8513763" y="4414838"/>
            <a:ext cx="461962" cy="760412"/>
          </a:xfrm>
          <a:prstGeom prst="rect">
            <a:avLst/>
          </a:prstGeom>
          <a:effectLst>
            <a:outerShdw blurRad="63500" sx="102000" sy="102000" algn="ctr" rotWithShape="0">
              <a:prstClr val="black">
                <a:alpha val="40000"/>
              </a:prstClr>
            </a:outerShdw>
          </a:effectLst>
        </p:spPr>
      </p:pic>
      <p:pic>
        <p:nvPicPr>
          <p:cNvPr id="23" name="Picture 22" descr="iphone_email_jenny copy.png"/>
          <p:cNvPicPr>
            <a:picLocks noChangeAspect="1"/>
          </p:cNvPicPr>
          <p:nvPr/>
        </p:nvPicPr>
        <p:blipFill>
          <a:blip r:embed="rId12"/>
          <a:stretch>
            <a:fillRect/>
          </a:stretch>
        </p:blipFill>
        <p:spPr>
          <a:xfrm rot="18497513">
            <a:off x="7999413" y="4503738"/>
            <a:ext cx="630237" cy="839787"/>
          </a:xfrm>
          <a:prstGeom prst="rect">
            <a:avLst/>
          </a:prstGeom>
          <a:effectLst>
            <a:outerShdw blurRad="63500" sx="102000" sy="102000" algn="ctr" rotWithShape="0">
              <a:prstClr val="black">
                <a:alpha val="40000"/>
              </a:prstClr>
            </a:outerShdw>
          </a:effectLst>
        </p:spPr>
      </p:pic>
      <p:pic>
        <p:nvPicPr>
          <p:cNvPr id="28" name="Picture 2" descr="C:\Program Files\Microsoft Resource DVD Artwork\DVD_ART\Artwork_Imagery\HARDWARE_IMAGERY\Photos - OEM Hardware\Computer\Vista Media Center\HP Hewlett Packard Crossfire.png"/>
          <p:cNvPicPr>
            <a:picLocks noChangeAspect="1" noChangeArrowheads="1"/>
          </p:cNvPicPr>
          <p:nvPr/>
        </p:nvPicPr>
        <p:blipFill>
          <a:blip r:embed="rId13" cstate="print"/>
          <a:stretch>
            <a:fillRect/>
          </a:stretch>
        </p:blipFill>
        <p:spPr bwMode="auto">
          <a:xfrm>
            <a:off x="1754308" y="2955857"/>
            <a:ext cx="1189751" cy="1082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5808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0000"/>
                                  </p:stCondLst>
                                  <p:childTnLst>
                                    <p:animEffect transition="out" filter="fade">
                                      <p:cBhvr>
                                        <p:cTn id="6" dur="500" tmFilter="0, 0; .2, .5; .8, .5; 1, 0"/>
                                        <p:tgtEl>
                                          <p:spTgt spid="15">
                                            <p:txEl>
                                              <p:pRg st="0" end="0"/>
                                            </p:txEl>
                                          </p:spTgt>
                                        </p:tgtEl>
                                      </p:cBhvr>
                                    </p:animEffect>
                                    <p:animScale>
                                      <p:cBhvr>
                                        <p:cTn id="7" dur="250" autoRev="1" fill="hold"/>
                                        <p:tgtEl>
                                          <p:spTgt spid="1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920" y="39243"/>
            <a:ext cx="7316742" cy="1143000"/>
          </a:xfrm>
        </p:spPr>
        <p:txBody>
          <a:bodyPr/>
          <a:lstStyle/>
          <a:p>
            <a:pPr algn="r">
              <a:defRPr/>
            </a:pPr>
            <a:r>
              <a:rPr lang="en-GB" i="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Bushfire </a:t>
            </a:r>
            <a:r>
              <a:rPr lang="en-GB" i="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Season!</a:t>
            </a:r>
            <a:endParaRPr lang="en-GB" i="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Content Placeholder 2"/>
          <p:cNvSpPr txBox="1">
            <a:spLocks/>
          </p:cNvSpPr>
          <p:nvPr/>
        </p:nvSpPr>
        <p:spPr bwMode="gray">
          <a:xfrm>
            <a:off x="451431" y="2195917"/>
            <a:ext cx="8692569" cy="4228634"/>
          </a:xfrm>
          <a:prstGeom prst="rect">
            <a:avLst/>
          </a:prstGeom>
          <a:noFill/>
          <a:ln w="9525">
            <a:noFill/>
            <a:miter lim="800000"/>
            <a:headEnd/>
            <a:tailEnd/>
          </a:ln>
        </p:spPr>
        <p:txBody>
          <a:bodyPr/>
          <a:lstStyle>
            <a:defPPr>
              <a:defRPr lang="en-US"/>
            </a:defPPr>
            <a:lvl1pPr algn="l" rtl="0" fontAlgn="base">
              <a:spcBef>
                <a:spcPct val="0"/>
              </a:spcBef>
              <a:spcAft>
                <a:spcPct val="0"/>
              </a:spcAft>
              <a:defRPr sz="1000" kern="1200">
                <a:solidFill>
                  <a:srgbClr val="002060"/>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190500" indent="-190500" eaLnBrk="0" hangingPunct="0">
              <a:spcBef>
                <a:spcPct val="60000"/>
              </a:spcBef>
              <a:buClr>
                <a:schemeClr val="accent2"/>
              </a:buClr>
              <a:buFont typeface="Wingdings" pitchFamily="2" charset="2"/>
              <a:buChar char="§"/>
              <a:defRPr/>
            </a:pPr>
            <a:r>
              <a:rPr lang="en-US" sz="2000" b="1" dirty="0" smtClean="0">
                <a:latin typeface="+mn-lt"/>
              </a:rPr>
              <a:t>IDC Euro 39b in 2009 &gt; Euro110b in </a:t>
            </a:r>
            <a:r>
              <a:rPr lang="en-US" sz="2000" b="1" dirty="0" smtClean="0">
                <a:latin typeface="+mn-lt"/>
              </a:rPr>
              <a:t>2014</a:t>
            </a:r>
            <a:endParaRPr lang="en-US" sz="2000" b="1" dirty="0" smtClean="0">
              <a:latin typeface="+mn-lt"/>
            </a:endParaRPr>
          </a:p>
          <a:p>
            <a:pPr marL="190500" indent="-190500" eaLnBrk="0" hangingPunct="0">
              <a:spcBef>
                <a:spcPct val="60000"/>
              </a:spcBef>
              <a:buClr>
                <a:schemeClr val="accent2"/>
              </a:buClr>
              <a:buFont typeface="Wingdings" pitchFamily="2" charset="2"/>
              <a:buChar char="§"/>
              <a:defRPr/>
            </a:pPr>
            <a:r>
              <a:rPr lang="en-US" sz="2000" b="1" dirty="0" smtClean="0">
                <a:latin typeface="+mn-lt"/>
              </a:rPr>
              <a:t>Chance </a:t>
            </a:r>
            <a:r>
              <a:rPr lang="en-US" sz="2000" b="1" dirty="0">
                <a:latin typeface="+mn-lt"/>
              </a:rPr>
              <a:t>to challenge market dominance from </a:t>
            </a:r>
            <a:r>
              <a:rPr lang="en-US" sz="2000" b="1" dirty="0" smtClean="0">
                <a:latin typeface="+mn-lt"/>
              </a:rPr>
              <a:t>competitors</a:t>
            </a:r>
          </a:p>
          <a:p>
            <a:pPr marL="190500" indent="-190500" eaLnBrk="0" hangingPunct="0">
              <a:spcBef>
                <a:spcPct val="60000"/>
              </a:spcBef>
              <a:buClr>
                <a:schemeClr val="accent2"/>
              </a:buClr>
              <a:buFont typeface="Wingdings" pitchFamily="2" charset="2"/>
              <a:buChar char="§"/>
              <a:defRPr/>
            </a:pPr>
            <a:r>
              <a:rPr lang="en-US" sz="2000" b="1" dirty="0">
                <a:latin typeface="+mn-lt"/>
              </a:rPr>
              <a:t>A rising tide lifts all boats</a:t>
            </a:r>
            <a:endParaRPr lang="en-US" sz="2000" b="1" dirty="0" smtClean="0">
              <a:latin typeface="+mn-lt"/>
            </a:endParaRPr>
          </a:p>
          <a:p>
            <a:pPr marL="190500" indent="-190500" eaLnBrk="0" hangingPunct="0">
              <a:spcBef>
                <a:spcPct val="60000"/>
              </a:spcBef>
              <a:buClr>
                <a:schemeClr val="accent2"/>
              </a:buClr>
              <a:buFont typeface="Wingdings" pitchFamily="2" charset="2"/>
              <a:buChar char="§"/>
              <a:defRPr/>
            </a:pPr>
            <a:r>
              <a:rPr lang="en-US" sz="2000" b="1" dirty="0" smtClean="0">
                <a:latin typeface="+mn-lt"/>
              </a:rPr>
              <a:t>Fundamental change to traditional Business Models:</a:t>
            </a:r>
          </a:p>
          <a:p>
            <a:pPr marL="381000" lvl="1" indent="-188913" eaLnBrk="0" hangingPunct="0">
              <a:spcBef>
                <a:spcPct val="30000"/>
              </a:spcBef>
              <a:buClr>
                <a:schemeClr val="accent2"/>
              </a:buClr>
              <a:buFont typeface="Arial" pitchFamily="34" charset="0"/>
              <a:buChar char="-"/>
              <a:defRPr/>
            </a:pPr>
            <a:r>
              <a:rPr lang="en-US" dirty="0" smtClean="0">
                <a:solidFill>
                  <a:srgbClr val="002060"/>
                </a:solidFill>
              </a:rPr>
              <a:t>Software/hardware margins</a:t>
            </a:r>
            <a:endParaRPr lang="en-US" dirty="0">
              <a:solidFill>
                <a:srgbClr val="002060"/>
              </a:solidFill>
              <a:sym typeface="Wingdings" pitchFamily="2" charset="2"/>
            </a:endParaRPr>
          </a:p>
          <a:p>
            <a:pPr marL="381000" lvl="1" indent="-188913" eaLnBrk="0" hangingPunct="0">
              <a:spcBef>
                <a:spcPct val="30000"/>
              </a:spcBef>
              <a:buClr>
                <a:schemeClr val="accent2"/>
              </a:buClr>
              <a:buFont typeface="Arial" pitchFamily="34" charset="0"/>
              <a:buChar char="-"/>
              <a:defRPr/>
            </a:pPr>
            <a:r>
              <a:rPr lang="en-US" dirty="0" smtClean="0">
                <a:solidFill>
                  <a:srgbClr val="002060"/>
                </a:solidFill>
              </a:rPr>
              <a:t>Services model = Financially backed SLA’s</a:t>
            </a:r>
            <a:endParaRPr lang="en-US" dirty="0">
              <a:solidFill>
                <a:srgbClr val="002060"/>
              </a:solidFill>
            </a:endParaRPr>
          </a:p>
          <a:p>
            <a:pPr marL="190500" indent="-190500" eaLnBrk="0" hangingPunct="0">
              <a:spcBef>
                <a:spcPct val="60000"/>
              </a:spcBef>
              <a:buClr>
                <a:schemeClr val="accent2"/>
              </a:buClr>
              <a:buFont typeface="Wingdings" pitchFamily="2" charset="2"/>
              <a:buChar char="§"/>
              <a:defRPr/>
            </a:pPr>
            <a:r>
              <a:rPr lang="en-US" sz="2000" b="1" dirty="0"/>
              <a:t>Education – Business </a:t>
            </a:r>
            <a:r>
              <a:rPr lang="en-US" sz="2000" b="1" dirty="0" smtClean="0"/>
              <a:t>orientation </a:t>
            </a:r>
            <a:r>
              <a:rPr lang="en-US" sz="2000" b="1" dirty="0"/>
              <a:t>&amp; </a:t>
            </a:r>
            <a:r>
              <a:rPr lang="en-US" sz="2000" b="1" dirty="0" err="1"/>
              <a:t>labour</a:t>
            </a:r>
            <a:r>
              <a:rPr lang="en-US" sz="2000" b="1" dirty="0"/>
              <a:t> force ready</a:t>
            </a:r>
            <a:endParaRPr lang="en-US" sz="2000" b="1" dirty="0" smtClean="0">
              <a:latin typeface="+mn-lt"/>
            </a:endParaRPr>
          </a:p>
          <a:p>
            <a:pPr marL="190500" indent="-190500" eaLnBrk="0" hangingPunct="0">
              <a:spcBef>
                <a:spcPct val="60000"/>
              </a:spcBef>
              <a:buClr>
                <a:schemeClr val="accent2"/>
              </a:buClr>
              <a:buFont typeface="Wingdings" pitchFamily="2" charset="2"/>
              <a:buChar char="§"/>
              <a:defRPr/>
            </a:pPr>
            <a:r>
              <a:rPr lang="en-US" sz="2000" b="1" dirty="0" smtClean="0">
                <a:latin typeface="+mn-lt"/>
              </a:rPr>
              <a:t>Agility &amp; Competitiveness ~ Employment flexibility </a:t>
            </a:r>
          </a:p>
          <a:p>
            <a:pPr marL="190500" indent="-190500" eaLnBrk="0" hangingPunct="0">
              <a:spcBef>
                <a:spcPct val="60000"/>
              </a:spcBef>
              <a:buClr>
                <a:schemeClr val="accent2"/>
              </a:buClr>
              <a:buFont typeface="Wingdings" pitchFamily="2" charset="2"/>
              <a:buChar char="§"/>
              <a:defRPr/>
            </a:pPr>
            <a:r>
              <a:rPr lang="en-US" sz="2000" b="1" dirty="0" smtClean="0">
                <a:latin typeface="+mn-lt"/>
              </a:rPr>
              <a:t>Operating in a regulatory realm of uncertainty &amp; conflict</a:t>
            </a:r>
            <a:endParaRPr lang="en-US" sz="2000" b="1" dirty="0">
              <a:latin typeface="+mn-lt"/>
            </a:endParaRPr>
          </a:p>
          <a:p>
            <a:pPr marL="190500" indent="-190500" eaLnBrk="0" hangingPunct="0">
              <a:spcBef>
                <a:spcPct val="60000"/>
              </a:spcBef>
              <a:buClr>
                <a:schemeClr val="accent2"/>
              </a:buClr>
              <a:buFont typeface="Wingdings" pitchFamily="2" charset="2"/>
              <a:buChar char="§"/>
              <a:defRPr/>
            </a:pPr>
            <a:endParaRPr lang="en-US" sz="2000" b="1" dirty="0">
              <a:latin typeface="+mn-lt"/>
            </a:endParaRPr>
          </a:p>
        </p:txBody>
      </p:sp>
      <p:cxnSp>
        <p:nvCxnSpPr>
          <p:cNvPr id="5" name="Straight Connector 4"/>
          <p:cNvCxnSpPr/>
          <p:nvPr/>
        </p:nvCxnSpPr>
        <p:spPr>
          <a:xfrm>
            <a:off x="1539920" y="1131856"/>
            <a:ext cx="74676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6" name="Rectangle 5"/>
          <p:cNvSpPr/>
          <p:nvPr/>
        </p:nvSpPr>
        <p:spPr bwMode="auto">
          <a:xfrm>
            <a:off x="1700202" y="1169971"/>
            <a:ext cx="7307317" cy="830580"/>
          </a:xfrm>
          <a:prstGeom prst="rect">
            <a:avLst/>
          </a:prstGeom>
          <a:gradFill flip="none" rotWithShape="1">
            <a:gsLst>
              <a:gs pos="0">
                <a:srgbClr val="FFC000"/>
              </a:gs>
              <a:gs pos="45000">
                <a:srgbClr val="FFFFFF">
                  <a:alpha val="27000"/>
                </a:srgbClr>
              </a:gs>
              <a:gs pos="77000">
                <a:srgbClr val="0070C0"/>
              </a:gs>
            </a:gsLst>
            <a:lin ang="0" scaled="1"/>
            <a:tileRect/>
          </a:gradFill>
          <a:ln w="9525" cap="flat" cmpd="sng" algn="ctr">
            <a:noFill/>
            <a:prstDash val="solid"/>
            <a:round/>
            <a:headEnd type="none" w="med" len="med"/>
            <a:tailEnd type="none" w="med" len="med"/>
          </a:ln>
          <a:effectLst/>
        </p:spPr>
        <p:txBody>
          <a:bodyPr/>
          <a:lstStyle/>
          <a:p>
            <a:pPr eaLnBrk="0" hangingPunct="0">
              <a:defRPr/>
            </a:pPr>
            <a:endParaRPr lang="en-US" i="1">
              <a:solidFill>
                <a:srgbClr val="FFFFFF"/>
              </a:solidFill>
              <a:effectLst>
                <a:outerShdw blurRad="38100" dist="38100" dir="2700000" algn="tl">
                  <a:srgbClr val="000000">
                    <a:alpha val="43137"/>
                  </a:srgbClr>
                </a:outerShdw>
              </a:effectLst>
              <a:latin typeface="+mj-lt"/>
              <a:cs typeface="+mn-cs"/>
            </a:endParaRPr>
          </a:p>
        </p:txBody>
      </p:sp>
      <p:cxnSp>
        <p:nvCxnSpPr>
          <p:cNvPr id="7" name="Straight Connector 6"/>
          <p:cNvCxnSpPr/>
          <p:nvPr/>
        </p:nvCxnSpPr>
        <p:spPr>
          <a:xfrm>
            <a:off x="1539920" y="2028611"/>
            <a:ext cx="7467600" cy="1588"/>
          </a:xfrm>
          <a:prstGeom prst="line">
            <a:avLst/>
          </a:prstGeom>
          <a:noFill/>
          <a:ln w="63500" cap="flat" cmpd="sng" algn="ctr">
            <a:gradFill>
              <a:gsLst>
                <a:gs pos="0">
                  <a:srgbClr val="FFFFFF">
                    <a:alpha val="11000"/>
                  </a:srgbClr>
                </a:gs>
                <a:gs pos="50000">
                  <a:srgbClr val="FFFFFF"/>
                </a:gs>
                <a:gs pos="100000">
                  <a:srgbClr val="FFFFFF">
                    <a:alpha val="0"/>
                  </a:srgbClr>
                </a:gs>
              </a:gsLst>
              <a:lin ang="0" scaled="0"/>
            </a:gradFill>
            <a:prstDash val="solid"/>
          </a:ln>
          <a:effectLst>
            <a:outerShdw blurRad="50800" dist="50800" dir="5400000" algn="ctr" rotWithShape="0">
              <a:srgbClr val="000000">
                <a:alpha val="71000"/>
              </a:srgbClr>
            </a:outerShdw>
          </a:effectLst>
        </p:spPr>
      </p:cxnSp>
      <p:sp>
        <p:nvSpPr>
          <p:cNvPr id="9" name="Rounded Rectangle 8"/>
          <p:cNvSpPr/>
          <p:nvPr/>
        </p:nvSpPr>
        <p:spPr bwMode="auto">
          <a:xfrm>
            <a:off x="250870" y="1022209"/>
            <a:ext cx="1443838" cy="1173708"/>
          </a:xfrm>
          <a:prstGeom prst="roundRect">
            <a:avLst>
              <a:gd name="adj" fmla="val 18856"/>
            </a:avLst>
          </a:prstGeom>
          <a:gradFill flip="none" rotWithShape="1">
            <a:gsLst>
              <a:gs pos="0">
                <a:srgbClr val="FFFFFF">
                  <a:alpha val="92000"/>
                </a:srgbClr>
              </a:gs>
              <a:gs pos="8000">
                <a:srgbClr val="0070C0">
                  <a:alpha val="63000"/>
                </a:srgbClr>
              </a:gs>
              <a:gs pos="16000">
                <a:srgbClr val="000000">
                  <a:alpha val="68000"/>
                </a:srgbClr>
              </a:gs>
              <a:gs pos="64000">
                <a:srgbClr val="0070C0">
                  <a:alpha val="33000"/>
                </a:srgbClr>
              </a:gs>
              <a:gs pos="89000">
                <a:srgbClr val="0070C0"/>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wrap="none" lIns="0" tIns="182880" rIns="0" bIns="0" anchor="ctr">
            <a:flatTx/>
          </a:bodyPr>
          <a:lstStyle/>
          <a:p>
            <a:pPr algn="ctr" defTabSz="914291">
              <a:lnSpc>
                <a:spcPct val="90000"/>
              </a:lnSpc>
              <a:spcBef>
                <a:spcPts val="630"/>
              </a:spcBef>
              <a:defRPr/>
            </a:pPr>
            <a:endParaRPr lang="en-US" altLang="zh-CN" sz="2400" dirty="0">
              <a:effectLst>
                <a:outerShdw blurRad="38100" dist="38100" dir="2700000" algn="tl">
                  <a:srgbClr val="000000">
                    <a:alpha val="43137"/>
                  </a:srgbClr>
                </a:outerShdw>
              </a:effectLst>
              <a:latin typeface="Segoe" pitchFamily="34" charset="0"/>
              <a:cs typeface="+mn-cs"/>
            </a:endParaRPr>
          </a:p>
        </p:txBody>
      </p:sp>
      <p:sp>
        <p:nvSpPr>
          <p:cNvPr id="10" name="Rounded Rectangle 9"/>
          <p:cNvSpPr/>
          <p:nvPr/>
        </p:nvSpPr>
        <p:spPr bwMode="auto">
          <a:xfrm>
            <a:off x="451431" y="1319763"/>
            <a:ext cx="926926" cy="664771"/>
          </a:xfrm>
          <a:prstGeom prst="roundRect">
            <a:avLst>
              <a:gd name="adj" fmla="val 25641"/>
            </a:avLst>
          </a:prstGeom>
          <a:gradFill flip="none" rotWithShape="1">
            <a:gsLst>
              <a:gs pos="0">
                <a:srgbClr val="FFFFFF">
                  <a:alpha val="92000"/>
                </a:srgbClr>
              </a:gs>
              <a:gs pos="8000">
                <a:srgbClr val="0070C0">
                  <a:alpha val="63000"/>
                </a:srgbClr>
              </a:gs>
              <a:gs pos="100000">
                <a:srgbClr val="FFFFFF"/>
              </a:gs>
            </a:gsLst>
            <a:lin ang="4800000" scaled="0"/>
            <a:tileRect/>
          </a:gradFill>
          <a:ln w="12700" cap="flat" cmpd="sng" algn="ctr">
            <a:gradFill>
              <a:gsLst>
                <a:gs pos="0">
                  <a:srgbClr val="FFFFFF">
                    <a:alpha val="58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wrap="none" lIns="0" tIns="182880" rIns="0" bIns="0" anchor="ctr">
            <a:flatTx/>
          </a:bodyPr>
          <a:lstStyle/>
          <a:p>
            <a:pPr algn="ctr" defTabSz="914291">
              <a:lnSpc>
                <a:spcPct val="90000"/>
              </a:lnSpc>
              <a:spcBef>
                <a:spcPts val="630"/>
              </a:spcBef>
              <a:defRPr/>
            </a:pPr>
            <a:endParaRPr lang="en-US" altLang="zh-CN" sz="2600" dirty="0">
              <a:effectLst>
                <a:outerShdw blurRad="38100" dist="38100" dir="2700000" algn="tl">
                  <a:srgbClr val="000000">
                    <a:alpha val="43137"/>
                  </a:srgbClr>
                </a:outerShdw>
              </a:effectLst>
              <a:latin typeface="Segoe" pitchFamily="34" charset="0"/>
              <a:cs typeface="+mn-cs"/>
            </a:endParaRPr>
          </a:p>
        </p:txBody>
      </p:sp>
      <p:pic>
        <p:nvPicPr>
          <p:cNvPr id="80911" name="Picture 5" descr="J:\Illustrations-Icons\Windows_Vista_Icons_ for_Marketing_use\Vista Icons off the web - not approved to reuse\Firewall.cpl_I2969_04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363400"/>
            <a:ext cx="6778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026063"/>
          <p:cNvSpPr txBox="1">
            <a:spLocks noChangeArrowheads="1"/>
          </p:cNvSpPr>
          <p:nvPr/>
        </p:nvSpPr>
        <p:spPr bwMode="auto">
          <a:xfrm>
            <a:off x="5605153" y="1319763"/>
            <a:ext cx="3251509" cy="523220"/>
          </a:xfrm>
          <a:prstGeom prst="rect">
            <a:avLst/>
          </a:prstGeom>
        </p:spPr>
        <p:txBody>
          <a:bodyPr wrap="square">
            <a:spAutoFit/>
          </a:bodyPr>
          <a:lstStyle/>
          <a:p>
            <a:pPr>
              <a:defRPr/>
            </a:pPr>
            <a:r>
              <a:rPr lang="en-US" altLang="zh-CN" sz="2800" spc="-50" dirty="0" smtClean="0">
                <a:ln w="3175">
                  <a:noFill/>
                </a:ln>
                <a:gradFill flip="none" rotWithShape="1">
                  <a:gsLst>
                    <a:gs pos="36000">
                      <a:srgbClr val="FFFFBD"/>
                    </a:gs>
                    <a:gs pos="100000">
                      <a:srgbClr val="F6AE1E"/>
                    </a:gs>
                  </a:gsLst>
                  <a:lin ang="5400000" scaled="1"/>
                  <a:tileRect/>
                </a:gradFill>
                <a:latin typeface="Segoe Semibold" pitchFamily="34" charset="0"/>
                <a:cs typeface="+mn-cs"/>
                <a:sym typeface="Wingdings" pitchFamily="2" charset="2"/>
              </a:rPr>
              <a:t>Trust &amp; Guarantees</a:t>
            </a:r>
            <a:endParaRPr lang="en-US" altLang="zh-CN" sz="2800" spc="-50" dirty="0">
              <a:ln w="3175">
                <a:noFill/>
              </a:ln>
              <a:gradFill flip="none" rotWithShape="1">
                <a:gsLst>
                  <a:gs pos="36000">
                    <a:srgbClr val="FFFFBD"/>
                  </a:gs>
                  <a:gs pos="100000">
                    <a:srgbClr val="F6AE1E"/>
                  </a:gs>
                </a:gsLst>
                <a:lin ang="5400000" scaled="1"/>
                <a:tileRect/>
              </a:gradFill>
              <a:latin typeface="Segoe Semibold" pitchFamily="34" charset="0"/>
              <a:cs typeface="+mn-cs"/>
              <a:sym typeface="Wingdings" pitchFamily="2" charset="2"/>
            </a:endParaRPr>
          </a:p>
        </p:txBody>
      </p:sp>
    </p:spTree>
    <p:extLst>
      <p:ext uri="{BB962C8B-B14F-4D97-AF65-F5344CB8AC3E}">
        <p14:creationId xmlns:p14="http://schemas.microsoft.com/office/powerpoint/2010/main" val="2247474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0000"/>
                                  </p:stCondLst>
                                  <p:iterate type="lt">
                                    <p:tmPct val="10000"/>
                                  </p:iterate>
                                  <p:childTnLst>
                                    <p:animMotion origin="layout" path="M 0.0 0.0 L 0.0 -0.07213" pathEditMode="relative" ptsTypes="">
                                      <p:cBhvr>
                                        <p:cTn id="6" dur="250" accel="50000" decel="50000" autoRev="1" fill="hold">
                                          <p:stCondLst>
                                            <p:cond delay="0"/>
                                          </p:stCondLst>
                                        </p:cTn>
                                        <p:tgtEl>
                                          <p:spTgt spid="15"/>
                                        </p:tgtEl>
                                        <p:attrNameLst>
                                          <p:attrName>ppt_x</p:attrName>
                                          <p:attrName>ppt_y</p:attrName>
                                        </p:attrNameLst>
                                      </p:cBhvr>
                                    </p:animMotion>
                                    <p:animRot by="1500000">
                                      <p:cBhvr>
                                        <p:cTn id="7" dur="125" fill="hold">
                                          <p:stCondLst>
                                            <p:cond delay="0"/>
                                          </p:stCondLst>
                                        </p:cTn>
                                        <p:tgtEl>
                                          <p:spTgt spid="15"/>
                                        </p:tgtEl>
                                        <p:attrNameLst>
                                          <p:attrName>r</p:attrName>
                                        </p:attrNameLst>
                                      </p:cBhvr>
                                    </p:animRot>
                                    <p:animRot by="-1500000">
                                      <p:cBhvr>
                                        <p:cTn id="8" dur="125" fill="hold">
                                          <p:stCondLst>
                                            <p:cond delay="125"/>
                                          </p:stCondLst>
                                        </p:cTn>
                                        <p:tgtEl>
                                          <p:spTgt spid="15"/>
                                        </p:tgtEl>
                                        <p:attrNameLst>
                                          <p:attrName>r</p:attrName>
                                        </p:attrNameLst>
                                      </p:cBhvr>
                                    </p:animRot>
                                    <p:animRot by="-1500000">
                                      <p:cBhvr>
                                        <p:cTn id="9" dur="125" fill="hold">
                                          <p:stCondLst>
                                            <p:cond delay="250"/>
                                          </p:stCondLst>
                                        </p:cTn>
                                        <p:tgtEl>
                                          <p:spTgt spid="15"/>
                                        </p:tgtEl>
                                        <p:attrNameLst>
                                          <p:attrName>r</p:attrName>
                                        </p:attrNameLst>
                                      </p:cBhvr>
                                    </p:animRot>
                                    <p:animRot by="1500000">
                                      <p:cBhvr>
                                        <p:cTn id="10"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4313</TotalTime>
  <Words>1132</Words>
  <Application>Microsoft Office PowerPoint</Application>
  <PresentationFormat>On-screen Show (4:3)</PresentationFormat>
  <Paragraphs>173</Paragraphs>
  <Slides>12</Slides>
  <Notes>10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Standardformgivning</vt:lpstr>
      <vt:lpstr>Office Theme</vt:lpstr>
      <vt:lpstr>SME’s Tapping the value  in The Cloud</vt:lpstr>
      <vt:lpstr>Hype Cycle for Cloud Computing</vt:lpstr>
      <vt:lpstr>Economically Stimulation</vt:lpstr>
      <vt:lpstr>Market Research</vt:lpstr>
      <vt:lpstr>What SME’s want</vt:lpstr>
      <vt:lpstr>The Challenge - Education</vt:lpstr>
      <vt:lpstr>A New World with Hidden Depths</vt:lpstr>
      <vt:lpstr>Service Provision</vt:lpstr>
      <vt:lpstr>Bushfire Season!</vt:lpstr>
      <vt:lpstr>PowerPoint Presentation</vt:lpstr>
      <vt:lpstr>IAMCP Vision and Mission - PACE</vt:lpstr>
      <vt:lpstr>PowerPoint Presentation</vt:lpstr>
    </vt:vector>
  </TitlesOfParts>
  <Company>IDE Nätverkskonsulterna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Johanna Tengroth</dc:creator>
  <cp:lastModifiedBy>Nigel Gibbons</cp:lastModifiedBy>
  <cp:revision>368</cp:revision>
  <dcterms:created xsi:type="dcterms:W3CDTF">2005-01-29T22:01:56Z</dcterms:created>
  <dcterms:modified xsi:type="dcterms:W3CDTF">2011-06-15T13:48:08Z</dcterms:modified>
</cp:coreProperties>
</file>