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Lst>
  <p:notesMasterIdLst>
    <p:notesMasterId r:id="rId21"/>
  </p:notesMasterIdLst>
  <p:sldIdLst>
    <p:sldId id="257" r:id="rId3"/>
    <p:sldId id="340" r:id="rId4"/>
    <p:sldId id="411" r:id="rId5"/>
    <p:sldId id="343" r:id="rId6"/>
    <p:sldId id="386" r:id="rId7"/>
    <p:sldId id="385" r:id="rId8"/>
    <p:sldId id="319" r:id="rId9"/>
    <p:sldId id="399" r:id="rId10"/>
    <p:sldId id="409" r:id="rId11"/>
    <p:sldId id="383" r:id="rId12"/>
    <p:sldId id="389" r:id="rId13"/>
    <p:sldId id="390" r:id="rId14"/>
    <p:sldId id="375" r:id="rId15"/>
    <p:sldId id="403" r:id="rId16"/>
    <p:sldId id="356" r:id="rId17"/>
    <p:sldId id="377" r:id="rId18"/>
    <p:sldId id="280" r:id="rId19"/>
    <p:sldId id="317" r:id="rId20"/>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C474AC2-69AF-40BD-99B1-8F807672FED1}">
          <p14:sldIdLst>
            <p14:sldId id="257"/>
          </p14:sldIdLst>
        </p14:section>
        <p14:section name="Introduction" id="{6B4FBB17-3828-4C78-AB00-8E0730CEB9D6}">
          <p14:sldIdLst>
            <p14:sldId id="340"/>
          </p14:sldIdLst>
        </p14:section>
        <p14:section name="What do we mean by Security?" id="{994F5BF2-34C0-4AF3-B1FC-FB8A91E1690B}">
          <p14:sldIdLst>
            <p14:sldId id="411"/>
          </p14:sldIdLst>
        </p14:section>
        <p14:section name="Customers &amp; Market Realities" id="{27B99209-8D94-46DD-99A0-70A04F788A98}">
          <p14:sldIdLst>
            <p14:sldId id="343"/>
            <p14:sldId id="386"/>
            <p14:sldId id="385"/>
          </p14:sldIdLst>
        </p14:section>
        <p14:section name="Microsoft Collatoral / Partner Reality" id="{7E2EFF5B-3AB1-47B5-B1C1-72B01CD233C0}">
          <p14:sldIdLst>
            <p14:sldId id="319"/>
            <p14:sldId id="399"/>
            <p14:sldId id="409"/>
            <p14:sldId id="383"/>
            <p14:sldId id="389"/>
            <p14:sldId id="390"/>
          </p14:sldIdLst>
        </p14:section>
        <p14:section name="Partner Heads up" id="{F4C6F894-87C2-4C86-8056-0DD69F841355}">
          <p14:sldIdLst>
            <p14:sldId id="375"/>
            <p14:sldId id="403"/>
          </p14:sldIdLst>
        </p14:section>
        <p14:section name="Mitigation Frameworks" id="{4D2333DB-9AD0-4EAD-922C-2AE4AAFF228F}">
          <p14:sldIdLst>
            <p14:sldId id="356"/>
          </p14:sldIdLst>
        </p14:section>
        <p14:section name="Safety Net" id="{09FBB372-D5E9-4465-A7EB-0911B72F1AF8}">
          <p14:sldIdLst>
            <p14:sldId id="377"/>
            <p14:sldId id="280"/>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83306" autoAdjust="0"/>
  </p:normalViewPr>
  <p:slideViewPr>
    <p:cSldViewPr>
      <p:cViewPr>
        <p:scale>
          <a:sx n="70" d="100"/>
          <a:sy n="70"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260D4-0327-4571-8B3E-E09C75A376DC}" type="doc">
      <dgm:prSet loTypeId="urn:microsoft.com/office/officeart/2005/8/layout/process1" loCatId="process" qsTypeId="urn:microsoft.com/office/officeart/2005/8/quickstyle/simple5" qsCatId="simple" csTypeId="urn:microsoft.com/office/officeart/2005/8/colors/accent6_2" csCatId="accent6" phldr="1"/>
      <dgm:spPr/>
      <dgm:t>
        <a:bodyPr/>
        <a:lstStyle/>
        <a:p>
          <a:endParaRPr lang="en-GB"/>
        </a:p>
      </dgm:t>
    </dgm:pt>
    <dgm:pt modelId="{C36BD277-237A-49F7-A837-7EB744CF016D}">
      <dgm:prSet/>
      <dgm:spPr/>
      <dgm:t>
        <a:bodyPr/>
        <a:lstStyle/>
        <a:p>
          <a:pPr rtl="0"/>
          <a:r>
            <a:rPr lang="en-GB" smtClean="0"/>
            <a:t>90% internal</a:t>
          </a:r>
          <a:endParaRPr lang="en-GB"/>
        </a:p>
      </dgm:t>
    </dgm:pt>
    <dgm:pt modelId="{CDA5CBD0-2967-416C-A9E8-2DCD713826CC}" type="parTrans" cxnId="{CFE9542A-0E98-4109-9CF8-5D535100DDE9}">
      <dgm:prSet/>
      <dgm:spPr/>
      <dgm:t>
        <a:bodyPr/>
        <a:lstStyle/>
        <a:p>
          <a:endParaRPr lang="en-GB"/>
        </a:p>
      </dgm:t>
    </dgm:pt>
    <dgm:pt modelId="{5E965125-F4FC-4710-AA1B-F1810811EF57}" type="sibTrans" cxnId="{CFE9542A-0E98-4109-9CF8-5D535100DDE9}">
      <dgm:prSet/>
      <dgm:spPr/>
      <dgm:t>
        <a:bodyPr/>
        <a:lstStyle/>
        <a:p>
          <a:endParaRPr lang="en-GB"/>
        </a:p>
      </dgm:t>
    </dgm:pt>
    <dgm:pt modelId="{A8823A3E-912C-4A4C-9188-D7D25172B405}">
      <dgm:prSet/>
      <dgm:spPr/>
      <dgm:t>
        <a:bodyPr/>
        <a:lstStyle/>
        <a:p>
          <a:pPr rtl="0"/>
          <a:r>
            <a:rPr lang="en-GB" dirty="0" smtClean="0"/>
            <a:t>80% external</a:t>
          </a:r>
          <a:endParaRPr lang="en-GB" dirty="0"/>
        </a:p>
      </dgm:t>
    </dgm:pt>
    <dgm:pt modelId="{08664C9C-8D21-4E6B-82EF-C70CE4CE7228}" type="parTrans" cxnId="{C050D37E-1CBD-4C94-BF61-A2EB337A428E}">
      <dgm:prSet/>
      <dgm:spPr/>
      <dgm:t>
        <a:bodyPr/>
        <a:lstStyle/>
        <a:p>
          <a:endParaRPr lang="en-GB"/>
        </a:p>
      </dgm:t>
    </dgm:pt>
    <dgm:pt modelId="{4CCDEA9B-C287-49EA-B8B7-1FB51A5495DA}" type="sibTrans" cxnId="{C050D37E-1CBD-4C94-BF61-A2EB337A428E}">
      <dgm:prSet/>
      <dgm:spPr/>
      <dgm:t>
        <a:bodyPr/>
        <a:lstStyle/>
        <a:p>
          <a:endParaRPr lang="en-GB"/>
        </a:p>
      </dgm:t>
    </dgm:pt>
    <dgm:pt modelId="{A145A15A-653A-4A10-BB2D-2E50A373228D}" type="pres">
      <dgm:prSet presAssocID="{3D7260D4-0327-4571-8B3E-E09C75A376DC}" presName="Name0" presStyleCnt="0">
        <dgm:presLayoutVars>
          <dgm:dir/>
          <dgm:resizeHandles val="exact"/>
        </dgm:presLayoutVars>
      </dgm:prSet>
      <dgm:spPr/>
      <dgm:t>
        <a:bodyPr/>
        <a:lstStyle/>
        <a:p>
          <a:endParaRPr lang="en-GB"/>
        </a:p>
      </dgm:t>
    </dgm:pt>
    <dgm:pt modelId="{18A56187-BCCD-40FB-B8AA-C3ECEA382224}" type="pres">
      <dgm:prSet presAssocID="{C36BD277-237A-49F7-A837-7EB744CF016D}" presName="node" presStyleLbl="node1" presStyleIdx="0" presStyleCnt="2">
        <dgm:presLayoutVars>
          <dgm:bulletEnabled val="1"/>
        </dgm:presLayoutVars>
      </dgm:prSet>
      <dgm:spPr/>
      <dgm:t>
        <a:bodyPr/>
        <a:lstStyle/>
        <a:p>
          <a:endParaRPr lang="en-GB"/>
        </a:p>
      </dgm:t>
    </dgm:pt>
    <dgm:pt modelId="{30B0A7F9-049D-49D8-914E-6E604A5B7F2E}" type="pres">
      <dgm:prSet presAssocID="{5E965125-F4FC-4710-AA1B-F1810811EF57}" presName="sibTrans" presStyleLbl="sibTrans2D1" presStyleIdx="0" presStyleCnt="1"/>
      <dgm:spPr/>
      <dgm:t>
        <a:bodyPr/>
        <a:lstStyle/>
        <a:p>
          <a:endParaRPr lang="en-GB"/>
        </a:p>
      </dgm:t>
    </dgm:pt>
    <dgm:pt modelId="{309E18FB-8783-4330-8D70-18F56AF8717A}" type="pres">
      <dgm:prSet presAssocID="{5E965125-F4FC-4710-AA1B-F1810811EF57}" presName="connectorText" presStyleLbl="sibTrans2D1" presStyleIdx="0" presStyleCnt="1"/>
      <dgm:spPr/>
      <dgm:t>
        <a:bodyPr/>
        <a:lstStyle/>
        <a:p>
          <a:endParaRPr lang="en-GB"/>
        </a:p>
      </dgm:t>
    </dgm:pt>
    <dgm:pt modelId="{93FE9382-DD61-4F19-A512-34DCB5DBF39A}" type="pres">
      <dgm:prSet presAssocID="{A8823A3E-912C-4A4C-9188-D7D25172B405}" presName="node" presStyleLbl="node1" presStyleIdx="1" presStyleCnt="2">
        <dgm:presLayoutVars>
          <dgm:bulletEnabled val="1"/>
        </dgm:presLayoutVars>
      </dgm:prSet>
      <dgm:spPr/>
      <dgm:t>
        <a:bodyPr/>
        <a:lstStyle/>
        <a:p>
          <a:endParaRPr lang="en-GB"/>
        </a:p>
      </dgm:t>
    </dgm:pt>
  </dgm:ptLst>
  <dgm:cxnLst>
    <dgm:cxn modelId="{F75B448B-538A-4CC0-BD0E-6F2FA15735EE}" type="presOf" srcId="{5E965125-F4FC-4710-AA1B-F1810811EF57}" destId="{309E18FB-8783-4330-8D70-18F56AF8717A}" srcOrd="1" destOrd="0" presId="urn:microsoft.com/office/officeart/2005/8/layout/process1"/>
    <dgm:cxn modelId="{42F79CED-4103-4EA5-BB8F-7FFA0F1206F2}" type="presOf" srcId="{A8823A3E-912C-4A4C-9188-D7D25172B405}" destId="{93FE9382-DD61-4F19-A512-34DCB5DBF39A}" srcOrd="0" destOrd="0" presId="urn:microsoft.com/office/officeart/2005/8/layout/process1"/>
    <dgm:cxn modelId="{CFE9542A-0E98-4109-9CF8-5D535100DDE9}" srcId="{3D7260D4-0327-4571-8B3E-E09C75A376DC}" destId="{C36BD277-237A-49F7-A837-7EB744CF016D}" srcOrd="0" destOrd="0" parTransId="{CDA5CBD0-2967-416C-A9E8-2DCD713826CC}" sibTransId="{5E965125-F4FC-4710-AA1B-F1810811EF57}"/>
    <dgm:cxn modelId="{A47A1045-428A-4BDD-8DD5-411E2D9CCB39}" type="presOf" srcId="{C36BD277-237A-49F7-A837-7EB744CF016D}" destId="{18A56187-BCCD-40FB-B8AA-C3ECEA382224}" srcOrd="0" destOrd="0" presId="urn:microsoft.com/office/officeart/2005/8/layout/process1"/>
    <dgm:cxn modelId="{2BA14FBE-895F-4B31-9AFF-F33A78DD30A7}" type="presOf" srcId="{3D7260D4-0327-4571-8B3E-E09C75A376DC}" destId="{A145A15A-653A-4A10-BB2D-2E50A373228D}" srcOrd="0" destOrd="0" presId="urn:microsoft.com/office/officeart/2005/8/layout/process1"/>
    <dgm:cxn modelId="{AA3199A8-F030-43CE-BA46-D4D0A3C85A04}" type="presOf" srcId="{5E965125-F4FC-4710-AA1B-F1810811EF57}" destId="{30B0A7F9-049D-49D8-914E-6E604A5B7F2E}" srcOrd="0" destOrd="0" presId="urn:microsoft.com/office/officeart/2005/8/layout/process1"/>
    <dgm:cxn modelId="{C050D37E-1CBD-4C94-BF61-A2EB337A428E}" srcId="{3D7260D4-0327-4571-8B3E-E09C75A376DC}" destId="{A8823A3E-912C-4A4C-9188-D7D25172B405}" srcOrd="1" destOrd="0" parTransId="{08664C9C-8D21-4E6B-82EF-C70CE4CE7228}" sibTransId="{4CCDEA9B-C287-49EA-B8B7-1FB51A5495DA}"/>
    <dgm:cxn modelId="{8886B325-69F4-4B86-8472-919E011A0F11}" type="presParOf" srcId="{A145A15A-653A-4A10-BB2D-2E50A373228D}" destId="{18A56187-BCCD-40FB-B8AA-C3ECEA382224}" srcOrd="0" destOrd="0" presId="urn:microsoft.com/office/officeart/2005/8/layout/process1"/>
    <dgm:cxn modelId="{1AC02891-FBFA-457E-A746-84A1142024A8}" type="presParOf" srcId="{A145A15A-653A-4A10-BB2D-2E50A373228D}" destId="{30B0A7F9-049D-49D8-914E-6E604A5B7F2E}" srcOrd="1" destOrd="0" presId="urn:microsoft.com/office/officeart/2005/8/layout/process1"/>
    <dgm:cxn modelId="{AB17A2BE-6A1D-4E15-B045-B1661CDDF7E9}" type="presParOf" srcId="{30B0A7F9-049D-49D8-914E-6E604A5B7F2E}" destId="{309E18FB-8783-4330-8D70-18F56AF8717A}" srcOrd="0" destOrd="0" presId="urn:microsoft.com/office/officeart/2005/8/layout/process1"/>
    <dgm:cxn modelId="{C63AA4AE-176D-4CA7-9E58-DB7CC5D7B25E}" type="presParOf" srcId="{A145A15A-653A-4A10-BB2D-2E50A373228D}" destId="{93FE9382-DD61-4F19-A512-34DCB5DBF39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2291FA-6E85-4A01-9654-0EAE7BE3CD6A}" type="doc">
      <dgm:prSet loTypeId="urn:microsoft.com/office/officeart/2005/8/layout/target3" loCatId="relationship" qsTypeId="urn:microsoft.com/office/officeart/2005/8/quickstyle/simple1" qsCatId="simple" csTypeId="urn:microsoft.com/office/officeart/2005/8/colors/accent2_3" csCatId="accent2"/>
      <dgm:spPr/>
      <dgm:t>
        <a:bodyPr/>
        <a:lstStyle/>
        <a:p>
          <a:endParaRPr lang="en-GB"/>
        </a:p>
      </dgm:t>
    </dgm:pt>
    <dgm:pt modelId="{C669E375-D02D-454C-9694-9E52AA4642A1}">
      <dgm:prSet/>
      <dgm:spPr/>
      <dgm:t>
        <a:bodyPr/>
        <a:lstStyle/>
        <a:p>
          <a:pPr rtl="0"/>
          <a:r>
            <a:rPr lang="en-GB" smtClean="0"/>
            <a:t>The case for a Cloud Business</a:t>
          </a:r>
          <a:endParaRPr lang="en-GB"/>
        </a:p>
      </dgm:t>
    </dgm:pt>
    <dgm:pt modelId="{AD17A501-C196-4449-AF14-2E5D1FEFDC5A}" type="parTrans" cxnId="{26CBE19F-7862-4CB4-BE49-76F91698FC85}">
      <dgm:prSet/>
      <dgm:spPr/>
      <dgm:t>
        <a:bodyPr/>
        <a:lstStyle/>
        <a:p>
          <a:endParaRPr lang="en-GB"/>
        </a:p>
      </dgm:t>
    </dgm:pt>
    <dgm:pt modelId="{C1C8F82F-C66C-4AA6-9AD2-8ADF8A4BCA46}" type="sibTrans" cxnId="{26CBE19F-7862-4CB4-BE49-76F91698FC85}">
      <dgm:prSet/>
      <dgm:spPr/>
      <dgm:t>
        <a:bodyPr/>
        <a:lstStyle/>
        <a:p>
          <a:endParaRPr lang="en-GB"/>
        </a:p>
      </dgm:t>
    </dgm:pt>
    <dgm:pt modelId="{EE87728D-0DD1-482A-ADDB-F2A29181E0C0}">
      <dgm:prSet/>
      <dgm:spPr/>
      <dgm:t>
        <a:bodyPr/>
        <a:lstStyle/>
        <a:p>
          <a:pPr rtl="0"/>
          <a:r>
            <a:rPr lang="en-GB" smtClean="0"/>
            <a:t>Technology Roadmap</a:t>
          </a:r>
          <a:endParaRPr lang="en-GB"/>
        </a:p>
      </dgm:t>
    </dgm:pt>
    <dgm:pt modelId="{3743EFB1-46FE-43A2-A011-39DB5EC274F5}" type="parTrans" cxnId="{BA73330B-485A-4F8E-8EC5-6DF682E14947}">
      <dgm:prSet/>
      <dgm:spPr/>
      <dgm:t>
        <a:bodyPr/>
        <a:lstStyle/>
        <a:p>
          <a:endParaRPr lang="en-GB"/>
        </a:p>
      </dgm:t>
    </dgm:pt>
    <dgm:pt modelId="{EE671AB7-7B86-4D26-B7E9-9F0CEC7AEF5E}" type="sibTrans" cxnId="{BA73330B-485A-4F8E-8EC5-6DF682E14947}">
      <dgm:prSet/>
      <dgm:spPr/>
      <dgm:t>
        <a:bodyPr/>
        <a:lstStyle/>
        <a:p>
          <a:endParaRPr lang="en-GB"/>
        </a:p>
      </dgm:t>
    </dgm:pt>
    <dgm:pt modelId="{026C63E2-12F6-476A-93C6-28B6F8271FD3}">
      <dgm:prSet/>
      <dgm:spPr/>
      <dgm:t>
        <a:bodyPr/>
        <a:lstStyle/>
        <a:p>
          <a:pPr rtl="0"/>
          <a:r>
            <a:rPr lang="en-GB" smtClean="0"/>
            <a:t>Technical Certification</a:t>
          </a:r>
          <a:endParaRPr lang="en-GB"/>
        </a:p>
      </dgm:t>
    </dgm:pt>
    <dgm:pt modelId="{315571BD-DA6F-4666-A18B-5B0157150157}" type="parTrans" cxnId="{6CAA4AA9-123A-461D-8F59-B0421532CE0C}">
      <dgm:prSet/>
      <dgm:spPr/>
      <dgm:t>
        <a:bodyPr/>
        <a:lstStyle/>
        <a:p>
          <a:endParaRPr lang="en-GB"/>
        </a:p>
      </dgm:t>
    </dgm:pt>
    <dgm:pt modelId="{C2E67040-FA84-48CC-A968-A97D74CF9F45}" type="sibTrans" cxnId="{6CAA4AA9-123A-461D-8F59-B0421532CE0C}">
      <dgm:prSet/>
      <dgm:spPr/>
      <dgm:t>
        <a:bodyPr/>
        <a:lstStyle/>
        <a:p>
          <a:endParaRPr lang="en-GB"/>
        </a:p>
      </dgm:t>
    </dgm:pt>
    <dgm:pt modelId="{842CFC8B-2D49-4762-98AF-2E64BF26E54E}" type="pres">
      <dgm:prSet presAssocID="{F82291FA-6E85-4A01-9654-0EAE7BE3CD6A}" presName="Name0" presStyleCnt="0">
        <dgm:presLayoutVars>
          <dgm:chMax val="7"/>
          <dgm:dir/>
          <dgm:animLvl val="lvl"/>
          <dgm:resizeHandles val="exact"/>
        </dgm:presLayoutVars>
      </dgm:prSet>
      <dgm:spPr/>
      <dgm:t>
        <a:bodyPr/>
        <a:lstStyle/>
        <a:p>
          <a:endParaRPr lang="en-GB"/>
        </a:p>
      </dgm:t>
    </dgm:pt>
    <dgm:pt modelId="{9E281D7A-23A1-45B2-A997-0D2894ECB378}" type="pres">
      <dgm:prSet presAssocID="{C669E375-D02D-454C-9694-9E52AA4642A1}" presName="circle1" presStyleLbl="node1" presStyleIdx="0" presStyleCnt="3"/>
      <dgm:spPr/>
    </dgm:pt>
    <dgm:pt modelId="{84479EF6-396A-401C-B152-AE011C9792FE}" type="pres">
      <dgm:prSet presAssocID="{C669E375-D02D-454C-9694-9E52AA4642A1}" presName="space" presStyleCnt="0"/>
      <dgm:spPr/>
    </dgm:pt>
    <dgm:pt modelId="{A5FA7B03-E4FD-4BC9-A4A0-43DD4C84695D}" type="pres">
      <dgm:prSet presAssocID="{C669E375-D02D-454C-9694-9E52AA4642A1}" presName="rect1" presStyleLbl="alignAcc1" presStyleIdx="0" presStyleCnt="3"/>
      <dgm:spPr/>
      <dgm:t>
        <a:bodyPr/>
        <a:lstStyle/>
        <a:p>
          <a:endParaRPr lang="en-GB"/>
        </a:p>
      </dgm:t>
    </dgm:pt>
    <dgm:pt modelId="{0374EBCA-9E57-4E70-A7FE-9BBB7144553D}" type="pres">
      <dgm:prSet presAssocID="{EE87728D-0DD1-482A-ADDB-F2A29181E0C0}" presName="vertSpace2" presStyleLbl="node1" presStyleIdx="0" presStyleCnt="3"/>
      <dgm:spPr/>
    </dgm:pt>
    <dgm:pt modelId="{E6180758-8B5D-4C88-A0EF-0A5ED5806A0E}" type="pres">
      <dgm:prSet presAssocID="{EE87728D-0DD1-482A-ADDB-F2A29181E0C0}" presName="circle2" presStyleLbl="node1" presStyleIdx="1" presStyleCnt="3"/>
      <dgm:spPr/>
    </dgm:pt>
    <dgm:pt modelId="{9488F9F3-6BAC-4710-844A-DED73F01ED03}" type="pres">
      <dgm:prSet presAssocID="{EE87728D-0DD1-482A-ADDB-F2A29181E0C0}" presName="rect2" presStyleLbl="alignAcc1" presStyleIdx="1" presStyleCnt="3"/>
      <dgm:spPr/>
      <dgm:t>
        <a:bodyPr/>
        <a:lstStyle/>
        <a:p>
          <a:endParaRPr lang="en-GB"/>
        </a:p>
      </dgm:t>
    </dgm:pt>
    <dgm:pt modelId="{E29A7DE7-9888-4B93-BF1B-6F1D1EE63AD3}" type="pres">
      <dgm:prSet presAssocID="{026C63E2-12F6-476A-93C6-28B6F8271FD3}" presName="vertSpace3" presStyleLbl="node1" presStyleIdx="1" presStyleCnt="3"/>
      <dgm:spPr/>
    </dgm:pt>
    <dgm:pt modelId="{03071E9A-D8AF-40A4-9E7F-62E1595778B8}" type="pres">
      <dgm:prSet presAssocID="{026C63E2-12F6-476A-93C6-28B6F8271FD3}" presName="circle3" presStyleLbl="node1" presStyleIdx="2" presStyleCnt="3"/>
      <dgm:spPr/>
    </dgm:pt>
    <dgm:pt modelId="{C0196D23-D812-434F-9937-706EEF79E215}" type="pres">
      <dgm:prSet presAssocID="{026C63E2-12F6-476A-93C6-28B6F8271FD3}" presName="rect3" presStyleLbl="alignAcc1" presStyleIdx="2" presStyleCnt="3"/>
      <dgm:spPr/>
      <dgm:t>
        <a:bodyPr/>
        <a:lstStyle/>
        <a:p>
          <a:endParaRPr lang="en-GB"/>
        </a:p>
      </dgm:t>
    </dgm:pt>
    <dgm:pt modelId="{185752D1-3662-488E-95EF-DD2273966F0D}" type="pres">
      <dgm:prSet presAssocID="{C669E375-D02D-454C-9694-9E52AA4642A1}" presName="rect1ParTxNoCh" presStyleLbl="alignAcc1" presStyleIdx="2" presStyleCnt="3">
        <dgm:presLayoutVars>
          <dgm:chMax val="1"/>
          <dgm:bulletEnabled val="1"/>
        </dgm:presLayoutVars>
      </dgm:prSet>
      <dgm:spPr/>
      <dgm:t>
        <a:bodyPr/>
        <a:lstStyle/>
        <a:p>
          <a:endParaRPr lang="en-GB"/>
        </a:p>
      </dgm:t>
    </dgm:pt>
    <dgm:pt modelId="{C699AC81-D301-4754-86BB-AFB76266C659}" type="pres">
      <dgm:prSet presAssocID="{EE87728D-0DD1-482A-ADDB-F2A29181E0C0}" presName="rect2ParTxNoCh" presStyleLbl="alignAcc1" presStyleIdx="2" presStyleCnt="3">
        <dgm:presLayoutVars>
          <dgm:chMax val="1"/>
          <dgm:bulletEnabled val="1"/>
        </dgm:presLayoutVars>
      </dgm:prSet>
      <dgm:spPr/>
      <dgm:t>
        <a:bodyPr/>
        <a:lstStyle/>
        <a:p>
          <a:endParaRPr lang="en-GB"/>
        </a:p>
      </dgm:t>
    </dgm:pt>
    <dgm:pt modelId="{6A9D409C-FC34-44FB-9A4E-ABFEDF7AF56A}" type="pres">
      <dgm:prSet presAssocID="{026C63E2-12F6-476A-93C6-28B6F8271FD3}" presName="rect3ParTxNoCh" presStyleLbl="alignAcc1" presStyleIdx="2" presStyleCnt="3">
        <dgm:presLayoutVars>
          <dgm:chMax val="1"/>
          <dgm:bulletEnabled val="1"/>
        </dgm:presLayoutVars>
      </dgm:prSet>
      <dgm:spPr/>
      <dgm:t>
        <a:bodyPr/>
        <a:lstStyle/>
        <a:p>
          <a:endParaRPr lang="en-GB"/>
        </a:p>
      </dgm:t>
    </dgm:pt>
  </dgm:ptLst>
  <dgm:cxnLst>
    <dgm:cxn modelId="{BA73330B-485A-4F8E-8EC5-6DF682E14947}" srcId="{F82291FA-6E85-4A01-9654-0EAE7BE3CD6A}" destId="{EE87728D-0DD1-482A-ADDB-F2A29181E0C0}" srcOrd="1" destOrd="0" parTransId="{3743EFB1-46FE-43A2-A011-39DB5EC274F5}" sibTransId="{EE671AB7-7B86-4D26-B7E9-9F0CEC7AEF5E}"/>
    <dgm:cxn modelId="{84C4E64D-72AC-48A3-B394-A9EFF1F0EB2F}" type="presOf" srcId="{026C63E2-12F6-476A-93C6-28B6F8271FD3}" destId="{C0196D23-D812-434F-9937-706EEF79E215}" srcOrd="0" destOrd="0" presId="urn:microsoft.com/office/officeart/2005/8/layout/target3"/>
    <dgm:cxn modelId="{7051BD68-D2D5-4175-9B9C-DAD512ECA8A7}" type="presOf" srcId="{F82291FA-6E85-4A01-9654-0EAE7BE3CD6A}" destId="{842CFC8B-2D49-4762-98AF-2E64BF26E54E}" srcOrd="0" destOrd="0" presId="urn:microsoft.com/office/officeart/2005/8/layout/target3"/>
    <dgm:cxn modelId="{6CAA4AA9-123A-461D-8F59-B0421532CE0C}" srcId="{F82291FA-6E85-4A01-9654-0EAE7BE3CD6A}" destId="{026C63E2-12F6-476A-93C6-28B6F8271FD3}" srcOrd="2" destOrd="0" parTransId="{315571BD-DA6F-4666-A18B-5B0157150157}" sibTransId="{C2E67040-FA84-48CC-A968-A97D74CF9F45}"/>
    <dgm:cxn modelId="{A7A49045-4523-4A31-83A3-D666EAC729CF}" type="presOf" srcId="{026C63E2-12F6-476A-93C6-28B6F8271FD3}" destId="{6A9D409C-FC34-44FB-9A4E-ABFEDF7AF56A}" srcOrd="1" destOrd="0" presId="urn:microsoft.com/office/officeart/2005/8/layout/target3"/>
    <dgm:cxn modelId="{E9081D56-04A8-4DAE-9AD2-56E95B133C89}" type="presOf" srcId="{EE87728D-0DD1-482A-ADDB-F2A29181E0C0}" destId="{9488F9F3-6BAC-4710-844A-DED73F01ED03}" srcOrd="0" destOrd="0" presId="urn:microsoft.com/office/officeart/2005/8/layout/target3"/>
    <dgm:cxn modelId="{E4F2281A-F7C6-42F0-8470-ED2ABD1AEE93}" type="presOf" srcId="{EE87728D-0DD1-482A-ADDB-F2A29181E0C0}" destId="{C699AC81-D301-4754-86BB-AFB76266C659}" srcOrd="1" destOrd="0" presId="urn:microsoft.com/office/officeart/2005/8/layout/target3"/>
    <dgm:cxn modelId="{30C98068-C834-4073-ACFE-9D74255F4829}" type="presOf" srcId="{C669E375-D02D-454C-9694-9E52AA4642A1}" destId="{185752D1-3662-488E-95EF-DD2273966F0D}" srcOrd="1" destOrd="0" presId="urn:microsoft.com/office/officeart/2005/8/layout/target3"/>
    <dgm:cxn modelId="{26CBE19F-7862-4CB4-BE49-76F91698FC85}" srcId="{F82291FA-6E85-4A01-9654-0EAE7BE3CD6A}" destId="{C669E375-D02D-454C-9694-9E52AA4642A1}" srcOrd="0" destOrd="0" parTransId="{AD17A501-C196-4449-AF14-2E5D1FEFDC5A}" sibTransId="{C1C8F82F-C66C-4AA6-9AD2-8ADF8A4BCA46}"/>
    <dgm:cxn modelId="{DB793CCA-FA4C-41AE-BB13-D692E6367ACD}" type="presOf" srcId="{C669E375-D02D-454C-9694-9E52AA4642A1}" destId="{A5FA7B03-E4FD-4BC9-A4A0-43DD4C84695D}" srcOrd="0" destOrd="0" presId="urn:microsoft.com/office/officeart/2005/8/layout/target3"/>
    <dgm:cxn modelId="{9F92E496-313D-49A2-9B54-8E8ECC4FFE16}" type="presParOf" srcId="{842CFC8B-2D49-4762-98AF-2E64BF26E54E}" destId="{9E281D7A-23A1-45B2-A997-0D2894ECB378}" srcOrd="0" destOrd="0" presId="urn:microsoft.com/office/officeart/2005/8/layout/target3"/>
    <dgm:cxn modelId="{7B99F14C-CEBD-4401-B2BD-F7C70FB55875}" type="presParOf" srcId="{842CFC8B-2D49-4762-98AF-2E64BF26E54E}" destId="{84479EF6-396A-401C-B152-AE011C9792FE}" srcOrd="1" destOrd="0" presId="urn:microsoft.com/office/officeart/2005/8/layout/target3"/>
    <dgm:cxn modelId="{F878844D-C451-4933-8575-F22FC67886BF}" type="presParOf" srcId="{842CFC8B-2D49-4762-98AF-2E64BF26E54E}" destId="{A5FA7B03-E4FD-4BC9-A4A0-43DD4C84695D}" srcOrd="2" destOrd="0" presId="urn:microsoft.com/office/officeart/2005/8/layout/target3"/>
    <dgm:cxn modelId="{17B4E6F4-C647-49A8-ABD8-09CCA983662D}" type="presParOf" srcId="{842CFC8B-2D49-4762-98AF-2E64BF26E54E}" destId="{0374EBCA-9E57-4E70-A7FE-9BBB7144553D}" srcOrd="3" destOrd="0" presId="urn:microsoft.com/office/officeart/2005/8/layout/target3"/>
    <dgm:cxn modelId="{68278E41-2015-456C-915C-DB771E2396C7}" type="presParOf" srcId="{842CFC8B-2D49-4762-98AF-2E64BF26E54E}" destId="{E6180758-8B5D-4C88-A0EF-0A5ED5806A0E}" srcOrd="4" destOrd="0" presId="urn:microsoft.com/office/officeart/2005/8/layout/target3"/>
    <dgm:cxn modelId="{E21F9340-1448-42EA-88A9-D920F34494C9}" type="presParOf" srcId="{842CFC8B-2D49-4762-98AF-2E64BF26E54E}" destId="{9488F9F3-6BAC-4710-844A-DED73F01ED03}" srcOrd="5" destOrd="0" presId="urn:microsoft.com/office/officeart/2005/8/layout/target3"/>
    <dgm:cxn modelId="{92DEA63F-01F8-4D50-8520-B68BD1314D25}" type="presParOf" srcId="{842CFC8B-2D49-4762-98AF-2E64BF26E54E}" destId="{E29A7DE7-9888-4B93-BF1B-6F1D1EE63AD3}" srcOrd="6" destOrd="0" presId="urn:microsoft.com/office/officeart/2005/8/layout/target3"/>
    <dgm:cxn modelId="{0604154F-BF40-4B42-8567-F29F8893ED04}" type="presParOf" srcId="{842CFC8B-2D49-4762-98AF-2E64BF26E54E}" destId="{03071E9A-D8AF-40A4-9E7F-62E1595778B8}" srcOrd="7" destOrd="0" presId="urn:microsoft.com/office/officeart/2005/8/layout/target3"/>
    <dgm:cxn modelId="{4912DE11-1198-4338-8123-46D86AFF8EAA}" type="presParOf" srcId="{842CFC8B-2D49-4762-98AF-2E64BF26E54E}" destId="{C0196D23-D812-434F-9937-706EEF79E215}" srcOrd="8" destOrd="0" presId="urn:microsoft.com/office/officeart/2005/8/layout/target3"/>
    <dgm:cxn modelId="{29E1B87A-B6BA-4567-88A8-6E7FF0E0F4EA}" type="presParOf" srcId="{842CFC8B-2D49-4762-98AF-2E64BF26E54E}" destId="{185752D1-3662-488E-95EF-DD2273966F0D}" srcOrd="9" destOrd="0" presId="urn:microsoft.com/office/officeart/2005/8/layout/target3"/>
    <dgm:cxn modelId="{770D4193-66C5-4B6C-849A-EA92FBE55FE7}" type="presParOf" srcId="{842CFC8B-2D49-4762-98AF-2E64BF26E54E}" destId="{C699AC81-D301-4754-86BB-AFB76266C659}" srcOrd="10" destOrd="0" presId="urn:microsoft.com/office/officeart/2005/8/layout/target3"/>
    <dgm:cxn modelId="{A8DBF91E-9D6C-4936-8FDE-15B44B7DBC08}" type="presParOf" srcId="{842CFC8B-2D49-4762-98AF-2E64BF26E54E}" destId="{6A9D409C-FC34-44FB-9A4E-ABFEDF7AF56A}"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E97813-BF00-4202-966D-F0187D211208}" type="doc">
      <dgm:prSet loTypeId="urn:microsoft.com/office/officeart/2005/8/layout/pyramid2" loCatId="pyramid" qsTypeId="urn:microsoft.com/office/officeart/2005/8/quickstyle/simple5" qsCatId="simple" csTypeId="urn:microsoft.com/office/officeart/2005/8/colors/accent1_2" csCatId="accent1"/>
      <dgm:spPr/>
      <dgm:t>
        <a:bodyPr/>
        <a:lstStyle/>
        <a:p>
          <a:endParaRPr lang="en-GB"/>
        </a:p>
      </dgm:t>
    </dgm:pt>
    <dgm:pt modelId="{0D3254DE-D901-4250-8303-372CA4FF4264}">
      <dgm:prSet/>
      <dgm:spPr/>
      <dgm:t>
        <a:bodyPr/>
        <a:lstStyle/>
        <a:p>
          <a:pPr rtl="0"/>
          <a:r>
            <a:rPr lang="en-GB" smtClean="0"/>
            <a:t>Little margin in subscription annuity</a:t>
          </a:r>
          <a:endParaRPr lang="en-GB"/>
        </a:p>
      </dgm:t>
    </dgm:pt>
    <dgm:pt modelId="{17A61896-3717-48E3-94EE-7D4F3992CF33}" type="parTrans" cxnId="{79B39D57-8F93-45CE-9ED9-4D75F31E06C4}">
      <dgm:prSet/>
      <dgm:spPr/>
      <dgm:t>
        <a:bodyPr/>
        <a:lstStyle/>
        <a:p>
          <a:endParaRPr lang="en-GB"/>
        </a:p>
      </dgm:t>
    </dgm:pt>
    <dgm:pt modelId="{B54C5BCE-C2EC-4BEC-A08E-F8BC2A952B58}" type="sibTrans" cxnId="{79B39D57-8F93-45CE-9ED9-4D75F31E06C4}">
      <dgm:prSet/>
      <dgm:spPr/>
      <dgm:t>
        <a:bodyPr/>
        <a:lstStyle/>
        <a:p>
          <a:endParaRPr lang="en-GB"/>
        </a:p>
      </dgm:t>
    </dgm:pt>
    <dgm:pt modelId="{3D5B3C45-8599-4BAD-A935-D34705BB8615}">
      <dgm:prSet/>
      <dgm:spPr/>
      <dgm:t>
        <a:bodyPr/>
        <a:lstStyle/>
        <a:p>
          <a:pPr rtl="0"/>
          <a:r>
            <a:rPr lang="en-GB" dirty="0" smtClean="0"/>
            <a:t>Money is in the service tail, but how?</a:t>
          </a:r>
          <a:endParaRPr lang="en-GB" dirty="0"/>
        </a:p>
      </dgm:t>
    </dgm:pt>
    <dgm:pt modelId="{5D992B12-2BE1-4160-AD32-DFDDD08C601C}" type="parTrans" cxnId="{DE6C10C9-B14B-4182-B682-FA64A496D32F}">
      <dgm:prSet/>
      <dgm:spPr/>
      <dgm:t>
        <a:bodyPr/>
        <a:lstStyle/>
        <a:p>
          <a:endParaRPr lang="en-GB"/>
        </a:p>
      </dgm:t>
    </dgm:pt>
    <dgm:pt modelId="{9887D7AD-28DB-4036-B185-4F6F0F643B61}" type="sibTrans" cxnId="{DE6C10C9-B14B-4182-B682-FA64A496D32F}">
      <dgm:prSet/>
      <dgm:spPr/>
      <dgm:t>
        <a:bodyPr/>
        <a:lstStyle/>
        <a:p>
          <a:endParaRPr lang="en-GB"/>
        </a:p>
      </dgm:t>
    </dgm:pt>
    <dgm:pt modelId="{180759C3-273B-47D1-9340-71CE033A3858}" type="pres">
      <dgm:prSet presAssocID="{22E97813-BF00-4202-966D-F0187D211208}" presName="compositeShape" presStyleCnt="0">
        <dgm:presLayoutVars>
          <dgm:dir/>
          <dgm:resizeHandles/>
        </dgm:presLayoutVars>
      </dgm:prSet>
      <dgm:spPr/>
      <dgm:t>
        <a:bodyPr/>
        <a:lstStyle/>
        <a:p>
          <a:endParaRPr lang="en-GB"/>
        </a:p>
      </dgm:t>
    </dgm:pt>
    <dgm:pt modelId="{FB01117D-DBDE-48E8-8345-21B69B1F4406}" type="pres">
      <dgm:prSet presAssocID="{22E97813-BF00-4202-966D-F0187D211208}" presName="pyramid" presStyleLbl="node1" presStyleIdx="0" presStyleCnt="1"/>
      <dgm:spPr/>
    </dgm:pt>
    <dgm:pt modelId="{390A71C7-CBE6-499C-B314-2F5FF412CF3E}" type="pres">
      <dgm:prSet presAssocID="{22E97813-BF00-4202-966D-F0187D211208}" presName="theList" presStyleCnt="0"/>
      <dgm:spPr/>
    </dgm:pt>
    <dgm:pt modelId="{5219BD96-375F-4D38-8C2F-DE66E94B3680}" type="pres">
      <dgm:prSet presAssocID="{0D3254DE-D901-4250-8303-372CA4FF4264}" presName="aNode" presStyleLbl="fgAcc1" presStyleIdx="0" presStyleCnt="2">
        <dgm:presLayoutVars>
          <dgm:bulletEnabled val="1"/>
        </dgm:presLayoutVars>
      </dgm:prSet>
      <dgm:spPr/>
      <dgm:t>
        <a:bodyPr/>
        <a:lstStyle/>
        <a:p>
          <a:endParaRPr lang="en-GB"/>
        </a:p>
      </dgm:t>
    </dgm:pt>
    <dgm:pt modelId="{6883AD9E-3AE4-47B3-B2E7-1C4D47FEC9FF}" type="pres">
      <dgm:prSet presAssocID="{0D3254DE-D901-4250-8303-372CA4FF4264}" presName="aSpace" presStyleCnt="0"/>
      <dgm:spPr/>
    </dgm:pt>
    <dgm:pt modelId="{E8480E4D-AE19-4F4D-AA9E-B0158CD3D3BF}" type="pres">
      <dgm:prSet presAssocID="{3D5B3C45-8599-4BAD-A935-D34705BB8615}" presName="aNode" presStyleLbl="fgAcc1" presStyleIdx="1" presStyleCnt="2">
        <dgm:presLayoutVars>
          <dgm:bulletEnabled val="1"/>
        </dgm:presLayoutVars>
      </dgm:prSet>
      <dgm:spPr/>
      <dgm:t>
        <a:bodyPr/>
        <a:lstStyle/>
        <a:p>
          <a:endParaRPr lang="en-GB"/>
        </a:p>
      </dgm:t>
    </dgm:pt>
    <dgm:pt modelId="{E1486616-1522-4E15-B653-EF826A15C723}" type="pres">
      <dgm:prSet presAssocID="{3D5B3C45-8599-4BAD-A935-D34705BB8615}" presName="aSpace" presStyleCnt="0"/>
      <dgm:spPr/>
    </dgm:pt>
  </dgm:ptLst>
  <dgm:cxnLst>
    <dgm:cxn modelId="{50782DF3-ACFE-4521-9128-ACC6DC728CC1}" type="presOf" srcId="{0D3254DE-D901-4250-8303-372CA4FF4264}" destId="{5219BD96-375F-4D38-8C2F-DE66E94B3680}" srcOrd="0" destOrd="0" presId="urn:microsoft.com/office/officeart/2005/8/layout/pyramid2"/>
    <dgm:cxn modelId="{94D500AA-03FE-4F42-B180-81727AE23CF5}" type="presOf" srcId="{22E97813-BF00-4202-966D-F0187D211208}" destId="{180759C3-273B-47D1-9340-71CE033A3858}" srcOrd="0" destOrd="0" presId="urn:microsoft.com/office/officeart/2005/8/layout/pyramid2"/>
    <dgm:cxn modelId="{DE6C10C9-B14B-4182-B682-FA64A496D32F}" srcId="{22E97813-BF00-4202-966D-F0187D211208}" destId="{3D5B3C45-8599-4BAD-A935-D34705BB8615}" srcOrd="1" destOrd="0" parTransId="{5D992B12-2BE1-4160-AD32-DFDDD08C601C}" sibTransId="{9887D7AD-28DB-4036-B185-4F6F0F643B61}"/>
    <dgm:cxn modelId="{79B39D57-8F93-45CE-9ED9-4D75F31E06C4}" srcId="{22E97813-BF00-4202-966D-F0187D211208}" destId="{0D3254DE-D901-4250-8303-372CA4FF4264}" srcOrd="0" destOrd="0" parTransId="{17A61896-3717-48E3-94EE-7D4F3992CF33}" sibTransId="{B54C5BCE-C2EC-4BEC-A08E-F8BC2A952B58}"/>
    <dgm:cxn modelId="{280EBBE8-CC30-4551-BB34-3736BA6ECF4F}" type="presOf" srcId="{3D5B3C45-8599-4BAD-A935-D34705BB8615}" destId="{E8480E4D-AE19-4F4D-AA9E-B0158CD3D3BF}" srcOrd="0" destOrd="0" presId="urn:microsoft.com/office/officeart/2005/8/layout/pyramid2"/>
    <dgm:cxn modelId="{991A79EF-E0E8-448A-9FA0-F72AED54668A}" type="presParOf" srcId="{180759C3-273B-47D1-9340-71CE033A3858}" destId="{FB01117D-DBDE-48E8-8345-21B69B1F4406}" srcOrd="0" destOrd="0" presId="urn:microsoft.com/office/officeart/2005/8/layout/pyramid2"/>
    <dgm:cxn modelId="{F9E6A095-FC01-4748-B52B-49AFCDC7597C}" type="presParOf" srcId="{180759C3-273B-47D1-9340-71CE033A3858}" destId="{390A71C7-CBE6-499C-B314-2F5FF412CF3E}" srcOrd="1" destOrd="0" presId="urn:microsoft.com/office/officeart/2005/8/layout/pyramid2"/>
    <dgm:cxn modelId="{63F7AA78-31A8-4BF2-9C0B-3D4D4089E240}" type="presParOf" srcId="{390A71C7-CBE6-499C-B314-2F5FF412CF3E}" destId="{5219BD96-375F-4D38-8C2F-DE66E94B3680}" srcOrd="0" destOrd="0" presId="urn:microsoft.com/office/officeart/2005/8/layout/pyramid2"/>
    <dgm:cxn modelId="{04D462C7-EC92-4E40-A73E-4C3E8ABDD0B3}" type="presParOf" srcId="{390A71C7-CBE6-499C-B314-2F5FF412CF3E}" destId="{6883AD9E-3AE4-47B3-B2E7-1C4D47FEC9FF}" srcOrd="1" destOrd="0" presId="urn:microsoft.com/office/officeart/2005/8/layout/pyramid2"/>
    <dgm:cxn modelId="{A7AF8C7F-81D3-4447-9E48-6DD97D654FB3}" type="presParOf" srcId="{390A71C7-CBE6-499C-B314-2F5FF412CF3E}" destId="{E8480E4D-AE19-4F4D-AA9E-B0158CD3D3BF}" srcOrd="2" destOrd="0" presId="urn:microsoft.com/office/officeart/2005/8/layout/pyramid2"/>
    <dgm:cxn modelId="{9FCFD2BD-A754-44CF-AA52-F1068E668F0A}" type="presParOf" srcId="{390A71C7-CBE6-499C-B314-2F5FF412CF3E}" destId="{E1486616-1522-4E15-B653-EF826A15C723}"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F0AD14-7331-4BE7-A1D4-3832BC5740FA}"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GB"/>
        </a:p>
      </dgm:t>
    </dgm:pt>
    <dgm:pt modelId="{991C2B9F-E6AA-44B7-B43E-43970C39CE4A}">
      <dgm:prSet/>
      <dgm:spPr/>
      <dgm:t>
        <a:bodyPr/>
        <a:lstStyle/>
        <a:p>
          <a:pPr rtl="0"/>
          <a:r>
            <a:rPr lang="en-GB" dirty="0" smtClean="0"/>
            <a:t>Honesty</a:t>
          </a:r>
          <a:endParaRPr lang="en-GB" dirty="0"/>
        </a:p>
      </dgm:t>
    </dgm:pt>
    <dgm:pt modelId="{A7500B4E-8866-484C-A01D-308E88EBE18A}" type="parTrans" cxnId="{893E91EF-681D-4272-9542-C7715A4C09A3}">
      <dgm:prSet/>
      <dgm:spPr/>
      <dgm:t>
        <a:bodyPr/>
        <a:lstStyle/>
        <a:p>
          <a:endParaRPr lang="en-GB"/>
        </a:p>
      </dgm:t>
    </dgm:pt>
    <dgm:pt modelId="{141FF32B-0AC2-46E7-9C32-759C849BBEAF}" type="sibTrans" cxnId="{893E91EF-681D-4272-9542-C7715A4C09A3}">
      <dgm:prSet/>
      <dgm:spPr/>
      <dgm:t>
        <a:bodyPr/>
        <a:lstStyle/>
        <a:p>
          <a:endParaRPr lang="en-GB"/>
        </a:p>
      </dgm:t>
    </dgm:pt>
    <dgm:pt modelId="{E14204F7-D2C8-4D55-9420-DBE62B0CC034}">
      <dgm:prSet/>
      <dgm:spPr/>
      <dgm:t>
        <a:bodyPr/>
        <a:lstStyle/>
        <a:p>
          <a:pPr rtl="0"/>
          <a:r>
            <a:rPr lang="en-GB" smtClean="0"/>
            <a:t>Delivery</a:t>
          </a:r>
          <a:endParaRPr lang="en-GB"/>
        </a:p>
      </dgm:t>
    </dgm:pt>
    <dgm:pt modelId="{F4950A9A-5C1C-4DEA-934F-6409B046CF71}" type="parTrans" cxnId="{2C13D5DA-C94C-401C-974F-4350BE82D250}">
      <dgm:prSet/>
      <dgm:spPr/>
      <dgm:t>
        <a:bodyPr/>
        <a:lstStyle/>
        <a:p>
          <a:endParaRPr lang="en-GB"/>
        </a:p>
      </dgm:t>
    </dgm:pt>
    <dgm:pt modelId="{BF947152-5487-42BD-A0BA-5EC23BD4F6A8}" type="sibTrans" cxnId="{2C13D5DA-C94C-401C-974F-4350BE82D250}">
      <dgm:prSet/>
      <dgm:spPr/>
      <dgm:t>
        <a:bodyPr/>
        <a:lstStyle/>
        <a:p>
          <a:endParaRPr lang="en-GB"/>
        </a:p>
      </dgm:t>
    </dgm:pt>
    <dgm:pt modelId="{1C736A85-8FB8-4930-AAD6-CFAC772C1E5B}">
      <dgm:prSet/>
      <dgm:spPr/>
      <dgm:t>
        <a:bodyPr/>
        <a:lstStyle/>
        <a:p>
          <a:pPr rtl="0"/>
          <a:r>
            <a:rPr lang="en-GB" dirty="0" smtClean="0"/>
            <a:t>Trust </a:t>
          </a:r>
          <a:endParaRPr lang="en-GB" dirty="0"/>
        </a:p>
      </dgm:t>
    </dgm:pt>
    <dgm:pt modelId="{2ADB5A7F-A374-4ED3-B320-B231318287D7}" type="parTrans" cxnId="{617418EC-C5E4-4306-A1B4-715B8B7A24F3}">
      <dgm:prSet/>
      <dgm:spPr/>
      <dgm:t>
        <a:bodyPr/>
        <a:lstStyle/>
        <a:p>
          <a:endParaRPr lang="en-GB"/>
        </a:p>
      </dgm:t>
    </dgm:pt>
    <dgm:pt modelId="{09921308-D3CB-4F96-BAA7-4526E518A976}" type="sibTrans" cxnId="{617418EC-C5E4-4306-A1B4-715B8B7A24F3}">
      <dgm:prSet/>
      <dgm:spPr/>
      <dgm:t>
        <a:bodyPr/>
        <a:lstStyle/>
        <a:p>
          <a:endParaRPr lang="en-GB"/>
        </a:p>
      </dgm:t>
    </dgm:pt>
    <dgm:pt modelId="{25A8B6C8-8D3B-48CE-B816-93C4F2D95964}" type="pres">
      <dgm:prSet presAssocID="{51F0AD14-7331-4BE7-A1D4-3832BC5740FA}" presName="Name0" presStyleCnt="0">
        <dgm:presLayoutVars>
          <dgm:dir/>
          <dgm:resizeHandles val="exact"/>
        </dgm:presLayoutVars>
      </dgm:prSet>
      <dgm:spPr/>
      <dgm:t>
        <a:bodyPr/>
        <a:lstStyle/>
        <a:p>
          <a:endParaRPr lang="en-GB"/>
        </a:p>
      </dgm:t>
    </dgm:pt>
    <dgm:pt modelId="{3AE87264-2E8B-494A-A163-2C5681E65683}" type="pres">
      <dgm:prSet presAssocID="{51F0AD14-7331-4BE7-A1D4-3832BC5740FA}" presName="arrow" presStyleLbl="bgShp" presStyleIdx="0" presStyleCnt="1"/>
      <dgm:spPr/>
      <dgm:t>
        <a:bodyPr/>
        <a:lstStyle/>
        <a:p>
          <a:endParaRPr lang="en-GB"/>
        </a:p>
      </dgm:t>
    </dgm:pt>
    <dgm:pt modelId="{161A8DC6-037D-46F4-8167-79B41B9DB21A}" type="pres">
      <dgm:prSet presAssocID="{51F0AD14-7331-4BE7-A1D4-3832BC5740FA}" presName="points" presStyleCnt="0"/>
      <dgm:spPr/>
      <dgm:t>
        <a:bodyPr/>
        <a:lstStyle/>
        <a:p>
          <a:endParaRPr lang="en-GB"/>
        </a:p>
      </dgm:t>
    </dgm:pt>
    <dgm:pt modelId="{C6D8EBFE-15B0-4D4E-9DB7-C4794C985248}" type="pres">
      <dgm:prSet presAssocID="{991C2B9F-E6AA-44B7-B43E-43970C39CE4A}" presName="compositeA" presStyleCnt="0"/>
      <dgm:spPr/>
      <dgm:t>
        <a:bodyPr/>
        <a:lstStyle/>
        <a:p>
          <a:endParaRPr lang="en-GB"/>
        </a:p>
      </dgm:t>
    </dgm:pt>
    <dgm:pt modelId="{A3C32A7B-99F1-449D-94D8-9F631E43121D}" type="pres">
      <dgm:prSet presAssocID="{991C2B9F-E6AA-44B7-B43E-43970C39CE4A}" presName="textA" presStyleLbl="revTx" presStyleIdx="0" presStyleCnt="3" custScaleX="88572">
        <dgm:presLayoutVars>
          <dgm:bulletEnabled val="1"/>
        </dgm:presLayoutVars>
      </dgm:prSet>
      <dgm:spPr/>
      <dgm:t>
        <a:bodyPr/>
        <a:lstStyle/>
        <a:p>
          <a:endParaRPr lang="en-GB"/>
        </a:p>
      </dgm:t>
    </dgm:pt>
    <dgm:pt modelId="{20580747-369F-488D-B249-2B721E738D25}" type="pres">
      <dgm:prSet presAssocID="{991C2B9F-E6AA-44B7-B43E-43970C39CE4A}" presName="circleA" presStyleLbl="node1" presStyleIdx="0" presStyleCnt="3"/>
      <dgm:spPr/>
      <dgm:t>
        <a:bodyPr/>
        <a:lstStyle/>
        <a:p>
          <a:endParaRPr lang="en-GB"/>
        </a:p>
      </dgm:t>
    </dgm:pt>
    <dgm:pt modelId="{1C4C2B93-EACF-40FA-87AA-6A273DAD9A01}" type="pres">
      <dgm:prSet presAssocID="{991C2B9F-E6AA-44B7-B43E-43970C39CE4A}" presName="spaceA" presStyleCnt="0"/>
      <dgm:spPr/>
      <dgm:t>
        <a:bodyPr/>
        <a:lstStyle/>
        <a:p>
          <a:endParaRPr lang="en-GB"/>
        </a:p>
      </dgm:t>
    </dgm:pt>
    <dgm:pt modelId="{BC560E82-FDD8-457E-AD87-934E5398BF33}" type="pres">
      <dgm:prSet presAssocID="{141FF32B-0AC2-46E7-9C32-759C849BBEAF}" presName="space" presStyleCnt="0"/>
      <dgm:spPr/>
      <dgm:t>
        <a:bodyPr/>
        <a:lstStyle/>
        <a:p>
          <a:endParaRPr lang="en-GB"/>
        </a:p>
      </dgm:t>
    </dgm:pt>
    <dgm:pt modelId="{B8C48B25-7251-4358-BF9A-1A313A551B14}" type="pres">
      <dgm:prSet presAssocID="{E14204F7-D2C8-4D55-9420-DBE62B0CC034}" presName="compositeB" presStyleCnt="0"/>
      <dgm:spPr/>
      <dgm:t>
        <a:bodyPr/>
        <a:lstStyle/>
        <a:p>
          <a:endParaRPr lang="en-GB"/>
        </a:p>
      </dgm:t>
    </dgm:pt>
    <dgm:pt modelId="{8EED810A-5136-450B-A923-36096178BEF7}" type="pres">
      <dgm:prSet presAssocID="{E14204F7-D2C8-4D55-9420-DBE62B0CC034}" presName="textB" presStyleLbl="revTx" presStyleIdx="1" presStyleCnt="3">
        <dgm:presLayoutVars>
          <dgm:bulletEnabled val="1"/>
        </dgm:presLayoutVars>
      </dgm:prSet>
      <dgm:spPr/>
      <dgm:t>
        <a:bodyPr/>
        <a:lstStyle/>
        <a:p>
          <a:endParaRPr lang="en-GB"/>
        </a:p>
      </dgm:t>
    </dgm:pt>
    <dgm:pt modelId="{1E988B60-C32E-4EFA-B689-6D36E15092CA}" type="pres">
      <dgm:prSet presAssocID="{E14204F7-D2C8-4D55-9420-DBE62B0CC034}" presName="circleB" presStyleLbl="node1" presStyleIdx="1" presStyleCnt="3"/>
      <dgm:spPr/>
      <dgm:t>
        <a:bodyPr/>
        <a:lstStyle/>
        <a:p>
          <a:endParaRPr lang="en-GB"/>
        </a:p>
      </dgm:t>
    </dgm:pt>
    <dgm:pt modelId="{2C27E072-9D56-47BD-992B-902B5E6F2C71}" type="pres">
      <dgm:prSet presAssocID="{E14204F7-D2C8-4D55-9420-DBE62B0CC034}" presName="spaceB" presStyleCnt="0"/>
      <dgm:spPr/>
      <dgm:t>
        <a:bodyPr/>
        <a:lstStyle/>
        <a:p>
          <a:endParaRPr lang="en-GB"/>
        </a:p>
      </dgm:t>
    </dgm:pt>
    <dgm:pt modelId="{6A383976-02C9-4892-ADE2-56D3D88B4267}" type="pres">
      <dgm:prSet presAssocID="{BF947152-5487-42BD-A0BA-5EC23BD4F6A8}" presName="space" presStyleCnt="0"/>
      <dgm:spPr/>
      <dgm:t>
        <a:bodyPr/>
        <a:lstStyle/>
        <a:p>
          <a:endParaRPr lang="en-GB"/>
        </a:p>
      </dgm:t>
    </dgm:pt>
    <dgm:pt modelId="{91EE5087-11CF-4729-B3B0-3570E3153395}" type="pres">
      <dgm:prSet presAssocID="{1C736A85-8FB8-4930-AAD6-CFAC772C1E5B}" presName="compositeA" presStyleCnt="0"/>
      <dgm:spPr/>
      <dgm:t>
        <a:bodyPr/>
        <a:lstStyle/>
        <a:p>
          <a:endParaRPr lang="en-GB"/>
        </a:p>
      </dgm:t>
    </dgm:pt>
    <dgm:pt modelId="{59A70FF6-B1D1-4F5A-B41A-81418930D853}" type="pres">
      <dgm:prSet presAssocID="{1C736A85-8FB8-4930-AAD6-CFAC772C1E5B}" presName="textA" presStyleLbl="revTx" presStyleIdx="2" presStyleCnt="3">
        <dgm:presLayoutVars>
          <dgm:bulletEnabled val="1"/>
        </dgm:presLayoutVars>
      </dgm:prSet>
      <dgm:spPr/>
      <dgm:t>
        <a:bodyPr/>
        <a:lstStyle/>
        <a:p>
          <a:endParaRPr lang="en-GB"/>
        </a:p>
      </dgm:t>
    </dgm:pt>
    <dgm:pt modelId="{1E87CBBA-32CC-4400-A094-76717DE9F288}" type="pres">
      <dgm:prSet presAssocID="{1C736A85-8FB8-4930-AAD6-CFAC772C1E5B}" presName="circleA" presStyleLbl="node1" presStyleIdx="2" presStyleCnt="3"/>
      <dgm:spPr/>
      <dgm:t>
        <a:bodyPr/>
        <a:lstStyle/>
        <a:p>
          <a:endParaRPr lang="en-GB"/>
        </a:p>
      </dgm:t>
    </dgm:pt>
    <dgm:pt modelId="{BED7AEEE-B2BB-4CDB-B99C-522010E7B6B6}" type="pres">
      <dgm:prSet presAssocID="{1C736A85-8FB8-4930-AAD6-CFAC772C1E5B}" presName="spaceA" presStyleCnt="0"/>
      <dgm:spPr/>
      <dgm:t>
        <a:bodyPr/>
        <a:lstStyle/>
        <a:p>
          <a:endParaRPr lang="en-GB"/>
        </a:p>
      </dgm:t>
    </dgm:pt>
  </dgm:ptLst>
  <dgm:cxnLst>
    <dgm:cxn modelId="{893E91EF-681D-4272-9542-C7715A4C09A3}" srcId="{51F0AD14-7331-4BE7-A1D4-3832BC5740FA}" destId="{991C2B9F-E6AA-44B7-B43E-43970C39CE4A}" srcOrd="0" destOrd="0" parTransId="{A7500B4E-8866-484C-A01D-308E88EBE18A}" sibTransId="{141FF32B-0AC2-46E7-9C32-759C849BBEAF}"/>
    <dgm:cxn modelId="{617418EC-C5E4-4306-A1B4-715B8B7A24F3}" srcId="{51F0AD14-7331-4BE7-A1D4-3832BC5740FA}" destId="{1C736A85-8FB8-4930-AAD6-CFAC772C1E5B}" srcOrd="2" destOrd="0" parTransId="{2ADB5A7F-A374-4ED3-B320-B231318287D7}" sibTransId="{09921308-D3CB-4F96-BAA7-4526E518A976}"/>
    <dgm:cxn modelId="{E49E8C93-51E6-46C6-96B8-B1CC560B1DAB}" type="presOf" srcId="{E14204F7-D2C8-4D55-9420-DBE62B0CC034}" destId="{8EED810A-5136-450B-A923-36096178BEF7}" srcOrd="0" destOrd="0" presId="urn:microsoft.com/office/officeart/2005/8/layout/hProcess11"/>
    <dgm:cxn modelId="{C92BC3CB-9923-4B7D-95AD-4BD1CF346607}" type="presOf" srcId="{1C736A85-8FB8-4930-AAD6-CFAC772C1E5B}" destId="{59A70FF6-B1D1-4F5A-B41A-81418930D853}" srcOrd="0" destOrd="0" presId="urn:microsoft.com/office/officeart/2005/8/layout/hProcess11"/>
    <dgm:cxn modelId="{FA3376C6-6060-495B-9962-F62A3C9EACD5}" type="presOf" srcId="{51F0AD14-7331-4BE7-A1D4-3832BC5740FA}" destId="{25A8B6C8-8D3B-48CE-B816-93C4F2D95964}" srcOrd="0" destOrd="0" presId="urn:microsoft.com/office/officeart/2005/8/layout/hProcess11"/>
    <dgm:cxn modelId="{ED35342C-B2D6-47B5-8F90-784655E368EC}" type="presOf" srcId="{991C2B9F-E6AA-44B7-B43E-43970C39CE4A}" destId="{A3C32A7B-99F1-449D-94D8-9F631E43121D}" srcOrd="0" destOrd="0" presId="urn:microsoft.com/office/officeart/2005/8/layout/hProcess11"/>
    <dgm:cxn modelId="{2C13D5DA-C94C-401C-974F-4350BE82D250}" srcId="{51F0AD14-7331-4BE7-A1D4-3832BC5740FA}" destId="{E14204F7-D2C8-4D55-9420-DBE62B0CC034}" srcOrd="1" destOrd="0" parTransId="{F4950A9A-5C1C-4DEA-934F-6409B046CF71}" sibTransId="{BF947152-5487-42BD-A0BA-5EC23BD4F6A8}"/>
    <dgm:cxn modelId="{B2075E9D-E888-45AB-944F-95C45A10F73A}" type="presParOf" srcId="{25A8B6C8-8D3B-48CE-B816-93C4F2D95964}" destId="{3AE87264-2E8B-494A-A163-2C5681E65683}" srcOrd="0" destOrd="0" presId="urn:microsoft.com/office/officeart/2005/8/layout/hProcess11"/>
    <dgm:cxn modelId="{421508C9-3CDB-4FA3-8A04-AED6DBE5EF21}" type="presParOf" srcId="{25A8B6C8-8D3B-48CE-B816-93C4F2D95964}" destId="{161A8DC6-037D-46F4-8167-79B41B9DB21A}" srcOrd="1" destOrd="0" presId="urn:microsoft.com/office/officeart/2005/8/layout/hProcess11"/>
    <dgm:cxn modelId="{27C68A78-B347-432F-8C55-8D6CCBAAB2B1}" type="presParOf" srcId="{161A8DC6-037D-46F4-8167-79B41B9DB21A}" destId="{C6D8EBFE-15B0-4D4E-9DB7-C4794C985248}" srcOrd="0" destOrd="0" presId="urn:microsoft.com/office/officeart/2005/8/layout/hProcess11"/>
    <dgm:cxn modelId="{113794C3-7A69-4EF1-B329-AF1C09C527C7}" type="presParOf" srcId="{C6D8EBFE-15B0-4D4E-9DB7-C4794C985248}" destId="{A3C32A7B-99F1-449D-94D8-9F631E43121D}" srcOrd="0" destOrd="0" presId="urn:microsoft.com/office/officeart/2005/8/layout/hProcess11"/>
    <dgm:cxn modelId="{A646B8D3-9E40-4751-BEC2-1CFD9C639697}" type="presParOf" srcId="{C6D8EBFE-15B0-4D4E-9DB7-C4794C985248}" destId="{20580747-369F-488D-B249-2B721E738D25}" srcOrd="1" destOrd="0" presId="urn:microsoft.com/office/officeart/2005/8/layout/hProcess11"/>
    <dgm:cxn modelId="{76073DD3-B2F4-4228-984B-BC8074A6D9B8}" type="presParOf" srcId="{C6D8EBFE-15B0-4D4E-9DB7-C4794C985248}" destId="{1C4C2B93-EACF-40FA-87AA-6A273DAD9A01}" srcOrd="2" destOrd="0" presId="urn:microsoft.com/office/officeart/2005/8/layout/hProcess11"/>
    <dgm:cxn modelId="{DB22CFD6-96F7-4F11-9332-B59395EDD50D}" type="presParOf" srcId="{161A8DC6-037D-46F4-8167-79B41B9DB21A}" destId="{BC560E82-FDD8-457E-AD87-934E5398BF33}" srcOrd="1" destOrd="0" presId="urn:microsoft.com/office/officeart/2005/8/layout/hProcess11"/>
    <dgm:cxn modelId="{C9D6351F-C5E2-4FB9-A390-2E174CB03F8E}" type="presParOf" srcId="{161A8DC6-037D-46F4-8167-79B41B9DB21A}" destId="{B8C48B25-7251-4358-BF9A-1A313A551B14}" srcOrd="2" destOrd="0" presId="urn:microsoft.com/office/officeart/2005/8/layout/hProcess11"/>
    <dgm:cxn modelId="{AFB01F14-F53E-4072-A8CD-68266EFC551C}" type="presParOf" srcId="{B8C48B25-7251-4358-BF9A-1A313A551B14}" destId="{8EED810A-5136-450B-A923-36096178BEF7}" srcOrd="0" destOrd="0" presId="urn:microsoft.com/office/officeart/2005/8/layout/hProcess11"/>
    <dgm:cxn modelId="{0DD48D00-7A8C-444F-AAB3-8EABBE3EF8DD}" type="presParOf" srcId="{B8C48B25-7251-4358-BF9A-1A313A551B14}" destId="{1E988B60-C32E-4EFA-B689-6D36E15092CA}" srcOrd="1" destOrd="0" presId="urn:microsoft.com/office/officeart/2005/8/layout/hProcess11"/>
    <dgm:cxn modelId="{8FE867CB-B785-4D6A-B63B-7F41BF423F19}" type="presParOf" srcId="{B8C48B25-7251-4358-BF9A-1A313A551B14}" destId="{2C27E072-9D56-47BD-992B-902B5E6F2C71}" srcOrd="2" destOrd="0" presId="urn:microsoft.com/office/officeart/2005/8/layout/hProcess11"/>
    <dgm:cxn modelId="{29AE991C-CB82-4FD4-A736-6C6FC878145C}" type="presParOf" srcId="{161A8DC6-037D-46F4-8167-79B41B9DB21A}" destId="{6A383976-02C9-4892-ADE2-56D3D88B4267}" srcOrd="3" destOrd="0" presId="urn:microsoft.com/office/officeart/2005/8/layout/hProcess11"/>
    <dgm:cxn modelId="{4D9C93B3-E357-4DD1-85BD-9CFFB60CC935}" type="presParOf" srcId="{161A8DC6-037D-46F4-8167-79B41B9DB21A}" destId="{91EE5087-11CF-4729-B3B0-3570E3153395}" srcOrd="4" destOrd="0" presId="urn:microsoft.com/office/officeart/2005/8/layout/hProcess11"/>
    <dgm:cxn modelId="{59586F40-1753-4478-8527-905DD363D9D5}" type="presParOf" srcId="{91EE5087-11CF-4729-B3B0-3570E3153395}" destId="{59A70FF6-B1D1-4F5A-B41A-81418930D853}" srcOrd="0" destOrd="0" presId="urn:microsoft.com/office/officeart/2005/8/layout/hProcess11"/>
    <dgm:cxn modelId="{EB5BC9C0-DBD7-4262-8AE5-4372CA777CAB}" type="presParOf" srcId="{91EE5087-11CF-4729-B3B0-3570E3153395}" destId="{1E87CBBA-32CC-4400-A094-76717DE9F288}" srcOrd="1" destOrd="0" presId="urn:microsoft.com/office/officeart/2005/8/layout/hProcess11"/>
    <dgm:cxn modelId="{8A065A59-EDDB-43A8-A4C9-740A8A336DEC}" type="presParOf" srcId="{91EE5087-11CF-4729-B3B0-3570E3153395}" destId="{BED7AEEE-B2BB-4CDB-B99C-522010E7B6B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56187-BCCD-40FB-B8AA-C3ECEA382224}">
      <dsp:nvSpPr>
        <dsp:cNvPr id="0" name=""/>
        <dsp:cNvSpPr/>
      </dsp:nvSpPr>
      <dsp:spPr>
        <a:xfrm>
          <a:off x="1378" y="486398"/>
          <a:ext cx="2939178" cy="176350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kern="1200" smtClean="0"/>
            <a:t>90% internal</a:t>
          </a:r>
          <a:endParaRPr lang="en-GB" sz="4800" kern="1200"/>
        </a:p>
      </dsp:txBody>
      <dsp:txXfrm>
        <a:off x="53029" y="538049"/>
        <a:ext cx="2835876" cy="1660204"/>
      </dsp:txXfrm>
    </dsp:sp>
    <dsp:sp modelId="{30B0A7F9-049D-49D8-914E-6E604A5B7F2E}">
      <dsp:nvSpPr>
        <dsp:cNvPr id="0" name=""/>
        <dsp:cNvSpPr/>
      </dsp:nvSpPr>
      <dsp:spPr>
        <a:xfrm>
          <a:off x="3234474" y="1003693"/>
          <a:ext cx="623105" cy="728916"/>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GB" sz="3300" kern="1200"/>
        </a:p>
      </dsp:txBody>
      <dsp:txXfrm>
        <a:off x="3234474" y="1149476"/>
        <a:ext cx="436174" cy="437350"/>
      </dsp:txXfrm>
    </dsp:sp>
    <dsp:sp modelId="{93FE9382-DD61-4F19-A512-34DCB5DBF39A}">
      <dsp:nvSpPr>
        <dsp:cNvPr id="0" name=""/>
        <dsp:cNvSpPr/>
      </dsp:nvSpPr>
      <dsp:spPr>
        <a:xfrm>
          <a:off x="4116227" y="486398"/>
          <a:ext cx="2939178" cy="176350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kern="1200" dirty="0" smtClean="0"/>
            <a:t>80% external</a:t>
          </a:r>
          <a:endParaRPr lang="en-GB" sz="4800" kern="1200" dirty="0"/>
        </a:p>
      </dsp:txBody>
      <dsp:txXfrm>
        <a:off x="4167878" y="538049"/>
        <a:ext cx="2835876" cy="1660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1D7A-23A1-45B2-A997-0D2894ECB378}">
      <dsp:nvSpPr>
        <dsp:cNvPr id="0" name=""/>
        <dsp:cNvSpPr/>
      </dsp:nvSpPr>
      <dsp:spPr>
        <a:xfrm>
          <a:off x="0" y="0"/>
          <a:ext cx="3705275" cy="3705275"/>
        </a:xfrm>
        <a:prstGeom prst="pie">
          <a:avLst>
            <a:gd name="adj1" fmla="val 5400000"/>
            <a:gd name="adj2" fmla="val 162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A7B03-E4FD-4BC9-A4A0-43DD4C84695D}">
      <dsp:nvSpPr>
        <dsp:cNvPr id="0" name=""/>
        <dsp:cNvSpPr/>
      </dsp:nvSpPr>
      <dsp:spPr>
        <a:xfrm>
          <a:off x="1852637" y="0"/>
          <a:ext cx="6376962" cy="3705275"/>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The case for a Cloud Business</a:t>
          </a:r>
          <a:endParaRPr lang="en-GB" sz="3500" kern="1200"/>
        </a:p>
      </dsp:txBody>
      <dsp:txXfrm>
        <a:off x="1852637" y="0"/>
        <a:ext cx="6376962" cy="1111584"/>
      </dsp:txXfrm>
    </dsp:sp>
    <dsp:sp modelId="{E6180758-8B5D-4C88-A0EF-0A5ED5806A0E}">
      <dsp:nvSpPr>
        <dsp:cNvPr id="0" name=""/>
        <dsp:cNvSpPr/>
      </dsp:nvSpPr>
      <dsp:spPr>
        <a:xfrm>
          <a:off x="648424" y="1111584"/>
          <a:ext cx="2408426" cy="2408426"/>
        </a:xfrm>
        <a:prstGeom prst="pie">
          <a:avLst>
            <a:gd name="adj1" fmla="val 5400000"/>
            <a:gd name="adj2" fmla="val 162000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8F9F3-6BAC-4710-844A-DED73F01ED03}">
      <dsp:nvSpPr>
        <dsp:cNvPr id="0" name=""/>
        <dsp:cNvSpPr/>
      </dsp:nvSpPr>
      <dsp:spPr>
        <a:xfrm>
          <a:off x="1852637" y="1111584"/>
          <a:ext cx="6376962" cy="2408426"/>
        </a:xfrm>
        <a:prstGeom prst="rect">
          <a:avLst/>
        </a:prstGeom>
        <a:solidFill>
          <a:schemeClr val="lt1">
            <a:alpha val="90000"/>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Technology Roadmap</a:t>
          </a:r>
          <a:endParaRPr lang="en-GB" sz="3500" kern="1200"/>
        </a:p>
      </dsp:txBody>
      <dsp:txXfrm>
        <a:off x="1852637" y="1111584"/>
        <a:ext cx="6376962" cy="1111581"/>
      </dsp:txXfrm>
    </dsp:sp>
    <dsp:sp modelId="{03071E9A-D8AF-40A4-9E7F-62E1595778B8}">
      <dsp:nvSpPr>
        <dsp:cNvPr id="0" name=""/>
        <dsp:cNvSpPr/>
      </dsp:nvSpPr>
      <dsp:spPr>
        <a:xfrm>
          <a:off x="1296846" y="2223166"/>
          <a:ext cx="1111581" cy="1111581"/>
        </a:xfrm>
        <a:prstGeom prst="pie">
          <a:avLst>
            <a:gd name="adj1" fmla="val 5400000"/>
            <a:gd name="adj2" fmla="val 1620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96D23-D812-434F-9937-706EEF79E215}">
      <dsp:nvSpPr>
        <dsp:cNvPr id="0" name=""/>
        <dsp:cNvSpPr/>
      </dsp:nvSpPr>
      <dsp:spPr>
        <a:xfrm>
          <a:off x="1852637" y="2223166"/>
          <a:ext cx="6376962" cy="1111581"/>
        </a:xfrm>
        <a:prstGeom prst="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Technical Certification</a:t>
          </a:r>
          <a:endParaRPr lang="en-GB" sz="3500" kern="1200"/>
        </a:p>
      </dsp:txBody>
      <dsp:txXfrm>
        <a:off x="1852637" y="2223166"/>
        <a:ext cx="6376962" cy="1111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117D-DBDE-48E8-8345-21B69B1F4406}">
      <dsp:nvSpPr>
        <dsp:cNvPr id="0" name=""/>
        <dsp:cNvSpPr/>
      </dsp:nvSpPr>
      <dsp:spPr>
        <a:xfrm>
          <a:off x="1427558" y="0"/>
          <a:ext cx="4968552" cy="4968552"/>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219BD96-375F-4D38-8C2F-DE66E94B3680}">
      <dsp:nvSpPr>
        <dsp:cNvPr id="0" name=""/>
        <dsp:cNvSpPr/>
      </dsp:nvSpPr>
      <dsp:spPr>
        <a:xfrm>
          <a:off x="3911834" y="497340"/>
          <a:ext cx="3229558" cy="176616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smtClean="0"/>
            <a:t>Little margin in subscription annuity</a:t>
          </a:r>
          <a:endParaRPr lang="en-GB" sz="3300" kern="1200"/>
        </a:p>
      </dsp:txBody>
      <dsp:txXfrm>
        <a:off x="3998051" y="583557"/>
        <a:ext cx="3057124" cy="1593730"/>
      </dsp:txXfrm>
    </dsp:sp>
    <dsp:sp modelId="{E8480E4D-AE19-4F4D-AA9E-B0158CD3D3BF}">
      <dsp:nvSpPr>
        <dsp:cNvPr id="0" name=""/>
        <dsp:cNvSpPr/>
      </dsp:nvSpPr>
      <dsp:spPr>
        <a:xfrm>
          <a:off x="3911834" y="2484276"/>
          <a:ext cx="3229558" cy="176616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Money is in the service tail, but how?</a:t>
          </a:r>
          <a:endParaRPr lang="en-GB" sz="3300" kern="1200" dirty="0"/>
        </a:p>
      </dsp:txBody>
      <dsp:txXfrm>
        <a:off x="3998051" y="2570493"/>
        <a:ext cx="3057124" cy="1593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7264-2E8B-494A-A163-2C5681E65683}">
      <dsp:nvSpPr>
        <dsp:cNvPr id="0" name=""/>
        <dsp:cNvSpPr/>
      </dsp:nvSpPr>
      <dsp:spPr>
        <a:xfrm>
          <a:off x="0" y="1663384"/>
          <a:ext cx="9036496" cy="221784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32A7B-99F1-449D-94D8-9F631E43121D}">
      <dsp:nvSpPr>
        <dsp:cNvPr id="0" name=""/>
        <dsp:cNvSpPr/>
      </dsp:nvSpPr>
      <dsp:spPr>
        <a:xfrm>
          <a:off x="153731" y="0"/>
          <a:ext cx="232141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GB" sz="3800" kern="1200" dirty="0" smtClean="0"/>
            <a:t>Honesty</a:t>
          </a:r>
          <a:endParaRPr lang="en-GB" sz="3800" kern="1200" dirty="0"/>
        </a:p>
      </dsp:txBody>
      <dsp:txXfrm>
        <a:off x="153731" y="0"/>
        <a:ext cx="2321416" cy="2217846"/>
      </dsp:txXfrm>
    </dsp:sp>
    <dsp:sp modelId="{20580747-369F-488D-B249-2B721E738D25}">
      <dsp:nvSpPr>
        <dsp:cNvPr id="0" name=""/>
        <dsp:cNvSpPr/>
      </dsp:nvSpPr>
      <dsp:spPr>
        <a:xfrm>
          <a:off x="1037208"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D810A-5136-450B-A923-36096178BEF7}">
      <dsp:nvSpPr>
        <dsp:cNvPr id="0" name=""/>
        <dsp:cNvSpPr/>
      </dsp:nvSpPr>
      <dsp:spPr>
        <a:xfrm>
          <a:off x="2755954" y="3326769"/>
          <a:ext cx="262093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t" anchorCtr="0">
          <a:noAutofit/>
        </a:bodyPr>
        <a:lstStyle/>
        <a:p>
          <a:pPr lvl="0" algn="ctr" defTabSz="1689100" rtl="0">
            <a:lnSpc>
              <a:spcPct val="90000"/>
            </a:lnSpc>
            <a:spcBef>
              <a:spcPct val="0"/>
            </a:spcBef>
            <a:spcAft>
              <a:spcPct val="35000"/>
            </a:spcAft>
          </a:pPr>
          <a:r>
            <a:rPr lang="en-GB" sz="3800" kern="1200" smtClean="0"/>
            <a:t>Delivery</a:t>
          </a:r>
          <a:endParaRPr lang="en-GB" sz="3800" kern="1200"/>
        </a:p>
      </dsp:txBody>
      <dsp:txXfrm>
        <a:off x="2755954" y="3326769"/>
        <a:ext cx="2620936" cy="2217846"/>
      </dsp:txXfrm>
    </dsp:sp>
    <dsp:sp modelId="{1E988B60-C32E-4EFA-B689-6D36E15092CA}">
      <dsp:nvSpPr>
        <dsp:cNvPr id="0" name=""/>
        <dsp:cNvSpPr/>
      </dsp:nvSpPr>
      <dsp:spPr>
        <a:xfrm>
          <a:off x="3789192"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0FF6-B1D1-4F5A-B41A-81418930D853}">
      <dsp:nvSpPr>
        <dsp:cNvPr id="0" name=""/>
        <dsp:cNvSpPr/>
      </dsp:nvSpPr>
      <dsp:spPr>
        <a:xfrm>
          <a:off x="5507938" y="0"/>
          <a:ext cx="2620936"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GB" sz="3800" kern="1200" dirty="0" smtClean="0"/>
            <a:t>Trust </a:t>
          </a:r>
          <a:endParaRPr lang="en-GB" sz="3800" kern="1200" dirty="0"/>
        </a:p>
      </dsp:txBody>
      <dsp:txXfrm>
        <a:off x="5507938" y="0"/>
        <a:ext cx="2620936" cy="2217846"/>
      </dsp:txXfrm>
    </dsp:sp>
    <dsp:sp modelId="{1E87CBBA-32CC-4400-A094-76717DE9F288}">
      <dsp:nvSpPr>
        <dsp:cNvPr id="0" name=""/>
        <dsp:cNvSpPr/>
      </dsp:nvSpPr>
      <dsp:spPr>
        <a:xfrm>
          <a:off x="6541176"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7CE486-5C0B-42FD-9AB2-962846D58D6C}" type="slidenum">
              <a:rPr lang="sv-SE"/>
              <a:pPr>
                <a:defRPr/>
              </a:pPr>
              <a:t>‹#›</a:t>
            </a:fld>
            <a:endParaRPr lang="sv-SE"/>
          </a:p>
        </p:txBody>
      </p:sp>
    </p:spTree>
    <p:extLst>
      <p:ext uri="{BB962C8B-B14F-4D97-AF65-F5344CB8AC3E}">
        <p14:creationId xmlns:p14="http://schemas.microsoft.com/office/powerpoint/2010/main" val="2990000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a:t>
            </a:fld>
            <a:endParaRPr lang="sv-SE"/>
          </a:p>
        </p:txBody>
      </p:sp>
    </p:spTree>
    <p:extLst>
      <p:ext uri="{BB962C8B-B14F-4D97-AF65-F5344CB8AC3E}">
        <p14:creationId xmlns:p14="http://schemas.microsoft.com/office/powerpoint/2010/main" val="279310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only realise the true value of Cloud if you can engage the ‘Service Tail’. To do</a:t>
            </a:r>
            <a:r>
              <a:rPr lang="en-GB" baseline="0" dirty="0" smtClean="0"/>
              <a:t> so you have to achieve the holy grail of DEEP trust.</a:t>
            </a:r>
          </a:p>
          <a:p>
            <a:endParaRPr lang="en-GB" baseline="0" dirty="0" smtClean="0"/>
          </a:p>
          <a:p>
            <a:r>
              <a:rPr lang="en-GB" baseline="0" dirty="0" smtClean="0"/>
              <a:t>Trust not just in technical competency but in an understanding of your customers business and objectives. </a:t>
            </a:r>
          </a:p>
          <a:p>
            <a:endParaRPr lang="en-GB" baseline="0" dirty="0" smtClean="0"/>
          </a:p>
          <a:p>
            <a:r>
              <a:rPr lang="en-GB" baseline="0" dirty="0" smtClean="0"/>
              <a:t>Sometimes the truth can hurt but honesty is the key to the door. An open and frank engagement forms a sound platform for successful delivery, and there is nothing like success to foster trust.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12</a:t>
            </a:fld>
            <a:endParaRPr lang="sv-SE"/>
          </a:p>
        </p:txBody>
      </p:sp>
    </p:spTree>
    <p:extLst>
      <p:ext uri="{BB962C8B-B14F-4D97-AF65-F5344CB8AC3E}">
        <p14:creationId xmlns:p14="http://schemas.microsoft.com/office/powerpoint/2010/main" val="17879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Danger with security is we all experience it and think we know how to deal with it.</a:t>
            </a:r>
          </a:p>
          <a:p>
            <a:endParaRPr lang="en-GB" dirty="0" smtClean="0"/>
          </a:p>
          <a:p>
            <a:r>
              <a:rPr lang="en-GB" dirty="0" smtClean="0"/>
              <a:t>Well</a:t>
            </a:r>
            <a:r>
              <a:rPr lang="en-GB" baseline="0" dirty="0" smtClean="0"/>
              <a:t> that may be true in our own competencies but security is hard to take in isolation. You tighten one are and it is compromised by the backdoor weaknesses of another.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13</a:t>
            </a:fld>
            <a:endParaRPr lang="sv-SE"/>
          </a:p>
        </p:txBody>
      </p:sp>
    </p:spTree>
    <p:extLst>
      <p:ext uri="{BB962C8B-B14F-4D97-AF65-F5344CB8AC3E}">
        <p14:creationId xmlns:p14="http://schemas.microsoft.com/office/powerpoint/2010/main" val="342879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Security</a:t>
            </a:r>
            <a:r>
              <a:rPr lang="en-GB" baseline="0" dirty="0" smtClean="0"/>
              <a:t> looks like low hanging fruit and for the uninitiated it can present itself as a cudgel to get customers to submit!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14</a:t>
            </a:fld>
            <a:endParaRPr lang="sv-SE"/>
          </a:p>
        </p:txBody>
      </p:sp>
    </p:spTree>
    <p:extLst>
      <p:ext uri="{BB962C8B-B14F-4D97-AF65-F5344CB8AC3E}">
        <p14:creationId xmlns:p14="http://schemas.microsoft.com/office/powerpoint/2010/main" val="146551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risk with an uneducated approach.</a:t>
            </a:r>
          </a:p>
          <a:p>
            <a:endParaRPr lang="en-GB" baseline="0" dirty="0" smtClean="0"/>
          </a:p>
          <a:p>
            <a:r>
              <a:rPr lang="en-GB" baseline="0" dirty="0" smtClean="0"/>
              <a:t>The Cloud is all about risk mitigation.</a:t>
            </a:r>
          </a:p>
          <a:p>
            <a:endParaRPr lang="en-GB" baseline="0" dirty="0" smtClean="0"/>
          </a:p>
          <a:p>
            <a:r>
              <a:rPr lang="en-GB" baseline="0" dirty="0" smtClean="0"/>
              <a:t>How secure is my data, how can I trust the provider etc…</a:t>
            </a:r>
          </a:p>
          <a:p>
            <a:endParaRPr lang="en-GB" baseline="0" dirty="0" smtClean="0"/>
          </a:p>
          <a:p>
            <a:r>
              <a:rPr lang="en-GB" baseline="0" dirty="0" smtClean="0"/>
              <a:t>But keep it </a:t>
            </a:r>
            <a:r>
              <a:rPr lang="en-GB" baseline="0" smtClean="0"/>
              <a:t>in relative </a:t>
            </a:r>
            <a:r>
              <a:rPr lang="en-GB" baseline="0" dirty="0" smtClean="0"/>
              <a:t>to the size of </a:t>
            </a:r>
            <a:r>
              <a:rPr lang="en-GB" baseline="0" smtClean="0"/>
              <a:t>organisation you are </a:t>
            </a:r>
            <a:r>
              <a:rPr lang="en-GB" baseline="0" dirty="0" smtClean="0"/>
              <a:t>dealing with.</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15</a:t>
            </a:fld>
            <a:endParaRPr lang="sv-SE"/>
          </a:p>
        </p:txBody>
      </p:sp>
    </p:spTree>
    <p:extLst>
      <p:ext uri="{BB962C8B-B14F-4D97-AF65-F5344CB8AC3E}">
        <p14:creationId xmlns:p14="http://schemas.microsoft.com/office/powerpoint/2010/main" val="146577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MPN and its competencies give you greater visibility of  who can really do what.</a:t>
            </a:r>
          </a:p>
          <a:p>
            <a:endParaRPr lang="en-GB" dirty="0" smtClean="0"/>
          </a:p>
          <a:p>
            <a:r>
              <a:rPr lang="en-GB" dirty="0" smtClean="0"/>
              <a:t>IAMCP</a:t>
            </a:r>
            <a:r>
              <a:rPr lang="en-GB" baseline="0" dirty="0" smtClean="0"/>
              <a:t> cuts through the dross and gives you a support network to develop your business into the cloud and build the all valuable service tail revenue.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16</a:t>
            </a:fld>
            <a:endParaRPr lang="sv-SE"/>
          </a:p>
        </p:txBody>
      </p:sp>
    </p:spTree>
    <p:extLst>
      <p:ext uri="{BB962C8B-B14F-4D97-AF65-F5344CB8AC3E}">
        <p14:creationId xmlns:p14="http://schemas.microsoft.com/office/powerpoint/2010/main" val="164777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17</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 and especially the SME sector which is the predominant space that Microsoft Partners occupy.</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Cloud diagram idea inspired by Maria </a:t>
            </a:r>
            <a:r>
              <a:rPr lang="en-US" dirty="0" err="1" smtClean="0"/>
              <a:t>Spinola</a:t>
            </a:r>
            <a:r>
              <a:rPr lang="en-US" dirty="0" smtClean="0"/>
              <a:t> 8-31-09</a:t>
            </a:r>
          </a:p>
          <a:p>
            <a:endParaRPr lang="en-US" dirty="0" smtClean="0"/>
          </a:p>
          <a:p>
            <a:r>
              <a:rPr lang="en-GB" dirty="0" smtClean="0"/>
              <a:t>NIST = The National Institute of Standards and Technology (US)</a:t>
            </a:r>
            <a:endParaRPr 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3AA04E-7FF1-4725-A9DB-B17B3BFD65FD}"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OK so we understand the Security context but how is this reflected in the market?</a:t>
            </a:r>
          </a:p>
          <a:p>
            <a:endParaRPr lang="en-GB" baseline="0" dirty="0" smtClean="0"/>
          </a:p>
          <a:p>
            <a:r>
              <a:rPr lang="en-GB" baseline="0" dirty="0" smtClean="0"/>
              <a:t>FACT – Security IS the principle up front and central issue on customers minds.</a:t>
            </a:r>
          </a:p>
          <a:p>
            <a:endParaRPr lang="en-GB" baseline="0" dirty="0" smtClean="0"/>
          </a:p>
          <a:p>
            <a:r>
              <a:rPr lang="en-GB" baseline="0" dirty="0" smtClean="0"/>
              <a:t>All the other issues are largely diffused once the Security issue has been addressed.</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a:t>
            </a:fld>
            <a:endParaRPr lang="sv-SE"/>
          </a:p>
        </p:txBody>
      </p:sp>
    </p:spTree>
    <p:extLst>
      <p:ext uri="{BB962C8B-B14F-4D97-AF65-F5344CB8AC3E}">
        <p14:creationId xmlns:p14="http://schemas.microsoft.com/office/powerpoint/2010/main" val="118312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once 90% of data was contained and shared</a:t>
            </a:r>
            <a:r>
              <a:rPr lang="en-GB" baseline="0" dirty="0" smtClean="0"/>
              <a:t> within a secure corporate LAN environment it is now inverted to over 80% external shared and often hosted as well. Furthermore the added dimension of partner and customer access portals increases the management nightmare.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a:t>
            </a:fld>
            <a:endParaRPr lang="sv-SE"/>
          </a:p>
        </p:txBody>
      </p:sp>
    </p:spTree>
    <p:extLst>
      <p:ext uri="{BB962C8B-B14F-4D97-AF65-F5344CB8AC3E}">
        <p14:creationId xmlns:p14="http://schemas.microsoft.com/office/powerpoint/2010/main" val="218568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good news for NIST is …. And when they refer to Agencies they mean Government Agencies. So if it is good for Government then it should be good for business.</a:t>
            </a:r>
          </a:p>
          <a:p>
            <a:endParaRPr lang="en-GB" baseline="0" dirty="0" smtClean="0"/>
          </a:p>
          <a:p>
            <a:r>
              <a:rPr lang="en-GB" baseline="0" dirty="0" smtClean="0"/>
              <a:t>But that does not mean just signing up and away you go.</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6</a:t>
            </a:fld>
            <a:endParaRPr lang="sv-SE"/>
          </a:p>
        </p:txBody>
      </p:sp>
    </p:spTree>
    <p:extLst>
      <p:ext uri="{BB962C8B-B14F-4D97-AF65-F5344CB8AC3E}">
        <p14:creationId xmlns:p14="http://schemas.microsoft.com/office/powerpoint/2010/main" val="194060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You will have seen this, or if you haven't then welcome back from whatever far flung planet you have been living on.</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Not the best headline to ingratiate yourself to Partners and Customers with.</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It came across as an agenda to force march the industry into a Cloud based computing model which in reality form the majority is quiet the opposite. Far from being ‘All In’ we are working out what should be in and what will stay out!</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baseline="0" dirty="0" smtClean="0">
                <a:solidFill>
                  <a:schemeClr val="tx1"/>
                </a:solidFill>
                <a:effectLst/>
                <a:latin typeface="Segoe UI" pitchFamily="34" charset="0"/>
                <a:ea typeface="+mn-ea"/>
                <a:cs typeface="+mn-cs"/>
              </a:rPr>
              <a:t>Despite the marketing gloss there is real value in Cloud computing for businesses and vendors alike and the key to this ‘in v. out’ debate has largely orbited around one thorny subject. ‘ Security’.</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7</a:t>
            </a:fld>
            <a:endParaRPr lang="sv-SE"/>
          </a:p>
        </p:txBody>
      </p:sp>
    </p:spTree>
    <p:extLst>
      <p:ext uri="{BB962C8B-B14F-4D97-AF65-F5344CB8AC3E}">
        <p14:creationId xmlns:p14="http://schemas.microsoft.com/office/powerpoint/2010/main" val="71616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Microsoft has done a good job of selling the business case to</a:t>
            </a:r>
            <a:r>
              <a:rPr lang="en-GB" baseline="0" dirty="0" smtClean="0"/>
              <a:t> partners, providing a technology roadmap and technical certification.</a:t>
            </a:r>
          </a:p>
          <a:p>
            <a:endParaRPr lang="en-GB" baseline="0" dirty="0" smtClean="0"/>
          </a:p>
          <a:p>
            <a:r>
              <a:rPr lang="en-GB" baseline="0" dirty="0" smtClean="0"/>
              <a:t>BUT they have not done the best job in guiding partners through the minefield that is the pre-sales and post sales critical factors that are appearing in the real world.</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10</a:t>
            </a:fld>
            <a:endParaRPr lang="sv-SE"/>
          </a:p>
        </p:txBody>
      </p:sp>
    </p:spTree>
    <p:extLst>
      <p:ext uri="{BB962C8B-B14F-4D97-AF65-F5344CB8AC3E}">
        <p14:creationId xmlns:p14="http://schemas.microsoft.com/office/powerpoint/2010/main" val="136818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have not established a core trust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11</a:t>
            </a:fld>
            <a:endParaRPr lang="sv-SE"/>
          </a:p>
        </p:txBody>
      </p:sp>
    </p:spTree>
    <p:extLst>
      <p:ext uri="{BB962C8B-B14F-4D97-AF65-F5344CB8AC3E}">
        <p14:creationId xmlns:p14="http://schemas.microsoft.com/office/powerpoint/2010/main" val="56983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F6567445-64F6-4ECD-9BC8-0A953C4FA525}"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0106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1F98350-1EF5-45B4-A479-29AF73E2AD27}"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29694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49375"/>
            <a:ext cx="6019800" cy="477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08135E9D-B328-4CAC-B65F-D579B927CF8F}"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95725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640"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9686873-3E65-4025-B20F-78625709802C}"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C151138-A74A-45CF-93A7-7BB1A6BFA6B0}" type="slidenum">
              <a:rPr lang="en-US"/>
              <a:pPr>
                <a:defRPr/>
              </a:pPr>
              <a:t>‹#›</a:t>
            </a:fld>
            <a:endParaRPr lang="en-US"/>
          </a:p>
        </p:txBody>
      </p:sp>
    </p:spTree>
    <p:extLst>
      <p:ext uri="{BB962C8B-B14F-4D97-AF65-F5344CB8AC3E}">
        <p14:creationId xmlns:p14="http://schemas.microsoft.com/office/powerpoint/2010/main" val="1702790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35D07A-4EEF-4FDB-8CB3-3F3C7F5782DB}"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23B8B3-B9E6-4D62-BF8C-F37479A892F7}" type="slidenum">
              <a:rPr lang="en-US"/>
              <a:pPr>
                <a:defRPr/>
              </a:pPr>
              <a:t>‹#›</a:t>
            </a:fld>
            <a:endParaRPr lang="en-US"/>
          </a:p>
        </p:txBody>
      </p:sp>
    </p:spTree>
    <p:extLst>
      <p:ext uri="{BB962C8B-B14F-4D97-AF65-F5344CB8AC3E}">
        <p14:creationId xmlns:p14="http://schemas.microsoft.com/office/powerpoint/2010/main" val="107721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05DE5D-171D-4B98-9A6E-9A4F2B359389}"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C76C70-3A7B-4528-BC74-FDBC7D09135F}" type="slidenum">
              <a:rPr lang="en-US"/>
              <a:pPr>
                <a:defRPr/>
              </a:pPr>
              <a:t>‹#›</a:t>
            </a:fld>
            <a:endParaRPr lang="en-US"/>
          </a:p>
        </p:txBody>
      </p:sp>
    </p:spTree>
    <p:extLst>
      <p:ext uri="{BB962C8B-B14F-4D97-AF65-F5344CB8AC3E}">
        <p14:creationId xmlns:p14="http://schemas.microsoft.com/office/powerpoint/2010/main" val="3321986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4C8211-1DA3-4157-BE31-6BF5BCAC9AF7}" type="datetimeFigureOut">
              <a:rPr lang="en-US"/>
              <a:pPr>
                <a:defRPr/>
              </a:pPr>
              <a:t>6/15/2011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761057D-7B95-4A5B-BDCD-A9C301FB9623}" type="slidenum">
              <a:rPr lang="en-US"/>
              <a:pPr>
                <a:defRPr/>
              </a:pPr>
              <a:t>‹#›</a:t>
            </a:fld>
            <a:endParaRPr lang="en-US"/>
          </a:p>
        </p:txBody>
      </p:sp>
    </p:spTree>
    <p:extLst>
      <p:ext uri="{BB962C8B-B14F-4D97-AF65-F5344CB8AC3E}">
        <p14:creationId xmlns:p14="http://schemas.microsoft.com/office/powerpoint/2010/main" val="114270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20B933-37B5-4E19-A056-5771BAA93B77}" type="datetimeFigureOut">
              <a:rPr lang="en-US"/>
              <a:pPr>
                <a:defRPr/>
              </a:pPr>
              <a:t>6/15/2011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94CBB31-68F6-40E0-AC5B-974A01C1286B}" type="slidenum">
              <a:rPr lang="en-US"/>
              <a:pPr>
                <a:defRPr/>
              </a:pPr>
              <a:t>‹#›</a:t>
            </a:fld>
            <a:endParaRPr lang="en-US"/>
          </a:p>
        </p:txBody>
      </p:sp>
    </p:spTree>
    <p:extLst>
      <p:ext uri="{BB962C8B-B14F-4D97-AF65-F5344CB8AC3E}">
        <p14:creationId xmlns:p14="http://schemas.microsoft.com/office/powerpoint/2010/main" val="2853213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97A6D8-FCDD-47FF-A04F-2A97D48DD415}" type="datetimeFigureOut">
              <a:rPr lang="en-US"/>
              <a:pPr>
                <a:defRPr/>
              </a:pPr>
              <a:t>6/15/2011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879CAD5-7194-403D-8C04-37F172C89321}" type="slidenum">
              <a:rPr lang="en-US"/>
              <a:pPr>
                <a:defRPr/>
              </a:pPr>
              <a:t>‹#›</a:t>
            </a:fld>
            <a:endParaRPr lang="en-US"/>
          </a:p>
        </p:txBody>
      </p:sp>
    </p:spTree>
    <p:extLst>
      <p:ext uri="{BB962C8B-B14F-4D97-AF65-F5344CB8AC3E}">
        <p14:creationId xmlns:p14="http://schemas.microsoft.com/office/powerpoint/2010/main" val="162448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3DAAE8B-D796-4BF7-AE1E-854FB783E6AA}" type="datetimeFigureOut">
              <a:rPr lang="en-US"/>
              <a:pPr>
                <a:defRPr/>
              </a:pPr>
              <a:t>6/15/2011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BF671A-9BC0-48A0-B1AE-E57429E02C0D}" type="slidenum">
              <a:rPr lang="en-US"/>
              <a:pPr>
                <a:defRPr/>
              </a:pPr>
              <a:t>‹#›</a:t>
            </a:fld>
            <a:endParaRPr lang="en-US"/>
          </a:p>
        </p:txBody>
      </p:sp>
    </p:spTree>
    <p:extLst>
      <p:ext uri="{BB962C8B-B14F-4D97-AF65-F5344CB8AC3E}">
        <p14:creationId xmlns:p14="http://schemas.microsoft.com/office/powerpoint/2010/main" val="1540464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AB9EB1-6E35-4FC1-B08F-7ADD1C05825C}" type="datetimeFigureOut">
              <a:rPr lang="en-US"/>
              <a:pPr>
                <a:defRPr/>
              </a:pPr>
              <a:t>6/15/2011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5F762EA-A038-4EA8-8A35-1A3628D1320F}" type="slidenum">
              <a:rPr lang="en-US"/>
              <a:pPr>
                <a:defRPr/>
              </a:pPr>
              <a:t>‹#›</a:t>
            </a:fld>
            <a:endParaRPr lang="en-US"/>
          </a:p>
        </p:txBody>
      </p:sp>
    </p:spTree>
    <p:extLst>
      <p:ext uri="{BB962C8B-B14F-4D97-AF65-F5344CB8AC3E}">
        <p14:creationId xmlns:p14="http://schemas.microsoft.com/office/powerpoint/2010/main" val="3210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375"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7F199573-A31D-46F1-93F4-385C0565F803}"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18075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A9609F-D773-4BAF-A8BC-CC9F0517773C}" type="datetimeFigureOut">
              <a:rPr lang="en-US"/>
              <a:pPr>
                <a:defRPr/>
              </a:pPr>
              <a:t>6/15/2011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E84D51B-D908-4686-AE18-FE2EE04691DC}" type="slidenum">
              <a:rPr lang="en-US"/>
              <a:pPr>
                <a:defRPr/>
              </a:pPr>
              <a:t>‹#›</a:t>
            </a:fld>
            <a:endParaRPr lang="en-US"/>
          </a:p>
        </p:txBody>
      </p:sp>
    </p:spTree>
    <p:extLst>
      <p:ext uri="{BB962C8B-B14F-4D97-AF65-F5344CB8AC3E}">
        <p14:creationId xmlns:p14="http://schemas.microsoft.com/office/powerpoint/2010/main" val="327085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A106805-0CC9-420C-83B1-9B064A73BF9A}"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B002F98-6D0B-4E6F-93DC-D3FD4F94139A}" type="slidenum">
              <a:rPr lang="en-US"/>
              <a:pPr>
                <a:defRPr/>
              </a:pPr>
              <a:t>‹#›</a:t>
            </a:fld>
            <a:endParaRPr lang="en-US"/>
          </a:p>
        </p:txBody>
      </p:sp>
    </p:spTree>
    <p:extLst>
      <p:ext uri="{BB962C8B-B14F-4D97-AF65-F5344CB8AC3E}">
        <p14:creationId xmlns:p14="http://schemas.microsoft.com/office/powerpoint/2010/main" val="317550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F43A5A-6603-4940-9665-9FA4017FBE04}"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95E660-D9F9-430C-A9CE-A0E1A8EAE3E2}" type="slidenum">
              <a:rPr lang="en-US"/>
              <a:pPr>
                <a:defRPr/>
              </a:pPr>
              <a:t>‹#›</a:t>
            </a:fld>
            <a:endParaRPr lang="en-US"/>
          </a:p>
        </p:txBody>
      </p:sp>
    </p:spTree>
    <p:extLst>
      <p:ext uri="{BB962C8B-B14F-4D97-AF65-F5344CB8AC3E}">
        <p14:creationId xmlns:p14="http://schemas.microsoft.com/office/powerpoint/2010/main" val="14601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188"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3931940E-B49A-4C53-8CCE-E6426755E6E1}"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2209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B327E5A-5271-4FA2-A116-438B23719136}"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71935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25392DAE-4A53-497C-AC93-739879E4E06A}" type="slidenum">
              <a:rPr lang="sv-SE"/>
              <a:pPr>
                <a:defRPr/>
              </a:pPr>
              <a:t>‹#›</a:t>
            </a:fld>
            <a:endParaRPr lang="sv-SE"/>
          </a:p>
        </p:txBody>
      </p:sp>
      <p:sp>
        <p:nvSpPr>
          <p:cNvPr id="9"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84986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1AE68990-8F15-4FE6-AF84-0B0A6662A57A}" type="slidenum">
              <a:rPr lang="sv-SE"/>
              <a:pPr>
                <a:defRPr/>
              </a:pPr>
              <a:t>‹#›</a:t>
            </a:fld>
            <a:endParaRPr lang="sv-SE"/>
          </a:p>
        </p:txBody>
      </p:sp>
      <p:sp>
        <p:nvSpPr>
          <p:cNvPr id="5"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8341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BFAE974-F1BD-4D9F-ACD7-1090E43A2F1F}" type="slidenum">
              <a:rPr lang="sv-SE"/>
              <a:pPr>
                <a:defRPr/>
              </a:pPr>
              <a:t>‹#›</a:t>
            </a:fld>
            <a:endParaRPr lang="sv-SE"/>
          </a:p>
        </p:txBody>
      </p:sp>
      <p:sp>
        <p:nvSpPr>
          <p:cNvPr id="4"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6531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FA9DB2D-7AD5-4DF9-9021-CD57072E1B1E}"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9022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21F8FAD0-0167-43CD-B059-15D3674ACB87}"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56892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4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25654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7FB070-6E4E-4F9F-92A1-8E74C352691E}" type="slidenum">
              <a:rPr lang="sv-SE"/>
              <a:pPr>
                <a:defRPr/>
              </a:pPr>
              <a:t>‹#›</a:t>
            </a:fld>
            <a:endParaRPr lang="sv-SE"/>
          </a:p>
        </p:txBody>
      </p:sp>
      <p:sp>
        <p:nvSpPr>
          <p:cNvPr id="1031" name="Rectangle 7"/>
          <p:cNvSpPr>
            <a:spLocks noGrp="1" noChangeArrowheads="1"/>
          </p:cNvSpPr>
          <p:nvPr>
            <p:ph type="ftr" sz="quarter" idx="3"/>
          </p:nvPr>
        </p:nvSpPr>
        <p:spPr bwMode="auto">
          <a:xfrm>
            <a:off x="2916238" y="6453188"/>
            <a:ext cx="3455987"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defRPr>
            </a:lvl1pPr>
          </a:lstStyle>
          <a:p>
            <a:pPr>
              <a:defRPr/>
            </a:pPr>
            <a:r>
              <a:rPr lang="en-US"/>
              <a:t>International Association of Microsoft Channel Partners (IAMCP)</a:t>
            </a:r>
            <a:endParaRPr lang="sv-SE"/>
          </a:p>
        </p:txBody>
      </p:sp>
      <p:pic>
        <p:nvPicPr>
          <p:cNvPr id="2" name="Picture 8" descr="C:\Users\lsutton\AppData\Local\Microsoft\Windows\Temporary Internet Files\Content.Outlook\JYUA5CQO\logo_IAMCP_for_print 0512_l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8313" y="188913"/>
            <a:ext cx="41116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61" r:id="rId2"/>
    <p:sldLayoutId id="214748396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942A7F83-FCC5-4F29-9A10-3B8A75CBD6A1}" type="datetimeFigureOut">
              <a:rPr lang="en-US"/>
              <a:pPr>
                <a:defRPr/>
              </a:pPr>
              <a:t>6/15/2011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9352AC43-9BF4-46E2-9EE9-7C77CB7DF927}" type="slidenum">
              <a:rPr lang="en-US"/>
              <a:pPr>
                <a:defRPr/>
              </a:pPr>
              <a:t>‹#›</a:t>
            </a:fld>
            <a:endParaRPr lang="en-US"/>
          </a:p>
        </p:txBody>
      </p:sp>
      <p:pic>
        <p:nvPicPr>
          <p:cNvPr id="9" name="Picture 8" descr="logo_IAMCP_for_print 0512_lg.jpg"/>
          <p:cNvPicPr>
            <a:picLocks noChangeAspect="1"/>
          </p:cNvPicPr>
          <p:nvPr userDrawn="1"/>
        </p:nvPicPr>
        <p:blipFill>
          <a:blip r:embed="rId13" cstate="print"/>
          <a:stretch>
            <a:fillRect/>
          </a:stretch>
        </p:blipFill>
        <p:spPr>
          <a:xfrm>
            <a:off x="6444208" y="5877272"/>
            <a:ext cx="2524436" cy="7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iamcp-uk.org" TargetMode="External"/><Relationship Id="rId2" Type="http://schemas.openxmlformats.org/officeDocument/2006/relationships/hyperlink" Target="http://nigelgibbons.net/" TargetMode="External"/><Relationship Id="rId1" Type="http://schemas.openxmlformats.org/officeDocument/2006/relationships/slideLayout" Target="../slideLayouts/slideLayout2.xml"/><Relationship Id="rId5" Type="http://schemas.openxmlformats.org/officeDocument/2006/relationships/hyperlink" Target="http://www.twitter.com/IAMCPOrg" TargetMode="External"/><Relationship Id="rId4" Type="http://schemas.openxmlformats.org/officeDocument/2006/relationships/hyperlink" Target="http://www.twitter.com/IAMCP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428625" y="1556792"/>
            <a:ext cx="8229600" cy="2292897"/>
          </a:xfrm>
        </p:spPr>
        <p:txBody>
          <a:bodyPr/>
          <a:lstStyle/>
          <a:p>
            <a:pPr algn="ctr" eaLnBrk="1" hangingPunct="1"/>
            <a:r>
              <a:rPr lang="en-GB" sz="4000" dirty="0" smtClean="0"/>
              <a:t>Econom</a:t>
            </a:r>
            <a:r>
              <a:rPr lang="en-GB" sz="4000" dirty="0" smtClean="0"/>
              <a:t>ic sustainability </a:t>
            </a:r>
            <a:br>
              <a:rPr lang="en-GB" sz="4000" dirty="0" smtClean="0"/>
            </a:br>
            <a:r>
              <a:rPr lang="en-GB" sz="4000" dirty="0" smtClean="0"/>
              <a:t>and the cloud for Partners</a:t>
            </a:r>
            <a:endParaRPr lang="en-US" sz="4000" dirty="0" smtClean="0"/>
          </a:p>
        </p:txBody>
      </p:sp>
      <p:pic>
        <p:nvPicPr>
          <p:cNvPr id="10242" name="Picture 2" descr="C:\Users\Nigel\Pictures\Presentations\cloud pad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45024"/>
            <a:ext cx="2838450"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627784" y="5698045"/>
            <a:ext cx="4248472"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sz="2400" dirty="0" smtClean="0"/>
              <a:t>Presenter ~ Nigel Gibbons</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0216214"/>
              </p:ext>
            </p:extLst>
          </p:nvPr>
        </p:nvGraphicFramePr>
        <p:xfrm>
          <a:off x="457200" y="2420888"/>
          <a:ext cx="8229600" cy="37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132026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262" y="0"/>
            <a:ext cx="4618856" cy="1143000"/>
          </a:xfrm>
        </p:spPr>
        <p:txBody>
          <a:bodyPr/>
          <a:lstStyle/>
          <a:p>
            <a:r>
              <a:rPr lang="en-GB" dirty="0" smtClean="0"/>
              <a:t>Monetising the Cloud</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7384792"/>
              </p:ext>
            </p:extLst>
          </p:nvPr>
        </p:nvGraphicFramePr>
        <p:xfrm>
          <a:off x="395536" y="126876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4197828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4647"/>
            <a:ext cx="4067944" cy="1143000"/>
          </a:xfrm>
        </p:spPr>
        <p:txBody>
          <a:bodyPr/>
          <a:lstStyle/>
          <a:p>
            <a:r>
              <a:rPr lang="en-GB" dirty="0" smtClean="0"/>
              <a:t>Trust is King</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5" name="Diagram 4"/>
          <p:cNvGraphicFramePr/>
          <p:nvPr>
            <p:extLst>
              <p:ext uri="{D42A27DB-BD31-4B8C-83A1-F6EECF244321}">
                <p14:modId xmlns:p14="http://schemas.microsoft.com/office/powerpoint/2010/main" val="1955512984"/>
              </p:ext>
            </p:extLst>
          </p:nvPr>
        </p:nvGraphicFramePr>
        <p:xfrm>
          <a:off x="17417" y="1052736"/>
          <a:ext cx="903649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9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332656"/>
            <a:ext cx="2962672" cy="1143000"/>
          </a:xfrm>
        </p:spPr>
        <p:txBody>
          <a:bodyPr/>
          <a:lstStyle/>
          <a:p>
            <a:r>
              <a:rPr lang="en-GB" dirty="0" smtClean="0"/>
              <a:t>Ignorance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122" name="Picture 2" descr="C:\Users\Nigel\Pictures\Presentations\Foggy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84784"/>
            <a:ext cx="6096000"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8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0"/>
            <a:ext cx="5292080" cy="1143000"/>
          </a:xfrm>
        </p:spPr>
        <p:txBody>
          <a:bodyPr/>
          <a:lstStyle/>
          <a:p>
            <a:pPr algn="r"/>
            <a:r>
              <a:rPr lang="en-GB" dirty="0" smtClean="0"/>
              <a:t>Temptation / Ignorance</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hammer-chasing-nai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869" y="2708920"/>
            <a:ext cx="4343900" cy="346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94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3074" name="Picture 2" descr="C:\Users\Nigel\Pictures\Presentations\RiskMiti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3606130" cy="3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pSp>
        <p:nvGrpSpPr>
          <p:cNvPr id="5" name="Group 4"/>
          <p:cNvGrpSpPr/>
          <p:nvPr/>
        </p:nvGrpSpPr>
        <p:grpSpPr>
          <a:xfrm>
            <a:off x="755576" y="1597170"/>
            <a:ext cx="6120680" cy="4640142"/>
            <a:chOff x="1547664" y="1728478"/>
            <a:chExt cx="5760640" cy="4280102"/>
          </a:xfrm>
        </p:grpSpPr>
        <p:pic>
          <p:nvPicPr>
            <p:cNvPr id="7170" name="Picture 2" descr="C:\Users\Nigel\Pictures\Presentations\safety_n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2816"/>
              <a:ext cx="5760640" cy="42357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igel\Pictures\Logos\Microsoft Logos\Microsoft_Partner_Network_Logo_jpg-5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48394">
              <a:off x="3935674" y="1728478"/>
              <a:ext cx="2501565" cy="12661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989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762000"/>
            <a:ext cx="8458200" cy="2819400"/>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9461" name="Rectangle 2"/>
          <p:cNvSpPr>
            <a:spLocks noGrp="1" noChangeArrowheads="1"/>
          </p:cNvSpPr>
          <p:nvPr>
            <p:ph type="title"/>
          </p:nvPr>
        </p:nvSpPr>
        <p:spPr>
          <a:xfrm>
            <a:off x="533400" y="-152400"/>
            <a:ext cx="8229600" cy="1143000"/>
          </a:xfrm>
        </p:spPr>
        <p:txBody>
          <a:bodyPr/>
          <a:lstStyle/>
          <a:p>
            <a:pPr eaLnBrk="1" hangingPunct="1"/>
            <a:r>
              <a:rPr lang="en-US" sz="4000" b="1" dirty="0" smtClean="0"/>
              <a:t>IAMCP Vision and Mission - PACE</a:t>
            </a:r>
          </a:p>
        </p:txBody>
      </p:sp>
      <p:sp>
        <p:nvSpPr>
          <p:cNvPr id="7172" name="Rectangle 3"/>
          <p:cNvSpPr>
            <a:spLocks noGrp="1" noChangeArrowheads="1"/>
          </p:cNvSpPr>
          <p:nvPr>
            <p:ph idx="1"/>
          </p:nvPr>
        </p:nvSpPr>
        <p:spPr>
          <a:xfrm>
            <a:off x="457200" y="838200"/>
            <a:ext cx="8686800" cy="502920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IAMCP </a:t>
            </a: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global business community for </a:t>
            </a:r>
            <a:r>
              <a:rPr lang="en-US" sz="2400" dirty="0" smtClean="0">
                <a:effectLst>
                  <a:outerShdw blurRad="38100" dist="38100" dir="2700000" algn="tl">
                    <a:srgbClr val="000000">
                      <a:alpha val="43137"/>
                    </a:srgbClr>
                  </a:outerShdw>
                </a:effectLst>
              </a:rPr>
              <a:t>the Microsoft Channel</a:t>
            </a:r>
            <a:endParaRPr lang="en-US" sz="2400" dirty="0">
              <a:effectLst>
                <a:outerShdw blurRad="38100" dist="38100" dir="2700000" algn="tl">
                  <a:srgbClr val="000000">
                    <a:alpha val="43137"/>
                  </a:srgbClr>
                </a:outerShdw>
              </a:effectLst>
            </a:endParaRP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To maximize the business potential of its members </a:t>
            </a:r>
            <a:r>
              <a:rPr lang="en-US" sz="2400" dirty="0" smtClean="0">
                <a:effectLst>
                  <a:outerShdw blurRad="38100" dist="38100" dir="2700000" algn="tl">
                    <a:srgbClr val="000000">
                      <a:alpha val="43137"/>
                    </a:srgbClr>
                  </a:outerShdw>
                </a:effectLst>
              </a:rPr>
              <a:t>through:</a:t>
            </a:r>
            <a:endParaRPr lang="en-US"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nvGraphicFramePr>
        <p:xfrm>
          <a:off x="381000" y="3657600"/>
          <a:ext cx="8229600" cy="2209800"/>
        </p:xfrm>
        <a:graphic>
          <a:graphicData uri="http://schemas.openxmlformats.org/drawingml/2006/table">
            <a:tbl>
              <a:tblPr bandRow="1">
                <a:tableStyleId>{D27102A9-8310-4765-A935-A1911B00CA55}</a:tableStyleId>
              </a:tblPr>
              <a:tblGrid>
                <a:gridCol w="2895600"/>
                <a:gridCol w="5334000"/>
              </a:tblGrid>
              <a:tr h="405315">
                <a:tc>
                  <a:txBody>
                    <a:bodyPr/>
                    <a:lstStyle/>
                    <a:p>
                      <a:r>
                        <a:rPr lang="en-US" b="1" dirty="0">
                          <a:solidFill>
                            <a:srgbClr val="FFFF00"/>
                          </a:solidFill>
                        </a:rPr>
                        <a:t>P</a:t>
                      </a:r>
                      <a:r>
                        <a:rPr lang="en-US" dirty="0"/>
                        <a:t>eer to Peer Networking</a:t>
                      </a:r>
                    </a:p>
                  </a:txBody>
                  <a:tcPr/>
                </a:tc>
                <a:tc>
                  <a:txBody>
                    <a:bodyPr/>
                    <a:lstStyle/>
                    <a:p>
                      <a:r>
                        <a:rPr lang="en-US" dirty="0"/>
                        <a:t>Rhythm</a:t>
                      </a:r>
                      <a:r>
                        <a:rPr lang="en-US" baseline="0" dirty="0"/>
                        <a:t> of events occurring globally</a:t>
                      </a:r>
                      <a:endParaRPr lang="en-US" dirty="0"/>
                    </a:p>
                  </a:txBody>
                  <a:tcPr/>
                </a:tc>
              </a:tr>
              <a:tr h="699585">
                <a:tc>
                  <a:txBody>
                    <a:bodyPr/>
                    <a:lstStyle/>
                    <a:p>
                      <a:r>
                        <a:rPr lang="en-US" b="1" dirty="0">
                          <a:solidFill>
                            <a:srgbClr val="FFFF00"/>
                          </a:solidFill>
                        </a:rPr>
                        <a:t>A</a:t>
                      </a:r>
                      <a:r>
                        <a:rPr lang="en-US" dirty="0"/>
                        <a:t>dvocacy</a:t>
                      </a:r>
                    </a:p>
                  </a:txBody>
                  <a:tcPr/>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a:tc>
              </a:tr>
              <a:tr h="405315">
                <a:tc>
                  <a:txBody>
                    <a:bodyPr/>
                    <a:lstStyle/>
                    <a:p>
                      <a:r>
                        <a:rPr lang="en-US" b="1" dirty="0">
                          <a:solidFill>
                            <a:srgbClr val="FFFF00"/>
                          </a:solidFill>
                        </a:rPr>
                        <a:t>C</a:t>
                      </a:r>
                      <a:r>
                        <a:rPr lang="en-US" dirty="0"/>
                        <a:t>ommunity Outreach</a:t>
                      </a:r>
                    </a:p>
                  </a:txBody>
                  <a:tcPr/>
                </a:tc>
                <a:tc>
                  <a:txBody>
                    <a:bodyPr/>
                    <a:lstStyle/>
                    <a:p>
                      <a:r>
                        <a:rPr lang="en-US" dirty="0"/>
                        <a:t>On the lines of Social Entrepreneurship</a:t>
                      </a:r>
                    </a:p>
                  </a:txBody>
                  <a:tcPr/>
                </a:tc>
              </a:tr>
              <a:tr h="699585">
                <a:tc>
                  <a:txBody>
                    <a:bodyPr/>
                    <a:lstStyle/>
                    <a:p>
                      <a:r>
                        <a:rPr lang="en-US" b="1" dirty="0">
                          <a:solidFill>
                            <a:srgbClr val="FFFF00"/>
                          </a:solidFill>
                        </a:rPr>
                        <a:t>E</a:t>
                      </a:r>
                      <a:r>
                        <a:rPr lang="en-US" dirty="0"/>
                        <a:t>ducation and Growth</a:t>
                      </a:r>
                    </a:p>
                  </a:txBody>
                  <a:tcPr/>
                </a:tc>
                <a:tc>
                  <a:txBody>
                    <a:bodyPr/>
                    <a:lstStyle/>
                    <a:p>
                      <a:r>
                        <a:rPr lang="en-US" dirty="0"/>
                        <a:t>Provide Programs and experiences to grow</a:t>
                      </a:r>
                      <a:r>
                        <a:rPr lang="en-US" baseline="0" dirty="0"/>
                        <a:t> the business capability and capacity of Partners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700808"/>
            <a:ext cx="8229600" cy="4752381"/>
          </a:xfrm>
        </p:spPr>
        <p:txBody>
          <a:bodyPr/>
          <a:lstStyle/>
          <a:p>
            <a:pPr algn="ctr">
              <a:buFontTx/>
              <a:buNone/>
            </a:pPr>
            <a:r>
              <a:rPr lang="en-GB" sz="4400" b="1" dirty="0" smtClean="0"/>
              <a:t>Thank You !</a:t>
            </a:r>
          </a:p>
          <a:p>
            <a:pPr algn="ctr">
              <a:buNone/>
            </a:pPr>
            <a:r>
              <a:rPr lang="en-GB" b="1" dirty="0">
                <a:hlinkClick r:id="rId2"/>
              </a:rPr>
              <a:t>http</a:t>
            </a:r>
            <a:r>
              <a:rPr lang="en-GB" b="1" dirty="0" smtClean="0">
                <a:hlinkClick r:id="rId2"/>
              </a:rPr>
              <a:t>://nigelgibbons.net</a:t>
            </a:r>
            <a:r>
              <a:rPr lang="en-GB" b="1" dirty="0" smtClean="0"/>
              <a:t>  </a:t>
            </a:r>
          </a:p>
          <a:p>
            <a:pPr algn="ctr">
              <a:buFontTx/>
              <a:buNone/>
            </a:pPr>
            <a:r>
              <a:rPr lang="en-GB" b="1" dirty="0" smtClean="0"/>
              <a:t>#</a:t>
            </a:r>
            <a:r>
              <a:rPr lang="en-GB" b="1" dirty="0" err="1" smtClean="0"/>
              <a:t>NRG_fx</a:t>
            </a:r>
            <a:r>
              <a:rPr lang="en-GB" b="1" dirty="0" smtClean="0"/>
              <a:t> </a:t>
            </a:r>
          </a:p>
          <a:p>
            <a:pPr algn="ctr">
              <a:buFontTx/>
              <a:buNone/>
            </a:pPr>
            <a:endParaRPr lang="en-GB" b="1" dirty="0" smtClean="0"/>
          </a:p>
          <a:p>
            <a:pPr algn="ctr">
              <a:buFontTx/>
              <a:buNone/>
            </a:pPr>
            <a:r>
              <a:rPr lang="en-GB" b="1" dirty="0" smtClean="0">
                <a:hlinkClick r:id="rId3"/>
              </a:rPr>
              <a:t>info@iamcp-uk.org</a:t>
            </a:r>
            <a:endParaRPr lang="en-GB" b="1" dirty="0" smtClean="0"/>
          </a:p>
          <a:p>
            <a:pPr algn="ctr">
              <a:buFontTx/>
              <a:buNone/>
            </a:pPr>
            <a:r>
              <a:rPr lang="en-GB" b="1" dirty="0" smtClean="0">
                <a:hlinkClick r:id="rId4"/>
              </a:rPr>
              <a:t>http://www.twitter.com/IAMCPUK</a:t>
            </a:r>
            <a:endParaRPr lang="en-GB" b="1" dirty="0" smtClean="0"/>
          </a:p>
          <a:p>
            <a:pPr algn="ctr">
              <a:buFontTx/>
              <a:buNone/>
            </a:pPr>
            <a:r>
              <a:rPr lang="en-GB" b="1" dirty="0" smtClean="0">
                <a:hlinkClick r:id="rId5"/>
              </a:rPr>
              <a:t>http://www.twitter.com/IAMCPOrg</a:t>
            </a:r>
            <a:endParaRPr lang="en-GB" b="1" dirty="0" smtClean="0"/>
          </a:p>
          <a:p>
            <a:pPr algn="ctr">
              <a:buFontTx/>
              <a:buNone/>
            </a:pPr>
            <a:endParaRPr lang="en-GB" b="1" dirty="0" smtClean="0"/>
          </a:p>
          <a:p>
            <a:pPr algn="ctr">
              <a:buFontTx/>
              <a:buNone/>
            </a:pPr>
            <a:endParaRPr lang="en-GB" b="1" dirty="0" smtClean="0"/>
          </a:p>
        </p:txBody>
      </p:sp>
      <p:sp>
        <p:nvSpPr>
          <p:cNvPr id="29700"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
        <p:nvSpPr>
          <p:cNvPr id="5" name="Rectangle 7"/>
          <p:cNvSpPr>
            <a:spLocks noChangeArrowheads="1"/>
          </p:cNvSpPr>
          <p:nvPr/>
        </p:nvSpPr>
        <p:spPr bwMode="gray">
          <a:xfrm>
            <a:off x="323528" y="1268760"/>
            <a:ext cx="864096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400" b="1" noProof="1" smtClean="0">
                <a:solidFill>
                  <a:srgbClr val="002060"/>
                </a:solidFill>
              </a:rPr>
              <a:t>UniTech - Executive </a:t>
            </a:r>
            <a:r>
              <a:rPr lang="en-GB" sz="1400" b="1" noProof="1">
                <a:solidFill>
                  <a:srgbClr val="002060"/>
                </a:solidFill>
              </a:rPr>
              <a:t>Chairman</a:t>
            </a:r>
            <a:endParaRPr lang="en-GB" sz="1400" noProof="1">
              <a:solidFill>
                <a:srgbClr val="002060"/>
              </a:solidFill>
            </a:endParaRPr>
          </a:p>
          <a:p>
            <a:pPr algn="r" defTabSz="801688"/>
            <a:endParaRPr lang="en-GB" sz="1400" noProof="1">
              <a:solidFill>
                <a:srgbClr val="002060"/>
              </a:solidFill>
            </a:endParaRPr>
          </a:p>
          <a:p>
            <a:pPr algn="r" defTabSz="801688"/>
            <a:r>
              <a:rPr lang="en-GB" sz="1400" noProof="1" smtClean="0">
                <a:solidFill>
                  <a:srgbClr val="002060"/>
                </a:solidFill>
              </a:rPr>
              <a:t>Chartered </a:t>
            </a:r>
            <a:r>
              <a:rPr lang="en-GB" sz="1400" noProof="1">
                <a:solidFill>
                  <a:srgbClr val="002060"/>
                </a:solidFill>
              </a:rPr>
              <a:t>IT Professional (CITP</a:t>
            </a:r>
            <a:r>
              <a:rPr lang="en-GB" sz="1400" noProof="1" smtClean="0">
                <a:solidFill>
                  <a:srgbClr val="002060"/>
                </a:solidFill>
              </a:rPr>
              <a:t>)</a:t>
            </a:r>
          </a:p>
          <a:p>
            <a:pPr algn="r" defTabSz="801688"/>
            <a:r>
              <a:rPr lang="en-GB" sz="1400" noProof="1" smtClean="0">
                <a:solidFill>
                  <a:srgbClr val="002060"/>
                </a:solidFill>
              </a:rPr>
              <a:t>Microsoft </a:t>
            </a:r>
            <a:r>
              <a:rPr lang="en-GB" sz="1400" noProof="1">
                <a:solidFill>
                  <a:srgbClr val="002060"/>
                </a:solidFill>
              </a:rPr>
              <a:t>Buisness Value </a:t>
            </a:r>
            <a:r>
              <a:rPr lang="en-GB" sz="1400" noProof="1" smtClean="0">
                <a:solidFill>
                  <a:srgbClr val="002060"/>
                </a:solidFill>
              </a:rPr>
              <a:t>Planning (MBVP)</a:t>
            </a:r>
          </a:p>
          <a:p>
            <a:pPr algn="r" defTabSz="801688"/>
            <a:r>
              <a:rPr lang="en-GB" sz="1400" noProof="1">
                <a:solidFill>
                  <a:srgbClr val="002060"/>
                </a:solidFill>
              </a:rPr>
              <a:t>Certified Information Systems Auditor (CISA</a:t>
            </a:r>
            <a:r>
              <a:rPr lang="en-GB" sz="1400" noProof="1" smtClean="0">
                <a:solidFill>
                  <a:srgbClr val="002060"/>
                </a:solidFill>
              </a:rPr>
              <a:t>)</a:t>
            </a:r>
          </a:p>
          <a:p>
            <a:pPr algn="r" defTabSz="801688"/>
            <a:r>
              <a:rPr lang="en-GB" sz="1400" noProof="1">
                <a:solidFill>
                  <a:srgbClr val="002060"/>
                </a:solidFill>
              </a:rPr>
              <a:t>Certified Information Systems Security Professional(CISSP)</a:t>
            </a:r>
          </a:p>
          <a:p>
            <a:pPr algn="r" defTabSz="801688"/>
            <a:r>
              <a:rPr lang="en-GB" sz="1400" noProof="1" smtClean="0">
                <a:solidFill>
                  <a:srgbClr val="002060"/>
                </a:solidFill>
              </a:rPr>
              <a:t>Microsoft Certified Inromation Technology Professional (MCITP)</a:t>
            </a:r>
            <a:endParaRPr lang="en-GB" sz="1400" noProof="1">
              <a:solidFill>
                <a:srgbClr val="002060"/>
              </a:solidFill>
            </a:endParaRPr>
          </a:p>
          <a:p>
            <a:pPr algn="r" defTabSz="801688"/>
            <a:endParaRPr lang="en-GB" sz="1400" noProof="1" smtClean="0">
              <a:solidFill>
                <a:srgbClr val="002060"/>
              </a:solidFill>
            </a:endParaRPr>
          </a:p>
          <a:p>
            <a:pPr algn="r" defTabSz="801688"/>
            <a:r>
              <a:rPr lang="en-GB" i="1" noProof="1" smtClean="0">
                <a:solidFill>
                  <a:srgbClr val="002060"/>
                </a:solidFill>
              </a:rPr>
              <a:t>Strategic </a:t>
            </a:r>
            <a:r>
              <a:rPr lang="en-GB" i="1" noProof="1">
                <a:solidFill>
                  <a:srgbClr val="002060"/>
                </a:solidFill>
              </a:rPr>
              <a:t>Business Planning &amp; Audit.</a:t>
            </a:r>
          </a:p>
          <a:p>
            <a:pPr marL="285750" indent="-285750" defTabSz="801688">
              <a:buFont typeface="Arial" pitchFamily="34" charset="0"/>
              <a:buChar char="•"/>
            </a:pPr>
            <a:endParaRPr lang="en-GB" noProof="1" smtClean="0">
              <a:solidFill>
                <a:srgbClr val="002060"/>
              </a:solidFill>
            </a:endParaRPr>
          </a:p>
          <a:p>
            <a:pPr marL="285750" indent="-285750" defTabSz="801688">
              <a:buFont typeface="Arial" pitchFamily="34" charset="0"/>
              <a:buChar char="•"/>
            </a:pPr>
            <a:r>
              <a:rPr lang="en-GB" noProof="1" smtClean="0">
                <a:solidFill>
                  <a:srgbClr val="002060"/>
                </a:solidFill>
              </a:rPr>
              <a:t>Insititute </a:t>
            </a:r>
            <a:r>
              <a:rPr lang="en-GB" noProof="1">
                <a:solidFill>
                  <a:srgbClr val="002060"/>
                </a:solidFill>
              </a:rPr>
              <a:t>of Information Security </a:t>
            </a:r>
            <a:r>
              <a:rPr lang="en-GB" noProof="1" smtClean="0">
                <a:solidFill>
                  <a:srgbClr val="002060"/>
                </a:solidFill>
              </a:rPr>
              <a:t>Professionals (IISP)</a:t>
            </a:r>
            <a:endParaRPr lang="en-GB" noProof="1">
              <a:solidFill>
                <a:srgbClr val="002060"/>
              </a:solidFill>
            </a:endParaRPr>
          </a:p>
          <a:p>
            <a:pPr marL="285750" indent="-285750" defTabSz="801688">
              <a:buFont typeface="Arial" pitchFamily="34" charset="0"/>
              <a:buChar char="•"/>
            </a:pPr>
            <a:r>
              <a:rPr lang="en-GB" noProof="1">
                <a:solidFill>
                  <a:srgbClr val="002060"/>
                </a:solidFill>
              </a:rPr>
              <a:t>Information Security Audit &amp; Control </a:t>
            </a:r>
            <a:r>
              <a:rPr lang="en-GB" noProof="1" smtClean="0">
                <a:solidFill>
                  <a:srgbClr val="002060"/>
                </a:solidFill>
              </a:rPr>
              <a:t>Association (ISACA)</a:t>
            </a:r>
          </a:p>
          <a:p>
            <a:pPr marL="285750" indent="-285750" defTabSz="801688">
              <a:buFont typeface="Arial" pitchFamily="34" charset="0"/>
              <a:buChar char="•"/>
            </a:pPr>
            <a:r>
              <a:rPr lang="en-GB" noProof="1">
                <a:solidFill>
                  <a:srgbClr val="002060"/>
                </a:solidFill>
              </a:rPr>
              <a:t>International Information Systems Security Certification Consortium or (ISC)</a:t>
            </a:r>
            <a:r>
              <a:rPr lang="en-GB" sz="1200" noProof="1">
                <a:solidFill>
                  <a:srgbClr val="002060"/>
                </a:solidFill>
              </a:rPr>
              <a:t>2</a:t>
            </a:r>
            <a:r>
              <a:rPr lang="en-GB" noProof="1">
                <a:solidFill>
                  <a:srgbClr val="002060"/>
                </a:solidFill>
              </a:rPr>
              <a:t> </a:t>
            </a:r>
            <a:endParaRPr lang="en-GB" noProof="1" smtClean="0">
              <a:solidFill>
                <a:srgbClr val="002060"/>
              </a:solidFill>
            </a:endParaRPr>
          </a:p>
          <a:p>
            <a:pPr marL="285750" indent="-285750" defTabSz="801688">
              <a:buFont typeface="Arial" pitchFamily="34" charset="0"/>
              <a:buChar char="•"/>
            </a:pPr>
            <a:r>
              <a:rPr lang="en-GB" noProof="1">
                <a:solidFill>
                  <a:srgbClr val="002060"/>
                </a:solidFill>
              </a:rPr>
              <a:t>Cloud Security </a:t>
            </a:r>
            <a:r>
              <a:rPr lang="en-GB" noProof="1" smtClean="0">
                <a:solidFill>
                  <a:srgbClr val="002060"/>
                </a:solidFill>
              </a:rPr>
              <a:t>Alliance - UK </a:t>
            </a:r>
            <a:r>
              <a:rPr lang="en-GB" noProof="1">
                <a:solidFill>
                  <a:srgbClr val="002060"/>
                </a:solidFill>
              </a:rPr>
              <a:t>&amp; Ireland</a:t>
            </a:r>
          </a:p>
          <a:p>
            <a:pPr defTabSz="801688"/>
            <a:endParaRPr lang="en-GB" sz="1000" i="1" noProof="1" smtClean="0">
              <a:solidFill>
                <a:srgbClr val="002060"/>
              </a:solidFill>
            </a:endParaRPr>
          </a:p>
          <a:p>
            <a:pPr marL="285750" indent="-285750" defTabSz="801688">
              <a:buFont typeface="Arial" pitchFamily="34" charset="0"/>
              <a:buChar char="•"/>
            </a:pPr>
            <a:r>
              <a:rPr lang="en-GB" noProof="1">
                <a:solidFill>
                  <a:srgbClr val="002060"/>
                </a:solidFill>
              </a:rPr>
              <a:t>EuroCloud</a:t>
            </a:r>
          </a:p>
          <a:p>
            <a:pPr marL="285750" indent="-285750" defTabSz="801688">
              <a:buFont typeface="Arial" pitchFamily="34" charset="0"/>
              <a:buChar char="•"/>
            </a:pPr>
            <a:r>
              <a:rPr lang="en-GB" noProof="1">
                <a:solidFill>
                  <a:srgbClr val="002060"/>
                </a:solidFill>
              </a:rPr>
              <a:t>Voices for </a:t>
            </a:r>
            <a:r>
              <a:rPr lang="en-GB" noProof="1" smtClean="0">
                <a:solidFill>
                  <a:srgbClr val="002060"/>
                </a:solidFill>
              </a:rPr>
              <a:t>Innovation</a:t>
            </a:r>
          </a:p>
          <a:p>
            <a:pPr defTabSz="801688"/>
            <a:endParaRPr lang="en-GB" sz="1000" noProof="1">
              <a:solidFill>
                <a:srgbClr val="002060"/>
              </a:solidFill>
            </a:endParaRPr>
          </a:p>
          <a:p>
            <a:pPr marL="285750" indent="-285750" defTabSz="801688">
              <a:buFont typeface="Arial" pitchFamily="34" charset="0"/>
              <a:buChar char="•"/>
            </a:pPr>
            <a:r>
              <a:rPr lang="en-GB" noProof="1" smtClean="0">
                <a:solidFill>
                  <a:srgbClr val="002060"/>
                </a:solidFill>
              </a:rPr>
              <a:t>Microsoft </a:t>
            </a:r>
            <a:r>
              <a:rPr lang="en-GB" noProof="1">
                <a:solidFill>
                  <a:srgbClr val="002060"/>
                </a:solidFill>
              </a:rPr>
              <a:t>Partner Advisory </a:t>
            </a:r>
            <a:r>
              <a:rPr lang="en-GB" noProof="1" smtClean="0">
                <a:solidFill>
                  <a:srgbClr val="002060"/>
                </a:solidFill>
              </a:rPr>
              <a:t>Council</a:t>
            </a:r>
            <a:endParaRPr lang="en-GB" noProof="1">
              <a:solidFill>
                <a:srgbClr val="002060"/>
              </a:solidFill>
            </a:endParaRPr>
          </a:p>
          <a:p>
            <a:pPr marL="285750" indent="-285750" defTabSz="801688">
              <a:buFont typeface="Arial" pitchFamily="34" charset="0"/>
              <a:buChar char="•"/>
            </a:pPr>
            <a:r>
              <a:rPr lang="en-GB" noProof="1">
                <a:solidFill>
                  <a:srgbClr val="002060"/>
                </a:solidFill>
              </a:rPr>
              <a:t>Microsoft Executive Partner </a:t>
            </a:r>
            <a:r>
              <a:rPr lang="en-GB" noProof="1" smtClean="0">
                <a:solidFill>
                  <a:srgbClr val="002060"/>
                </a:solidFill>
              </a:rPr>
              <a:t>Board</a:t>
            </a:r>
          </a:p>
          <a:p>
            <a:pPr marL="285750" indent="-285750" defTabSz="801688">
              <a:buFont typeface="Arial" pitchFamily="34" charset="0"/>
              <a:buChar char="•"/>
            </a:pPr>
            <a:r>
              <a:rPr lang="en-GB" noProof="1" smtClean="0">
                <a:solidFill>
                  <a:srgbClr val="002060"/>
                </a:solidFill>
              </a:rPr>
              <a:t>IAMCP UK &amp; International </a:t>
            </a:r>
            <a:r>
              <a:rPr lang="en-GB" noProof="1">
                <a:solidFill>
                  <a:srgbClr val="002060"/>
                </a:solidFill>
              </a:rPr>
              <a:t>Board </a:t>
            </a:r>
            <a:r>
              <a:rPr lang="en-GB" noProof="1" smtClean="0">
                <a:solidFill>
                  <a:srgbClr val="002060"/>
                </a:solidFill>
              </a:rPr>
              <a:t>Member</a:t>
            </a:r>
          </a:p>
          <a:p>
            <a:pPr defTabSz="801688"/>
            <a:endParaRPr lang="en-GB" sz="1400" i="1" noProof="1">
              <a:solidFill>
                <a:srgbClr val="002060"/>
              </a:solidFill>
            </a:endParaRPr>
          </a:p>
          <a:p>
            <a:pPr algn="r" defTabSz="801688"/>
            <a:r>
              <a:rPr lang="en-GB" sz="1400" i="1" noProof="1" smtClean="0">
                <a:solidFill>
                  <a:srgbClr val="002060"/>
                </a:solidFill>
              </a:rPr>
              <a:t>Strategic Business Planning &amp; Audit.</a:t>
            </a:r>
            <a:endParaRPr lang="en-GB" sz="1400" i="1" noProof="1">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22" y="1467960"/>
            <a:ext cx="1820386" cy="2033048"/>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5386214" y="249570"/>
            <a:ext cx="3384376" cy="792089"/>
          </a:xfrm>
        </p:spPr>
        <p:txBody>
          <a:bodyPr/>
          <a:lstStyle/>
          <a:p>
            <a:r>
              <a:rPr lang="en-GB" dirty="0" smtClean="0"/>
              <a:t>Nigel Gibbons</a:t>
            </a:r>
            <a:endParaRPr lang="en-GB" dirty="0"/>
          </a:p>
        </p:txBody>
      </p:sp>
    </p:spTree>
    <p:extLst>
      <p:ext uri="{BB962C8B-B14F-4D97-AF65-F5344CB8AC3E}">
        <p14:creationId xmlns:p14="http://schemas.microsoft.com/office/powerpoint/2010/main" val="127810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0562" y="188640"/>
            <a:ext cx="5843588" cy="1143000"/>
          </a:xfrm>
        </p:spPr>
        <p:txBody>
          <a:bodyPr/>
          <a:lstStyle/>
          <a:p>
            <a:pPr algn="r"/>
            <a:r>
              <a:rPr lang="en-US" sz="3600" dirty="0" smtClean="0"/>
              <a:t>The NIST Cloud Definition Framework</a:t>
            </a:r>
          </a:p>
        </p:txBody>
      </p:sp>
      <p:sp>
        <p:nvSpPr>
          <p:cNvPr id="18435" name="Slide Number Placeholder 3"/>
          <p:cNvSpPr>
            <a:spLocks noGrp="1"/>
          </p:cNvSpPr>
          <p:nvPr>
            <p:ph type="sldNum" sz="quarter" idx="12"/>
          </p:nvPr>
        </p:nvSpPr>
        <p:spPr>
          <a:xfrm>
            <a:off x="8686800" y="6124624"/>
            <a:ext cx="457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A024D3-DC9C-4322-A67F-75B9B7844BD6}" type="slidenum">
              <a:rPr lang="en-US" smtClean="0"/>
              <a:pPr eaLnBrk="1" hangingPunct="1"/>
              <a:t>3</a:t>
            </a:fld>
            <a:endParaRPr lang="en-US" smtClean="0"/>
          </a:p>
        </p:txBody>
      </p:sp>
      <p:grpSp>
        <p:nvGrpSpPr>
          <p:cNvPr id="18436" name="Group 28"/>
          <p:cNvGrpSpPr>
            <a:grpSpLocks/>
          </p:cNvGrpSpPr>
          <p:nvPr/>
        </p:nvGrpSpPr>
        <p:grpSpPr bwMode="auto">
          <a:xfrm>
            <a:off x="1905000" y="2036936"/>
            <a:ext cx="7010400" cy="685800"/>
            <a:chOff x="1905000" y="2830286"/>
            <a:chExt cx="6934200" cy="914400"/>
          </a:xfrm>
        </p:grpSpPr>
        <p:sp>
          <p:nvSpPr>
            <p:cNvPr id="5" name="Cloud 4"/>
            <p:cNvSpPr/>
            <p:nvPr/>
          </p:nvSpPr>
          <p:spPr>
            <a:xfrm>
              <a:off x="3599294" y="2830286"/>
              <a:ext cx="2496689" cy="84878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Community</a:t>
              </a:r>
            </a:p>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Cloud</a:t>
              </a:r>
            </a:p>
          </p:txBody>
        </p:sp>
        <p:sp>
          <p:nvSpPr>
            <p:cNvPr id="6" name="Cloud 5"/>
            <p:cNvSpPr/>
            <p:nvPr/>
          </p:nvSpPr>
          <p:spPr>
            <a:xfrm>
              <a:off x="1905000" y="2895903"/>
              <a:ext cx="1563964" cy="84878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Private Cloud</a:t>
              </a:r>
            </a:p>
          </p:txBody>
        </p:sp>
        <p:sp>
          <p:nvSpPr>
            <p:cNvPr id="7" name="Cloud 6"/>
            <p:cNvSpPr/>
            <p:nvPr/>
          </p:nvSpPr>
          <p:spPr>
            <a:xfrm>
              <a:off x="6248296" y="2830286"/>
              <a:ext cx="2590904" cy="84878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ln w="12700">
                    <a:noFill/>
                    <a:prstDash val="solid"/>
                  </a:ln>
                  <a:solidFill>
                    <a:srgbClr val="1008A8"/>
                  </a:solidFill>
                  <a:effectLst>
                    <a:outerShdw blurRad="41275" dist="20320" dir="1800000" algn="tl" rotWithShape="0">
                      <a:srgbClr val="000000">
                        <a:alpha val="40000"/>
                      </a:srgbClr>
                    </a:outerShdw>
                  </a:effectLst>
                </a:rPr>
                <a:t>Public Cloud</a:t>
              </a:r>
            </a:p>
          </p:txBody>
        </p:sp>
      </p:grpSp>
      <p:grpSp>
        <p:nvGrpSpPr>
          <p:cNvPr id="18437" name="Group 30"/>
          <p:cNvGrpSpPr>
            <a:grpSpLocks/>
          </p:cNvGrpSpPr>
          <p:nvPr/>
        </p:nvGrpSpPr>
        <p:grpSpPr bwMode="auto">
          <a:xfrm>
            <a:off x="2971800" y="1412776"/>
            <a:ext cx="4267200" cy="620712"/>
            <a:chOff x="2286000" y="1752600"/>
            <a:chExt cx="4191000" cy="838200"/>
          </a:xfrm>
        </p:grpSpPr>
        <p:sp>
          <p:nvSpPr>
            <p:cNvPr id="8" name="Cloud 7"/>
            <p:cNvSpPr/>
            <p:nvPr/>
          </p:nvSpPr>
          <p:spPr>
            <a:xfrm>
              <a:off x="4342522" y="1808337"/>
              <a:ext cx="2134478" cy="782463"/>
            </a:xfrm>
            <a:prstGeom prst="cloud">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Cloud 8"/>
            <p:cNvSpPr/>
            <p:nvPr/>
          </p:nvSpPr>
          <p:spPr>
            <a:xfrm>
              <a:off x="2286000" y="1752600"/>
              <a:ext cx="2134479" cy="782463"/>
            </a:xfrm>
            <a:prstGeom prst="cloud">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0" name="Cloud 9"/>
            <p:cNvSpPr/>
            <p:nvPr/>
          </p:nvSpPr>
          <p:spPr>
            <a:xfrm>
              <a:off x="2895629" y="1752600"/>
              <a:ext cx="2530503" cy="782463"/>
            </a:xfrm>
            <a:prstGeom prst="cloud">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solidFill>
                    <a:srgbClr val="000000"/>
                  </a:solidFill>
                </a:rPr>
                <a:t>Hybrid Clouds</a:t>
              </a:r>
            </a:p>
          </p:txBody>
        </p:sp>
      </p:grpSp>
      <p:sp>
        <p:nvSpPr>
          <p:cNvPr id="18438" name="TextBox 11"/>
          <p:cNvSpPr txBox="1">
            <a:spLocks noChangeArrowheads="1"/>
          </p:cNvSpPr>
          <p:nvPr/>
        </p:nvSpPr>
        <p:spPr bwMode="auto">
          <a:xfrm>
            <a:off x="152400" y="19050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Deployment</a:t>
            </a:r>
          </a:p>
          <a:p>
            <a:pPr eaLnBrk="1" hangingPunct="1"/>
            <a:r>
              <a:rPr lang="en-US"/>
              <a:t>Models</a:t>
            </a:r>
          </a:p>
        </p:txBody>
      </p:sp>
      <p:sp>
        <p:nvSpPr>
          <p:cNvPr id="18439" name="TextBox 12"/>
          <p:cNvSpPr txBox="1">
            <a:spLocks noChangeArrowheads="1"/>
          </p:cNvSpPr>
          <p:nvPr/>
        </p:nvSpPr>
        <p:spPr bwMode="auto">
          <a:xfrm>
            <a:off x="228600" y="28956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Service</a:t>
            </a:r>
          </a:p>
          <a:p>
            <a:pPr eaLnBrk="1" hangingPunct="1"/>
            <a:r>
              <a:rPr lang="en-US"/>
              <a:t>Models</a:t>
            </a:r>
          </a:p>
        </p:txBody>
      </p:sp>
      <p:sp>
        <p:nvSpPr>
          <p:cNvPr id="18440" name="TextBox 13"/>
          <p:cNvSpPr txBox="1">
            <a:spLocks noChangeArrowheads="1"/>
          </p:cNvSpPr>
          <p:nvPr/>
        </p:nvSpPr>
        <p:spPr bwMode="auto">
          <a:xfrm>
            <a:off x="228600" y="3962400"/>
            <a:ext cx="171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Essential</a:t>
            </a:r>
          </a:p>
          <a:p>
            <a:pPr eaLnBrk="1" hangingPunct="1"/>
            <a:r>
              <a:rPr lang="en-US"/>
              <a:t>Characteristics</a:t>
            </a:r>
          </a:p>
        </p:txBody>
      </p:sp>
      <p:sp>
        <p:nvSpPr>
          <p:cNvPr id="18441" name="TextBox 14"/>
          <p:cNvSpPr txBox="1">
            <a:spLocks noChangeArrowheads="1"/>
          </p:cNvSpPr>
          <p:nvPr/>
        </p:nvSpPr>
        <p:spPr bwMode="auto">
          <a:xfrm>
            <a:off x="228600" y="5638800"/>
            <a:ext cx="171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Common </a:t>
            </a:r>
          </a:p>
          <a:p>
            <a:pPr eaLnBrk="1" hangingPunct="1"/>
            <a:r>
              <a:rPr lang="en-US"/>
              <a:t>Characteristics</a:t>
            </a:r>
          </a:p>
        </p:txBody>
      </p:sp>
      <p:grpSp>
        <p:nvGrpSpPr>
          <p:cNvPr id="18442" name="Group 20"/>
          <p:cNvGrpSpPr>
            <a:grpSpLocks/>
          </p:cNvGrpSpPr>
          <p:nvPr/>
        </p:nvGrpSpPr>
        <p:grpSpPr bwMode="auto">
          <a:xfrm>
            <a:off x="1905000" y="2756272"/>
            <a:ext cx="6934200" cy="609600"/>
            <a:chOff x="2057400" y="4038600"/>
            <a:chExt cx="7086600" cy="762000"/>
          </a:xfrm>
        </p:grpSpPr>
        <p:sp>
          <p:nvSpPr>
            <p:cNvPr id="16" name="Rounded Rectangle 15"/>
            <p:cNvSpPr/>
            <p:nvPr/>
          </p:nvSpPr>
          <p:spPr>
            <a:xfrm>
              <a:off x="2057400" y="4038600"/>
              <a:ext cx="2209695"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Software as a Service (</a:t>
              </a:r>
              <a:r>
                <a:rPr lang="en-US" dirty="0" err="1"/>
                <a:t>SaaS</a:t>
              </a:r>
              <a:r>
                <a:rPr lang="en-US" dirty="0"/>
                <a:t>)</a:t>
              </a:r>
            </a:p>
          </p:txBody>
        </p:sp>
        <p:sp>
          <p:nvSpPr>
            <p:cNvPr id="19" name="Rounded Rectangle 18"/>
            <p:cNvSpPr/>
            <p:nvPr/>
          </p:nvSpPr>
          <p:spPr>
            <a:xfrm>
              <a:off x="4495853" y="4038600"/>
              <a:ext cx="2209695"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Platform as a Service (</a:t>
              </a:r>
              <a:r>
                <a:rPr lang="en-US" dirty="0" err="1"/>
                <a:t>PaaS</a:t>
              </a:r>
              <a:r>
                <a:rPr lang="en-US" dirty="0"/>
                <a:t>)</a:t>
              </a:r>
            </a:p>
          </p:txBody>
        </p:sp>
        <p:sp>
          <p:nvSpPr>
            <p:cNvPr id="20" name="Rounded Rectangle 19"/>
            <p:cNvSpPr/>
            <p:nvPr/>
          </p:nvSpPr>
          <p:spPr>
            <a:xfrm>
              <a:off x="6934305" y="4038600"/>
              <a:ext cx="2209695"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Infrastructure as a Service (</a:t>
              </a:r>
              <a:r>
                <a:rPr lang="en-US" dirty="0" err="1"/>
                <a:t>IaaS</a:t>
              </a:r>
              <a:r>
                <a:rPr lang="en-US" dirty="0"/>
                <a:t>)</a:t>
              </a:r>
            </a:p>
          </p:txBody>
        </p:sp>
      </p:grpSp>
      <p:grpSp>
        <p:nvGrpSpPr>
          <p:cNvPr id="18443" name="Group 31"/>
          <p:cNvGrpSpPr>
            <a:grpSpLocks/>
          </p:cNvGrpSpPr>
          <p:nvPr/>
        </p:nvGrpSpPr>
        <p:grpSpPr bwMode="auto">
          <a:xfrm>
            <a:off x="2133600" y="3405088"/>
            <a:ext cx="6553200" cy="1219200"/>
            <a:chOff x="1981200" y="5029200"/>
            <a:chExt cx="6400800" cy="1447800"/>
          </a:xfrm>
        </p:grpSpPr>
        <p:sp>
          <p:nvSpPr>
            <p:cNvPr id="22" name="Rectangle 21"/>
            <p:cNvSpPr/>
            <p:nvPr/>
          </p:nvSpPr>
          <p:spPr>
            <a:xfrm>
              <a:off x="1981200" y="5029200"/>
              <a:ext cx="6400800" cy="1447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24" name="Rounded Rectangle 23"/>
            <p:cNvSpPr/>
            <p:nvPr/>
          </p:nvSpPr>
          <p:spPr>
            <a:xfrm>
              <a:off x="2133157" y="6018908"/>
              <a:ext cx="2972465" cy="382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Resource Pooling</a:t>
              </a:r>
            </a:p>
          </p:txBody>
        </p:sp>
        <p:sp>
          <p:nvSpPr>
            <p:cNvPr id="25" name="Rounded Rectangle 24"/>
            <p:cNvSpPr/>
            <p:nvPr/>
          </p:nvSpPr>
          <p:spPr>
            <a:xfrm>
              <a:off x="2133157" y="5562700"/>
              <a:ext cx="2972465" cy="3808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Broad Network Access</a:t>
              </a:r>
            </a:p>
          </p:txBody>
        </p:sp>
        <p:sp>
          <p:nvSpPr>
            <p:cNvPr id="26" name="Rounded Rectangle 25"/>
            <p:cNvSpPr/>
            <p:nvPr/>
          </p:nvSpPr>
          <p:spPr>
            <a:xfrm>
              <a:off x="5257579" y="5562700"/>
              <a:ext cx="2972464" cy="3808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Rapid Elasticity</a:t>
              </a:r>
            </a:p>
          </p:txBody>
        </p:sp>
        <p:sp>
          <p:nvSpPr>
            <p:cNvPr id="27" name="Rounded Rectangle 26"/>
            <p:cNvSpPr/>
            <p:nvPr/>
          </p:nvSpPr>
          <p:spPr>
            <a:xfrm>
              <a:off x="5257579" y="6018908"/>
              <a:ext cx="2972464" cy="3826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Measured Service</a:t>
              </a:r>
            </a:p>
          </p:txBody>
        </p:sp>
        <p:sp>
          <p:nvSpPr>
            <p:cNvPr id="30" name="Rounded Rectangle 29"/>
            <p:cNvSpPr/>
            <p:nvPr/>
          </p:nvSpPr>
          <p:spPr>
            <a:xfrm>
              <a:off x="2133157" y="5104606"/>
              <a:ext cx="6096886" cy="3826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On Demand Self-Service</a:t>
              </a:r>
            </a:p>
          </p:txBody>
        </p:sp>
      </p:grpSp>
      <p:grpSp>
        <p:nvGrpSpPr>
          <p:cNvPr id="18444" name="Group 44"/>
          <p:cNvGrpSpPr>
            <a:grpSpLocks/>
          </p:cNvGrpSpPr>
          <p:nvPr/>
        </p:nvGrpSpPr>
        <p:grpSpPr bwMode="auto">
          <a:xfrm>
            <a:off x="2133600" y="4676824"/>
            <a:ext cx="6553200" cy="1752600"/>
            <a:chOff x="2209800" y="4953000"/>
            <a:chExt cx="6553200" cy="1752600"/>
          </a:xfrm>
        </p:grpSpPr>
        <p:sp>
          <p:nvSpPr>
            <p:cNvPr id="34" name="Rectangle 33"/>
            <p:cNvSpPr/>
            <p:nvPr/>
          </p:nvSpPr>
          <p:spPr>
            <a:xfrm>
              <a:off x="2209800" y="4953000"/>
              <a:ext cx="6553200" cy="1752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5" name="Rounded Rectangle 34"/>
            <p:cNvSpPr/>
            <p:nvPr/>
          </p:nvSpPr>
          <p:spPr>
            <a:xfrm>
              <a:off x="2362200" y="6253163"/>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Low Cost Software</a:t>
              </a:r>
            </a:p>
          </p:txBody>
        </p:sp>
        <p:sp>
          <p:nvSpPr>
            <p:cNvPr id="36" name="Rounded Rectangle 35"/>
            <p:cNvSpPr/>
            <p:nvPr/>
          </p:nvSpPr>
          <p:spPr>
            <a:xfrm>
              <a:off x="2362200" y="5867400"/>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Virtualization</a:t>
              </a:r>
            </a:p>
          </p:txBody>
        </p:sp>
        <p:sp>
          <p:nvSpPr>
            <p:cNvPr id="37" name="Rounded Rectangle 36"/>
            <p:cNvSpPr/>
            <p:nvPr/>
          </p:nvSpPr>
          <p:spPr>
            <a:xfrm>
              <a:off x="5561013" y="5867400"/>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Service Orientation</a:t>
              </a:r>
            </a:p>
          </p:txBody>
        </p:sp>
        <p:sp>
          <p:nvSpPr>
            <p:cNvPr id="38" name="Rounded Rectangle 37"/>
            <p:cNvSpPr/>
            <p:nvPr/>
          </p:nvSpPr>
          <p:spPr>
            <a:xfrm>
              <a:off x="5561013" y="6253163"/>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Advanced Security</a:t>
              </a:r>
            </a:p>
          </p:txBody>
        </p:sp>
      </p:grpSp>
      <p:sp>
        <p:nvSpPr>
          <p:cNvPr id="41" name="Rounded Rectangle 40"/>
          <p:cNvSpPr/>
          <p:nvPr/>
        </p:nvSpPr>
        <p:spPr>
          <a:xfrm>
            <a:off x="2286000" y="5214987"/>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Homogeneity</a:t>
            </a:r>
          </a:p>
        </p:txBody>
      </p:sp>
      <p:sp>
        <p:nvSpPr>
          <p:cNvPr id="42" name="Rounded Rectangle 41"/>
          <p:cNvSpPr/>
          <p:nvPr/>
        </p:nvSpPr>
        <p:spPr>
          <a:xfrm>
            <a:off x="2286000" y="4829224"/>
            <a:ext cx="3043238"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Massive Scale</a:t>
            </a:r>
          </a:p>
        </p:txBody>
      </p:sp>
      <p:sp>
        <p:nvSpPr>
          <p:cNvPr id="43" name="Rounded Rectangle 42"/>
          <p:cNvSpPr/>
          <p:nvPr/>
        </p:nvSpPr>
        <p:spPr>
          <a:xfrm>
            <a:off x="5484813" y="4829224"/>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Resilient Computing</a:t>
            </a:r>
          </a:p>
        </p:txBody>
      </p:sp>
      <p:sp>
        <p:nvSpPr>
          <p:cNvPr id="44" name="Rounded Rectangle 43"/>
          <p:cNvSpPr/>
          <p:nvPr/>
        </p:nvSpPr>
        <p:spPr>
          <a:xfrm>
            <a:off x="5484813" y="5214987"/>
            <a:ext cx="3041650" cy="320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rgbClr val="000000"/>
                </a:solidFill>
              </a:rPr>
              <a:t>Geographic Distribution</a:t>
            </a:r>
          </a:p>
        </p:txBody>
      </p:sp>
    </p:spTree>
    <p:extLst>
      <p:ext uri="{BB962C8B-B14F-4D97-AF65-F5344CB8AC3E}">
        <p14:creationId xmlns:p14="http://schemas.microsoft.com/office/powerpoint/2010/main" val="173347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903649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964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192" y="0"/>
            <a:ext cx="4186808" cy="1143000"/>
          </a:xfrm>
        </p:spPr>
        <p:txBody>
          <a:bodyPr/>
          <a:lstStyle/>
          <a:p>
            <a:r>
              <a:rPr lang="en-GB" dirty="0" smtClean="0"/>
              <a:t>The Mobile Effect</a:t>
            </a:r>
            <a:endParaRPr lang="en-GB" dirty="0"/>
          </a:p>
        </p:txBody>
      </p:sp>
      <p:sp>
        <p:nvSpPr>
          <p:cNvPr id="3" name="Content Placeholder 2"/>
          <p:cNvSpPr>
            <a:spLocks noGrp="1"/>
          </p:cNvSpPr>
          <p:nvPr>
            <p:ph idx="1"/>
          </p:nvPr>
        </p:nvSpPr>
        <p:spPr>
          <a:xfrm>
            <a:off x="457200" y="1772817"/>
            <a:ext cx="8686800" cy="1728192"/>
          </a:xfrm>
        </p:spPr>
        <p:txBody>
          <a:bodyPr/>
          <a:lstStyle/>
          <a:p>
            <a:r>
              <a:rPr lang="en-GB" dirty="0" smtClean="0"/>
              <a:t>Cloud is a form of mobile computing</a:t>
            </a:r>
          </a:p>
          <a:p>
            <a:r>
              <a:rPr lang="en-GB" dirty="0" smtClean="0"/>
              <a:t>But then there is Mobile as well…</a:t>
            </a:r>
          </a:p>
          <a:p>
            <a:r>
              <a:rPr lang="en-GB" dirty="0" smtClean="0"/>
              <a:t>24x7x365 from anywhere, anytime, anyways</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aphicFrame>
        <p:nvGraphicFramePr>
          <p:cNvPr id="6" name="Diagram 5"/>
          <p:cNvGraphicFramePr/>
          <p:nvPr>
            <p:extLst>
              <p:ext uri="{D42A27DB-BD31-4B8C-83A1-F6EECF244321}">
                <p14:modId xmlns:p14="http://schemas.microsoft.com/office/powerpoint/2010/main" val="652472336"/>
              </p:ext>
            </p:extLst>
          </p:nvPr>
        </p:nvGraphicFramePr>
        <p:xfrm>
          <a:off x="971600" y="3573016"/>
          <a:ext cx="705678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661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9375"/>
            <a:ext cx="8820472" cy="1143000"/>
          </a:xfrm>
        </p:spPr>
        <p:txBody>
          <a:bodyPr/>
          <a:lstStyle/>
          <a:p>
            <a:r>
              <a:rPr lang="en-GB" dirty="0"/>
              <a:t>NIST </a:t>
            </a:r>
            <a:r>
              <a:rPr lang="en-GB" dirty="0" smtClean="0"/>
              <a:t>(</a:t>
            </a:r>
            <a:r>
              <a:rPr lang="en-GB" dirty="0"/>
              <a:t>The National Institute of Standards and </a:t>
            </a:r>
            <a:r>
              <a:rPr lang="en-GB" dirty="0" smtClean="0"/>
              <a:t>Technology)</a:t>
            </a:r>
            <a:endParaRPr lang="en-GB" dirty="0"/>
          </a:p>
        </p:txBody>
      </p:sp>
      <p:sp>
        <p:nvSpPr>
          <p:cNvPr id="3" name="Content Placeholder 2"/>
          <p:cNvSpPr>
            <a:spLocks noGrp="1"/>
          </p:cNvSpPr>
          <p:nvPr>
            <p:ph idx="1"/>
          </p:nvPr>
        </p:nvSpPr>
        <p:spPr>
          <a:xfrm>
            <a:off x="467544" y="2564904"/>
            <a:ext cx="8229600" cy="3744416"/>
          </a:xfrm>
        </p:spPr>
        <p:txBody>
          <a:bodyPr/>
          <a:lstStyle/>
          <a:p>
            <a:r>
              <a:rPr lang="en-GB" dirty="0" smtClean="0"/>
              <a:t>Despite </a:t>
            </a:r>
            <a:r>
              <a:rPr lang="en-GB" dirty="0"/>
              <a:t>concerns about security and privacy, the NIST concludes </a:t>
            </a:r>
            <a:r>
              <a:rPr lang="en-GB" dirty="0" smtClean="0"/>
              <a:t>that:</a:t>
            </a:r>
          </a:p>
          <a:p>
            <a:pPr marL="0" indent="0">
              <a:buNone/>
            </a:pPr>
            <a:r>
              <a:rPr lang="en-GB" dirty="0" smtClean="0"/>
              <a:t> </a:t>
            </a:r>
          </a:p>
          <a:p>
            <a:pPr marL="0" indent="0" algn="ctr">
              <a:buNone/>
            </a:pPr>
            <a:r>
              <a:rPr lang="en-GB" i="1" dirty="0" smtClean="0"/>
              <a:t>"</a:t>
            </a:r>
            <a:r>
              <a:rPr lang="en-GB" i="1" dirty="0"/>
              <a:t>public cloud computing is a compelling computing paradigm that agencies need to incorporate as part </a:t>
            </a:r>
            <a:r>
              <a:rPr lang="en-GB" i="1" dirty="0" smtClean="0"/>
              <a:t>of </a:t>
            </a:r>
            <a:r>
              <a:rPr lang="en-GB" i="1" dirty="0"/>
              <a:t>their information technology solution set."</a:t>
            </a:r>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spTree>
    <p:extLst>
      <p:ext uri="{BB962C8B-B14F-4D97-AF65-F5344CB8AC3E}">
        <p14:creationId xmlns:p14="http://schemas.microsoft.com/office/powerpoint/2010/main" val="53141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5" name="Picture 2" descr="C:\Users\Nigel\Pictures\Presentations\CloudAll 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25333"/>
            <a:ext cx="5742826" cy="2285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8531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308" y="-1000"/>
            <a:ext cx="3970784" cy="1143000"/>
          </a:xfrm>
        </p:spPr>
        <p:txBody>
          <a:bodyPr/>
          <a:lstStyle/>
          <a:p>
            <a:r>
              <a:rPr lang="en-GB" dirty="0" smtClean="0"/>
              <a:t>Cloud All in!</a:t>
            </a:r>
            <a:endParaRPr lang="en-GB" dirty="0"/>
          </a:p>
        </p:txBody>
      </p:sp>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1026" name="Picture 2" descr="C:\Users\Nigel\Pictures\Presentations\cloudprivac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53092" cy="510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34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pic>
        <p:nvPicPr>
          <p:cNvPr id="9218" name="Picture 2" descr="C:\Users\Nigel\Pictures\Presentations\Cloud Provi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624"/>
            <a:ext cx="8892480" cy="64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66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4307</TotalTime>
  <Words>1184</Words>
  <Application>Microsoft Office PowerPoint</Application>
  <PresentationFormat>On-screen Show (4:3)</PresentationFormat>
  <Paragraphs>180</Paragraphs>
  <Slides>18</Slides>
  <Notes>15</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Standardformgivning</vt:lpstr>
      <vt:lpstr>Office Theme</vt:lpstr>
      <vt:lpstr>Economic sustainability  and the cloud for Partners</vt:lpstr>
      <vt:lpstr>Nigel Gibbons</vt:lpstr>
      <vt:lpstr>The NIST Cloud Definition Framework</vt:lpstr>
      <vt:lpstr>PowerPoint Presentation</vt:lpstr>
      <vt:lpstr>The Mobile Effect</vt:lpstr>
      <vt:lpstr>NIST (The National Institute of Standards and Technology)</vt:lpstr>
      <vt:lpstr>PowerPoint Presentation</vt:lpstr>
      <vt:lpstr>Cloud All in!</vt:lpstr>
      <vt:lpstr>PowerPoint Presentation</vt:lpstr>
      <vt:lpstr>Microsoft</vt:lpstr>
      <vt:lpstr>Monetising the Cloud</vt:lpstr>
      <vt:lpstr>Trust is King</vt:lpstr>
      <vt:lpstr>Ignorance</vt:lpstr>
      <vt:lpstr>Temptation / Ignorance</vt:lpstr>
      <vt:lpstr>PowerPoint Presentation</vt:lpstr>
      <vt:lpstr>PowerPoint Presentation</vt:lpstr>
      <vt:lpstr>IAMCP Vision and Mission - PACE</vt:lpstr>
      <vt:lpstr>PowerPoint Presentation</vt:lpstr>
    </vt:vector>
  </TitlesOfParts>
  <Company>IDE Nätverkskonsulterna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Johanna Tengroth</dc:creator>
  <cp:lastModifiedBy>Nigel Gibbons</cp:lastModifiedBy>
  <cp:revision>366</cp:revision>
  <dcterms:created xsi:type="dcterms:W3CDTF">2005-01-29T22:01:56Z</dcterms:created>
  <dcterms:modified xsi:type="dcterms:W3CDTF">2011-06-15T12:29:19Z</dcterms:modified>
</cp:coreProperties>
</file>