
<file path=[Content_Types].xml><?xml version="1.0" encoding="utf-8"?>
<Types xmlns="http://schemas.openxmlformats.org/package/2006/content-types">
  <Override PartName="/ppt/notesSlides/notesSlide2.xml" ContentType="application/vnd.openxmlformats-officedocument.presentationml.notesSlide+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Default Extension="gif" ContentType="image/gif"/>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Default Extension="jpg" ContentType="image/jpeg"/>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Lst>
  <p:notesMasterIdLst>
    <p:notesMasterId r:id="rId46"/>
  </p:notesMasterIdLst>
  <p:sldIdLst>
    <p:sldId id="257" r:id="rId3"/>
    <p:sldId id="363" r:id="rId4"/>
    <p:sldId id="340" r:id="rId5"/>
    <p:sldId id="379" r:id="rId6"/>
    <p:sldId id="387" r:id="rId7"/>
    <p:sldId id="343" r:id="rId8"/>
    <p:sldId id="406" r:id="rId9"/>
    <p:sldId id="391" r:id="rId10"/>
    <p:sldId id="392" r:id="rId11"/>
    <p:sldId id="393" r:id="rId12"/>
    <p:sldId id="394" r:id="rId13"/>
    <p:sldId id="395" r:id="rId14"/>
    <p:sldId id="396" r:id="rId15"/>
    <p:sldId id="397" r:id="rId16"/>
    <p:sldId id="378" r:id="rId17"/>
    <p:sldId id="386" r:id="rId18"/>
    <p:sldId id="336" r:id="rId19"/>
    <p:sldId id="385" r:id="rId20"/>
    <p:sldId id="319" r:id="rId21"/>
    <p:sldId id="399" r:id="rId22"/>
    <p:sldId id="409" r:id="rId23"/>
    <p:sldId id="383" r:id="rId24"/>
    <p:sldId id="389" r:id="rId25"/>
    <p:sldId id="384" r:id="rId26"/>
    <p:sldId id="390" r:id="rId27"/>
    <p:sldId id="375" r:id="rId28"/>
    <p:sldId id="403" r:id="rId29"/>
    <p:sldId id="356" r:id="rId30"/>
    <p:sldId id="411" r:id="rId31"/>
    <p:sldId id="404" r:id="rId32"/>
    <p:sldId id="405" r:id="rId33"/>
    <p:sldId id="400" r:id="rId34"/>
    <p:sldId id="354" r:id="rId35"/>
    <p:sldId id="355" r:id="rId36"/>
    <p:sldId id="401" r:id="rId37"/>
    <p:sldId id="402" r:id="rId38"/>
    <p:sldId id="410" r:id="rId39"/>
    <p:sldId id="380" r:id="rId40"/>
    <p:sldId id="381" r:id="rId41"/>
    <p:sldId id="408" r:id="rId42"/>
    <p:sldId id="377" r:id="rId43"/>
    <p:sldId id="280" r:id="rId44"/>
    <p:sldId id="317" r:id="rId45"/>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C474AC2-69AF-40BD-99B1-8F807672FED1}">
          <p14:sldIdLst>
            <p14:sldId id="257"/>
          </p14:sldIdLst>
        </p14:section>
        <p14:section name="Introduction" id="{6B4FBB17-3828-4C78-AB00-8E0730CEB9D6}">
          <p14:sldIdLst>
            <p14:sldId id="363"/>
            <p14:sldId id="340"/>
            <p14:sldId id="379"/>
          </p14:sldIdLst>
        </p14:section>
        <p14:section name="What do we mean by Security?" id="{994F5BF2-34C0-4AF3-B1FC-FB8A91E1690B}">
          <p14:sldIdLst>
            <p14:sldId id="387"/>
          </p14:sldIdLst>
        </p14:section>
        <p14:section name="Customers &amp; Market Realities" id="{27B99209-8D94-46DD-99A0-70A04F788A98}">
          <p14:sldIdLst>
            <p14:sldId id="343"/>
            <p14:sldId id="406"/>
            <p14:sldId id="391"/>
            <p14:sldId id="392"/>
            <p14:sldId id="393"/>
            <p14:sldId id="394"/>
            <p14:sldId id="395"/>
            <p14:sldId id="396"/>
            <p14:sldId id="397"/>
            <p14:sldId id="378"/>
            <p14:sldId id="386"/>
            <p14:sldId id="336"/>
            <p14:sldId id="385"/>
          </p14:sldIdLst>
        </p14:section>
        <p14:section name="Microsoft Collatoral / Partner Reality" id="{7E2EFF5B-3AB1-47B5-B1C1-72B01CD233C0}">
          <p14:sldIdLst>
            <p14:sldId id="319"/>
            <p14:sldId id="399"/>
            <p14:sldId id="409"/>
            <p14:sldId id="383"/>
            <p14:sldId id="389"/>
            <p14:sldId id="384"/>
            <p14:sldId id="390"/>
          </p14:sldIdLst>
        </p14:section>
        <p14:section name="Partner Heads up" id="{F4C6F894-87C2-4C86-8056-0DD69F841355}">
          <p14:sldIdLst>
            <p14:sldId id="375"/>
            <p14:sldId id="403"/>
          </p14:sldIdLst>
        </p14:section>
        <p14:section name="Mitigation Frameworks" id="{4D2333DB-9AD0-4EAD-922C-2AE4AAFF228F}">
          <p14:sldIdLst>
            <p14:sldId id="356"/>
            <p14:sldId id="411"/>
            <p14:sldId id="404"/>
            <p14:sldId id="405"/>
            <p14:sldId id="400"/>
            <p14:sldId id="354"/>
            <p14:sldId id="355"/>
            <p14:sldId id="401"/>
            <p14:sldId id="402"/>
            <p14:sldId id="410"/>
            <p14:sldId id="380"/>
            <p14:sldId id="381"/>
            <p14:sldId id="408"/>
          </p14:sldIdLst>
        </p14:section>
        <p14:section name="Safety Net" id="{09FBB372-D5E9-4465-A7EB-0911B72F1AF8}">
          <p14:sldIdLst>
            <p14:sldId id="377"/>
            <p14:sldId id="280"/>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83306" autoAdjust="0"/>
  </p:normalViewPr>
  <p:slideViewPr>
    <p:cSldViewPr>
      <p:cViewPr>
        <p:scale>
          <a:sx n="70" d="100"/>
          <a:sy n="70" d="100"/>
        </p:scale>
        <p:origin x="-2940"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FD322-618F-4FBF-8985-3B8CE4ADE537}"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GB"/>
        </a:p>
      </dgm:t>
    </dgm:pt>
    <dgm:pt modelId="{9064005F-04E1-46A3-A804-5A776E6AC9BA}">
      <dgm:prSet/>
      <dgm:spPr/>
      <dgm:t>
        <a:bodyPr/>
        <a:lstStyle/>
        <a:p>
          <a:pPr rtl="0"/>
          <a:r>
            <a:rPr lang="en-GB" dirty="0" smtClean="0"/>
            <a:t>Cloud Security</a:t>
          </a:r>
          <a:endParaRPr lang="en-GB" dirty="0"/>
        </a:p>
      </dgm:t>
    </dgm:pt>
    <dgm:pt modelId="{ECF124AF-2525-4B5D-BC73-1ED8BF531876}" type="parTrans" cxnId="{F2CBDE25-6AC4-458E-98E6-4763D9D3E57A}">
      <dgm:prSet/>
      <dgm:spPr/>
      <dgm:t>
        <a:bodyPr/>
        <a:lstStyle/>
        <a:p>
          <a:endParaRPr lang="en-GB"/>
        </a:p>
      </dgm:t>
    </dgm:pt>
    <dgm:pt modelId="{0A57D739-0C6F-433F-9A98-B3DFA3AE078C}" type="sibTrans" cxnId="{F2CBDE25-6AC4-458E-98E6-4763D9D3E57A}">
      <dgm:prSet/>
      <dgm:spPr/>
      <dgm:t>
        <a:bodyPr/>
        <a:lstStyle/>
        <a:p>
          <a:endParaRPr lang="en-GB"/>
        </a:p>
      </dgm:t>
    </dgm:pt>
    <dgm:pt modelId="{F0DF870D-10E4-42BC-852C-41F9442903AB}">
      <dgm:prSet/>
      <dgm:spPr/>
      <dgm:t>
        <a:bodyPr/>
        <a:lstStyle/>
        <a:p>
          <a:pPr rtl="0"/>
          <a:r>
            <a:rPr lang="en-GB" dirty="0" smtClean="0"/>
            <a:t>Security in Context</a:t>
          </a:r>
          <a:endParaRPr lang="en-GB" dirty="0"/>
        </a:p>
      </dgm:t>
    </dgm:pt>
    <dgm:pt modelId="{13BEC04E-1B07-45EE-B9F2-B98D9D5C4327}" type="parTrans" cxnId="{E612B2E5-C62D-4C2E-A3EF-9ADDC7BC431A}">
      <dgm:prSet/>
      <dgm:spPr/>
      <dgm:t>
        <a:bodyPr/>
        <a:lstStyle/>
        <a:p>
          <a:endParaRPr lang="en-GB"/>
        </a:p>
      </dgm:t>
    </dgm:pt>
    <dgm:pt modelId="{381342A7-E8FA-454E-B7D4-72EAE11C7C45}" type="sibTrans" cxnId="{E612B2E5-C62D-4C2E-A3EF-9ADDC7BC431A}">
      <dgm:prSet/>
      <dgm:spPr/>
      <dgm:t>
        <a:bodyPr/>
        <a:lstStyle/>
        <a:p>
          <a:endParaRPr lang="en-GB"/>
        </a:p>
      </dgm:t>
    </dgm:pt>
    <dgm:pt modelId="{B3A413A3-C513-4A8C-A925-69B5EF619D87}">
      <dgm:prSet/>
      <dgm:spPr/>
      <dgm:t>
        <a:bodyPr/>
        <a:lstStyle/>
        <a:p>
          <a:pPr rtl="0"/>
          <a:r>
            <a:rPr lang="en-GB" dirty="0" smtClean="0"/>
            <a:t>Customers</a:t>
          </a:r>
          <a:endParaRPr lang="en-GB" dirty="0"/>
        </a:p>
      </dgm:t>
    </dgm:pt>
    <dgm:pt modelId="{8D267102-2749-4BDB-B239-2C9391F11DC6}" type="parTrans" cxnId="{011F5246-AE53-4770-91F9-FF8335EE2F60}">
      <dgm:prSet/>
      <dgm:spPr/>
      <dgm:t>
        <a:bodyPr/>
        <a:lstStyle/>
        <a:p>
          <a:endParaRPr lang="en-GB"/>
        </a:p>
      </dgm:t>
    </dgm:pt>
    <dgm:pt modelId="{C5844F8D-E855-4AF4-B80E-C848614AB340}" type="sibTrans" cxnId="{011F5246-AE53-4770-91F9-FF8335EE2F60}">
      <dgm:prSet/>
      <dgm:spPr/>
      <dgm:t>
        <a:bodyPr/>
        <a:lstStyle/>
        <a:p>
          <a:endParaRPr lang="en-GB"/>
        </a:p>
      </dgm:t>
    </dgm:pt>
    <dgm:pt modelId="{EF0E48C3-0FB6-44FE-9953-3B98FC2F6A33}">
      <dgm:prSet/>
      <dgm:spPr/>
      <dgm:t>
        <a:bodyPr/>
        <a:lstStyle/>
        <a:p>
          <a:pPr rtl="0"/>
          <a:r>
            <a:rPr lang="en-GB" smtClean="0"/>
            <a:t>Microsoft</a:t>
          </a:r>
          <a:endParaRPr lang="en-GB"/>
        </a:p>
      </dgm:t>
    </dgm:pt>
    <dgm:pt modelId="{1A0049C9-DA91-4502-B8F0-A64C407C5A08}" type="parTrans" cxnId="{AA5703BE-8D30-4507-B68C-6F55745A2905}">
      <dgm:prSet/>
      <dgm:spPr/>
      <dgm:t>
        <a:bodyPr/>
        <a:lstStyle/>
        <a:p>
          <a:endParaRPr lang="en-GB"/>
        </a:p>
      </dgm:t>
    </dgm:pt>
    <dgm:pt modelId="{A11EBAFE-DBEB-484C-8793-FA5AED0CCB18}" type="sibTrans" cxnId="{AA5703BE-8D30-4507-B68C-6F55745A2905}">
      <dgm:prSet/>
      <dgm:spPr/>
      <dgm:t>
        <a:bodyPr/>
        <a:lstStyle/>
        <a:p>
          <a:endParaRPr lang="en-GB"/>
        </a:p>
      </dgm:t>
    </dgm:pt>
    <dgm:pt modelId="{B4633338-E41A-45E1-ABC4-2646EC4E5A80}">
      <dgm:prSet/>
      <dgm:spPr/>
      <dgm:t>
        <a:bodyPr/>
        <a:lstStyle/>
        <a:p>
          <a:pPr rtl="0"/>
          <a:r>
            <a:rPr lang="en-GB" dirty="0" smtClean="0"/>
            <a:t>Frameworks</a:t>
          </a:r>
          <a:endParaRPr lang="en-GB" dirty="0"/>
        </a:p>
      </dgm:t>
    </dgm:pt>
    <dgm:pt modelId="{6AF09202-BF9E-4421-AAB1-B3133F5A7BFF}" type="parTrans" cxnId="{E66B2232-72D8-4C04-9BEF-74502712FA73}">
      <dgm:prSet/>
      <dgm:spPr/>
      <dgm:t>
        <a:bodyPr/>
        <a:lstStyle/>
        <a:p>
          <a:endParaRPr lang="en-GB"/>
        </a:p>
      </dgm:t>
    </dgm:pt>
    <dgm:pt modelId="{9C0BA506-1C24-44C5-8BF6-58806D3013C3}" type="sibTrans" cxnId="{E66B2232-72D8-4C04-9BEF-74502712FA73}">
      <dgm:prSet/>
      <dgm:spPr/>
      <dgm:t>
        <a:bodyPr/>
        <a:lstStyle/>
        <a:p>
          <a:endParaRPr lang="en-GB"/>
        </a:p>
      </dgm:t>
    </dgm:pt>
    <dgm:pt modelId="{88E3EBB4-8F2D-49F0-B21B-A7FA5CE11B54}">
      <dgm:prSet/>
      <dgm:spPr/>
      <dgm:t>
        <a:bodyPr/>
        <a:lstStyle/>
        <a:p>
          <a:pPr rtl="0"/>
          <a:r>
            <a:rPr lang="en-GB" smtClean="0"/>
            <a:t>Engagement Framework &amp; References</a:t>
          </a:r>
          <a:endParaRPr lang="en-GB"/>
        </a:p>
      </dgm:t>
    </dgm:pt>
    <dgm:pt modelId="{5F565242-8258-4897-AF5B-6F61ABC14629}" type="parTrans" cxnId="{A16165A4-1C47-4086-A174-439562B66849}">
      <dgm:prSet/>
      <dgm:spPr/>
      <dgm:t>
        <a:bodyPr/>
        <a:lstStyle/>
        <a:p>
          <a:endParaRPr lang="en-GB"/>
        </a:p>
      </dgm:t>
    </dgm:pt>
    <dgm:pt modelId="{47B40E82-488A-44BD-90EF-9627AC4A528F}" type="sibTrans" cxnId="{A16165A4-1C47-4086-A174-439562B66849}">
      <dgm:prSet/>
      <dgm:spPr/>
      <dgm:t>
        <a:bodyPr/>
        <a:lstStyle/>
        <a:p>
          <a:endParaRPr lang="en-GB"/>
        </a:p>
      </dgm:t>
    </dgm:pt>
    <dgm:pt modelId="{C6882091-A51F-46AB-A3A5-3A04DB7418CB}">
      <dgm:prSet/>
      <dgm:spPr/>
      <dgm:t>
        <a:bodyPr/>
        <a:lstStyle/>
        <a:p>
          <a:pPr rtl="0"/>
          <a:r>
            <a:rPr lang="en-GB" dirty="0" smtClean="0"/>
            <a:t>Real World application</a:t>
          </a:r>
          <a:endParaRPr lang="en-GB" dirty="0"/>
        </a:p>
      </dgm:t>
    </dgm:pt>
    <dgm:pt modelId="{C5532398-D87E-4D0B-8FE8-892F2A442314}" type="parTrans" cxnId="{7A7127B4-25DE-4B3B-A31B-D84040DB7342}">
      <dgm:prSet/>
      <dgm:spPr/>
      <dgm:t>
        <a:bodyPr/>
        <a:lstStyle/>
        <a:p>
          <a:endParaRPr lang="en-GB"/>
        </a:p>
      </dgm:t>
    </dgm:pt>
    <dgm:pt modelId="{2CE282CE-BC66-432F-9772-682705FA8312}" type="sibTrans" cxnId="{7A7127B4-25DE-4B3B-A31B-D84040DB7342}">
      <dgm:prSet/>
      <dgm:spPr/>
      <dgm:t>
        <a:bodyPr/>
        <a:lstStyle/>
        <a:p>
          <a:endParaRPr lang="en-GB"/>
        </a:p>
      </dgm:t>
    </dgm:pt>
    <dgm:pt modelId="{69103323-A031-4DB2-8AAA-8A002C36F9F0}" type="pres">
      <dgm:prSet presAssocID="{0D1FD322-618F-4FBF-8985-3B8CE4ADE537}" presName="Name0" presStyleCnt="0">
        <dgm:presLayoutVars>
          <dgm:dir/>
          <dgm:animLvl val="lvl"/>
          <dgm:resizeHandles val="exact"/>
        </dgm:presLayoutVars>
      </dgm:prSet>
      <dgm:spPr/>
      <dgm:t>
        <a:bodyPr/>
        <a:lstStyle/>
        <a:p>
          <a:endParaRPr lang="en-GB"/>
        </a:p>
      </dgm:t>
    </dgm:pt>
    <dgm:pt modelId="{A8D4005B-94F3-4F87-BE04-7BC9BEFD6869}" type="pres">
      <dgm:prSet presAssocID="{9064005F-04E1-46A3-A804-5A776E6AC9BA}" presName="linNode" presStyleCnt="0"/>
      <dgm:spPr/>
    </dgm:pt>
    <dgm:pt modelId="{7E81838A-0BD8-4361-95FE-31F0E3C17CC2}" type="pres">
      <dgm:prSet presAssocID="{9064005F-04E1-46A3-A804-5A776E6AC9BA}" presName="parentText" presStyleLbl="node1" presStyleIdx="0" presStyleCnt="2">
        <dgm:presLayoutVars>
          <dgm:chMax val="1"/>
          <dgm:bulletEnabled val="1"/>
        </dgm:presLayoutVars>
      </dgm:prSet>
      <dgm:spPr/>
      <dgm:t>
        <a:bodyPr/>
        <a:lstStyle/>
        <a:p>
          <a:endParaRPr lang="en-GB"/>
        </a:p>
      </dgm:t>
    </dgm:pt>
    <dgm:pt modelId="{86BDDF8B-F478-48EE-AEAC-4715F907A468}" type="pres">
      <dgm:prSet presAssocID="{9064005F-04E1-46A3-A804-5A776E6AC9BA}" presName="descendantText" presStyleLbl="alignAccFollowNode1" presStyleIdx="0" presStyleCnt="2">
        <dgm:presLayoutVars>
          <dgm:bulletEnabled val="1"/>
        </dgm:presLayoutVars>
      </dgm:prSet>
      <dgm:spPr/>
      <dgm:t>
        <a:bodyPr/>
        <a:lstStyle/>
        <a:p>
          <a:endParaRPr lang="en-GB"/>
        </a:p>
      </dgm:t>
    </dgm:pt>
    <dgm:pt modelId="{AEBBB56F-7BDA-4BD5-A272-5A5C67498489}" type="pres">
      <dgm:prSet presAssocID="{0A57D739-0C6F-433F-9A98-B3DFA3AE078C}" presName="sp" presStyleCnt="0"/>
      <dgm:spPr/>
    </dgm:pt>
    <dgm:pt modelId="{93DD1826-B8E8-4A6F-8E34-E41F790771EC}" type="pres">
      <dgm:prSet presAssocID="{B4633338-E41A-45E1-ABC4-2646EC4E5A80}" presName="linNode" presStyleCnt="0"/>
      <dgm:spPr/>
    </dgm:pt>
    <dgm:pt modelId="{6347CA87-68AF-4B7E-A5E5-B9C3E41B5417}" type="pres">
      <dgm:prSet presAssocID="{B4633338-E41A-45E1-ABC4-2646EC4E5A80}" presName="parentText" presStyleLbl="node1" presStyleIdx="1" presStyleCnt="2">
        <dgm:presLayoutVars>
          <dgm:chMax val="1"/>
          <dgm:bulletEnabled val="1"/>
        </dgm:presLayoutVars>
      </dgm:prSet>
      <dgm:spPr/>
      <dgm:t>
        <a:bodyPr/>
        <a:lstStyle/>
        <a:p>
          <a:endParaRPr lang="en-GB"/>
        </a:p>
      </dgm:t>
    </dgm:pt>
    <dgm:pt modelId="{071F765D-EF71-4D10-8A6E-979E8E17DF5F}" type="pres">
      <dgm:prSet presAssocID="{B4633338-E41A-45E1-ABC4-2646EC4E5A80}" presName="descendantText" presStyleLbl="alignAccFollowNode1" presStyleIdx="1" presStyleCnt="2">
        <dgm:presLayoutVars>
          <dgm:bulletEnabled val="1"/>
        </dgm:presLayoutVars>
      </dgm:prSet>
      <dgm:spPr/>
      <dgm:t>
        <a:bodyPr/>
        <a:lstStyle/>
        <a:p>
          <a:endParaRPr lang="en-GB"/>
        </a:p>
      </dgm:t>
    </dgm:pt>
  </dgm:ptLst>
  <dgm:cxnLst>
    <dgm:cxn modelId="{7A7127B4-25DE-4B3B-A31B-D84040DB7342}" srcId="{B4633338-E41A-45E1-ABC4-2646EC4E5A80}" destId="{C6882091-A51F-46AB-A3A5-3A04DB7418CB}" srcOrd="1" destOrd="0" parTransId="{C5532398-D87E-4D0B-8FE8-892F2A442314}" sibTransId="{2CE282CE-BC66-432F-9772-682705FA8312}"/>
    <dgm:cxn modelId="{A16165A4-1C47-4086-A174-439562B66849}" srcId="{B4633338-E41A-45E1-ABC4-2646EC4E5A80}" destId="{88E3EBB4-8F2D-49F0-B21B-A7FA5CE11B54}" srcOrd="0" destOrd="0" parTransId="{5F565242-8258-4897-AF5B-6F61ABC14629}" sibTransId="{47B40E82-488A-44BD-90EF-9627AC4A528F}"/>
    <dgm:cxn modelId="{1270B978-589F-4060-8FAD-FA852A3A1291}" type="presOf" srcId="{0D1FD322-618F-4FBF-8985-3B8CE4ADE537}" destId="{69103323-A031-4DB2-8AAA-8A002C36F9F0}" srcOrd="0" destOrd="0" presId="urn:microsoft.com/office/officeart/2005/8/layout/vList5"/>
    <dgm:cxn modelId="{6222A481-140F-4688-A093-396E96C3CACB}" type="presOf" srcId="{9064005F-04E1-46A3-A804-5A776E6AC9BA}" destId="{7E81838A-0BD8-4361-95FE-31F0E3C17CC2}" srcOrd="0" destOrd="0" presId="urn:microsoft.com/office/officeart/2005/8/layout/vList5"/>
    <dgm:cxn modelId="{F2CBDE25-6AC4-458E-98E6-4763D9D3E57A}" srcId="{0D1FD322-618F-4FBF-8985-3B8CE4ADE537}" destId="{9064005F-04E1-46A3-A804-5A776E6AC9BA}" srcOrd="0" destOrd="0" parTransId="{ECF124AF-2525-4B5D-BC73-1ED8BF531876}" sibTransId="{0A57D739-0C6F-433F-9A98-B3DFA3AE078C}"/>
    <dgm:cxn modelId="{011F5246-AE53-4770-91F9-FF8335EE2F60}" srcId="{9064005F-04E1-46A3-A804-5A776E6AC9BA}" destId="{B3A413A3-C513-4A8C-A925-69B5EF619D87}" srcOrd="1" destOrd="0" parTransId="{8D267102-2749-4BDB-B239-2C9391F11DC6}" sibTransId="{C5844F8D-E855-4AF4-B80E-C848614AB340}"/>
    <dgm:cxn modelId="{DB0D4309-E7C8-4204-9D35-121CDB15CF22}" type="presOf" srcId="{88E3EBB4-8F2D-49F0-B21B-A7FA5CE11B54}" destId="{071F765D-EF71-4D10-8A6E-979E8E17DF5F}" srcOrd="0" destOrd="0" presId="urn:microsoft.com/office/officeart/2005/8/layout/vList5"/>
    <dgm:cxn modelId="{AA5703BE-8D30-4507-B68C-6F55745A2905}" srcId="{9064005F-04E1-46A3-A804-5A776E6AC9BA}" destId="{EF0E48C3-0FB6-44FE-9953-3B98FC2F6A33}" srcOrd="2" destOrd="0" parTransId="{1A0049C9-DA91-4502-B8F0-A64C407C5A08}" sibTransId="{A11EBAFE-DBEB-484C-8793-FA5AED0CCB18}"/>
    <dgm:cxn modelId="{E66B2232-72D8-4C04-9BEF-74502712FA73}" srcId="{0D1FD322-618F-4FBF-8985-3B8CE4ADE537}" destId="{B4633338-E41A-45E1-ABC4-2646EC4E5A80}" srcOrd="1" destOrd="0" parTransId="{6AF09202-BF9E-4421-AAB1-B3133F5A7BFF}" sibTransId="{9C0BA506-1C24-44C5-8BF6-58806D3013C3}"/>
    <dgm:cxn modelId="{4DB6682B-3D60-4554-944B-FDF44034B144}" type="presOf" srcId="{B3A413A3-C513-4A8C-A925-69B5EF619D87}" destId="{86BDDF8B-F478-48EE-AEAC-4715F907A468}" srcOrd="0" destOrd="1" presId="urn:microsoft.com/office/officeart/2005/8/layout/vList5"/>
    <dgm:cxn modelId="{78690EAD-477F-4FDD-A23C-25799D4B9057}" type="presOf" srcId="{EF0E48C3-0FB6-44FE-9953-3B98FC2F6A33}" destId="{86BDDF8B-F478-48EE-AEAC-4715F907A468}" srcOrd="0" destOrd="2" presId="urn:microsoft.com/office/officeart/2005/8/layout/vList5"/>
    <dgm:cxn modelId="{E612B2E5-C62D-4C2E-A3EF-9ADDC7BC431A}" srcId="{9064005F-04E1-46A3-A804-5A776E6AC9BA}" destId="{F0DF870D-10E4-42BC-852C-41F9442903AB}" srcOrd="0" destOrd="0" parTransId="{13BEC04E-1B07-45EE-B9F2-B98D9D5C4327}" sibTransId="{381342A7-E8FA-454E-B7D4-72EAE11C7C45}"/>
    <dgm:cxn modelId="{F120C075-8ADB-43C4-9DF4-20D5A0789022}" type="presOf" srcId="{F0DF870D-10E4-42BC-852C-41F9442903AB}" destId="{86BDDF8B-F478-48EE-AEAC-4715F907A468}" srcOrd="0" destOrd="0" presId="urn:microsoft.com/office/officeart/2005/8/layout/vList5"/>
    <dgm:cxn modelId="{47A727EB-9EE0-46E2-AF92-690270AE69CF}" type="presOf" srcId="{C6882091-A51F-46AB-A3A5-3A04DB7418CB}" destId="{071F765D-EF71-4D10-8A6E-979E8E17DF5F}" srcOrd="0" destOrd="1" presId="urn:microsoft.com/office/officeart/2005/8/layout/vList5"/>
    <dgm:cxn modelId="{19D50C66-E39D-47A7-8378-4814D102F6E1}" type="presOf" srcId="{B4633338-E41A-45E1-ABC4-2646EC4E5A80}" destId="{6347CA87-68AF-4B7E-A5E5-B9C3E41B5417}" srcOrd="0" destOrd="0" presId="urn:microsoft.com/office/officeart/2005/8/layout/vList5"/>
    <dgm:cxn modelId="{0E94336F-3531-4332-B8BC-0717FAF6BB84}" type="presParOf" srcId="{69103323-A031-4DB2-8AAA-8A002C36F9F0}" destId="{A8D4005B-94F3-4F87-BE04-7BC9BEFD6869}" srcOrd="0" destOrd="0" presId="urn:microsoft.com/office/officeart/2005/8/layout/vList5"/>
    <dgm:cxn modelId="{E8788E38-C7FC-48D3-9A3A-6366F7C651C0}" type="presParOf" srcId="{A8D4005B-94F3-4F87-BE04-7BC9BEFD6869}" destId="{7E81838A-0BD8-4361-95FE-31F0E3C17CC2}" srcOrd="0" destOrd="0" presId="urn:microsoft.com/office/officeart/2005/8/layout/vList5"/>
    <dgm:cxn modelId="{CAE68A24-2CCA-4657-B40A-2A93C432E048}" type="presParOf" srcId="{A8D4005B-94F3-4F87-BE04-7BC9BEFD6869}" destId="{86BDDF8B-F478-48EE-AEAC-4715F907A468}" srcOrd="1" destOrd="0" presId="urn:microsoft.com/office/officeart/2005/8/layout/vList5"/>
    <dgm:cxn modelId="{0491AA87-D32E-40B0-B1F9-0FC7A60AF30B}" type="presParOf" srcId="{69103323-A031-4DB2-8AAA-8A002C36F9F0}" destId="{AEBBB56F-7BDA-4BD5-A272-5A5C67498489}" srcOrd="1" destOrd="0" presId="urn:microsoft.com/office/officeart/2005/8/layout/vList5"/>
    <dgm:cxn modelId="{E895B3F4-7858-402F-A9D0-B3E5F6C74A2E}" type="presParOf" srcId="{69103323-A031-4DB2-8AAA-8A002C36F9F0}" destId="{93DD1826-B8E8-4A6F-8E34-E41F790771EC}" srcOrd="2" destOrd="0" presId="urn:microsoft.com/office/officeart/2005/8/layout/vList5"/>
    <dgm:cxn modelId="{B35D520F-C583-47C3-8CCC-B8F9734B5832}" type="presParOf" srcId="{93DD1826-B8E8-4A6F-8E34-E41F790771EC}" destId="{6347CA87-68AF-4B7E-A5E5-B9C3E41B5417}" srcOrd="0" destOrd="0" presId="urn:microsoft.com/office/officeart/2005/8/layout/vList5"/>
    <dgm:cxn modelId="{BD0A179E-BA09-4285-8973-5613E358870A}" type="presParOf" srcId="{93DD1826-B8E8-4A6F-8E34-E41F790771EC}" destId="{071F765D-EF71-4D10-8A6E-979E8E17DF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ECCFB-B134-4EBE-B137-31266740D4FB}" type="doc">
      <dgm:prSet loTypeId="urn:microsoft.com/office/officeart/2005/8/layout/target1" loCatId="relationship" qsTypeId="urn:microsoft.com/office/officeart/2005/8/quickstyle/simple4" qsCatId="simple" csTypeId="urn:microsoft.com/office/officeart/2005/8/colors/colorful5" csCatId="colorful" phldr="1"/>
      <dgm:spPr/>
      <dgm:t>
        <a:bodyPr/>
        <a:lstStyle/>
        <a:p>
          <a:endParaRPr lang="en-GB"/>
        </a:p>
      </dgm:t>
    </dgm:pt>
    <dgm:pt modelId="{FCAA35B6-006D-4853-88EF-1684CDB08985}">
      <dgm:prSet/>
      <dgm:spPr/>
      <dgm:t>
        <a:bodyPr/>
        <a:lstStyle/>
        <a:p>
          <a:pPr rtl="0"/>
          <a:r>
            <a:rPr lang="en-GB" dirty="0" smtClean="0"/>
            <a:t>Risk</a:t>
          </a:r>
          <a:endParaRPr lang="en-GB" dirty="0"/>
        </a:p>
      </dgm:t>
    </dgm:pt>
    <dgm:pt modelId="{A2FB5337-D812-428E-89A9-550BF8ADDF49}" type="parTrans" cxnId="{D7C8F903-4A2B-482A-97B6-9922B793C925}">
      <dgm:prSet/>
      <dgm:spPr/>
      <dgm:t>
        <a:bodyPr/>
        <a:lstStyle/>
        <a:p>
          <a:endParaRPr lang="en-GB"/>
        </a:p>
      </dgm:t>
    </dgm:pt>
    <dgm:pt modelId="{C2996824-0B0E-4497-A89E-F00320E308F1}" type="sibTrans" cxnId="{D7C8F903-4A2B-482A-97B6-9922B793C925}">
      <dgm:prSet/>
      <dgm:spPr/>
      <dgm:t>
        <a:bodyPr/>
        <a:lstStyle/>
        <a:p>
          <a:endParaRPr lang="en-GB"/>
        </a:p>
      </dgm:t>
    </dgm:pt>
    <dgm:pt modelId="{89AB42CF-F885-4772-8F80-9BA2B318DEA7}">
      <dgm:prSet/>
      <dgm:spPr/>
      <dgm:t>
        <a:bodyPr/>
        <a:lstStyle/>
        <a:p>
          <a:pPr rtl="0"/>
          <a:r>
            <a:rPr lang="en-GB" dirty="0" smtClean="0"/>
            <a:t>Trust</a:t>
          </a:r>
          <a:endParaRPr lang="en-GB" dirty="0"/>
        </a:p>
      </dgm:t>
    </dgm:pt>
    <dgm:pt modelId="{65A8A763-AE17-49D4-839A-BD7B1499FD38}" type="parTrans" cxnId="{D120878C-CDF4-4141-859E-2FEC2B4F94EB}">
      <dgm:prSet/>
      <dgm:spPr/>
      <dgm:t>
        <a:bodyPr/>
        <a:lstStyle/>
        <a:p>
          <a:endParaRPr lang="en-GB"/>
        </a:p>
      </dgm:t>
    </dgm:pt>
    <dgm:pt modelId="{F228E02F-FFC2-4301-BC4E-3407F7070CA3}" type="sibTrans" cxnId="{D120878C-CDF4-4141-859E-2FEC2B4F94EB}">
      <dgm:prSet/>
      <dgm:spPr/>
      <dgm:t>
        <a:bodyPr/>
        <a:lstStyle/>
        <a:p>
          <a:endParaRPr lang="en-GB"/>
        </a:p>
      </dgm:t>
    </dgm:pt>
    <dgm:pt modelId="{419DF58E-22E1-4765-88EA-E5D79C24F738}">
      <dgm:prSet/>
      <dgm:spPr/>
      <dgm:t>
        <a:bodyPr/>
        <a:lstStyle/>
        <a:p>
          <a:pPr rtl="0"/>
          <a:r>
            <a:rPr lang="en-GB" dirty="0" smtClean="0"/>
            <a:t>Security</a:t>
          </a:r>
          <a:endParaRPr lang="en-GB" dirty="0"/>
        </a:p>
      </dgm:t>
    </dgm:pt>
    <dgm:pt modelId="{D435FBAE-7648-4A91-AF17-0EE8A1D4F0BD}" type="parTrans" cxnId="{93552228-15A7-4205-9563-8B7EC6F19463}">
      <dgm:prSet/>
      <dgm:spPr/>
      <dgm:t>
        <a:bodyPr/>
        <a:lstStyle/>
        <a:p>
          <a:endParaRPr lang="en-GB"/>
        </a:p>
      </dgm:t>
    </dgm:pt>
    <dgm:pt modelId="{693AD1C4-E931-44A4-921F-C26832850581}" type="sibTrans" cxnId="{93552228-15A7-4205-9563-8B7EC6F19463}">
      <dgm:prSet/>
      <dgm:spPr/>
      <dgm:t>
        <a:bodyPr/>
        <a:lstStyle/>
        <a:p>
          <a:endParaRPr lang="en-GB"/>
        </a:p>
      </dgm:t>
    </dgm:pt>
    <dgm:pt modelId="{93B3760E-BD56-4A7F-B863-ED37F9C5E506}" type="pres">
      <dgm:prSet presAssocID="{309ECCFB-B134-4EBE-B137-31266740D4FB}" presName="composite" presStyleCnt="0">
        <dgm:presLayoutVars>
          <dgm:chMax val="5"/>
          <dgm:dir/>
          <dgm:resizeHandles val="exact"/>
        </dgm:presLayoutVars>
      </dgm:prSet>
      <dgm:spPr/>
      <dgm:t>
        <a:bodyPr/>
        <a:lstStyle/>
        <a:p>
          <a:endParaRPr lang="en-GB"/>
        </a:p>
      </dgm:t>
    </dgm:pt>
    <dgm:pt modelId="{E1A0FCAC-1568-4468-BB7A-9773B6F0DECC}" type="pres">
      <dgm:prSet presAssocID="{FCAA35B6-006D-4853-88EF-1684CDB08985}" presName="circle1" presStyleLbl="lnNode1" presStyleIdx="0" presStyleCnt="3"/>
      <dgm:spPr/>
    </dgm:pt>
    <dgm:pt modelId="{0CFF7D0A-6950-44D6-8BE3-0436FDCC29CE}" type="pres">
      <dgm:prSet presAssocID="{FCAA35B6-006D-4853-88EF-1684CDB08985}" presName="text1" presStyleLbl="revTx" presStyleIdx="0" presStyleCnt="3">
        <dgm:presLayoutVars>
          <dgm:bulletEnabled val="1"/>
        </dgm:presLayoutVars>
      </dgm:prSet>
      <dgm:spPr/>
      <dgm:t>
        <a:bodyPr/>
        <a:lstStyle/>
        <a:p>
          <a:endParaRPr lang="en-GB"/>
        </a:p>
      </dgm:t>
    </dgm:pt>
    <dgm:pt modelId="{E11E93F8-F4AF-417D-9EF8-CF07FF328048}" type="pres">
      <dgm:prSet presAssocID="{FCAA35B6-006D-4853-88EF-1684CDB08985}" presName="line1" presStyleLbl="callout" presStyleIdx="0" presStyleCnt="6"/>
      <dgm:spPr/>
    </dgm:pt>
    <dgm:pt modelId="{95169504-911C-4773-A7A3-493005E33508}" type="pres">
      <dgm:prSet presAssocID="{FCAA35B6-006D-4853-88EF-1684CDB08985}" presName="d1" presStyleLbl="callout" presStyleIdx="1" presStyleCnt="6"/>
      <dgm:spPr/>
    </dgm:pt>
    <dgm:pt modelId="{A8D737C8-A30A-4E21-9CAF-B918E8C8BD36}" type="pres">
      <dgm:prSet presAssocID="{89AB42CF-F885-4772-8F80-9BA2B318DEA7}" presName="circle2" presStyleLbl="lnNode1" presStyleIdx="1" presStyleCnt="3"/>
      <dgm:spPr/>
    </dgm:pt>
    <dgm:pt modelId="{468E24C6-03A2-4420-AEBE-041F72C91868}" type="pres">
      <dgm:prSet presAssocID="{89AB42CF-F885-4772-8F80-9BA2B318DEA7}" presName="text2" presStyleLbl="revTx" presStyleIdx="1" presStyleCnt="3">
        <dgm:presLayoutVars>
          <dgm:bulletEnabled val="1"/>
        </dgm:presLayoutVars>
      </dgm:prSet>
      <dgm:spPr/>
      <dgm:t>
        <a:bodyPr/>
        <a:lstStyle/>
        <a:p>
          <a:endParaRPr lang="en-GB"/>
        </a:p>
      </dgm:t>
    </dgm:pt>
    <dgm:pt modelId="{0558A958-4940-4C09-89A3-75F27EAF171C}" type="pres">
      <dgm:prSet presAssocID="{89AB42CF-F885-4772-8F80-9BA2B318DEA7}" presName="line2" presStyleLbl="callout" presStyleIdx="2" presStyleCnt="6"/>
      <dgm:spPr/>
    </dgm:pt>
    <dgm:pt modelId="{F024C229-4559-41D4-991A-E3B65526A7F1}" type="pres">
      <dgm:prSet presAssocID="{89AB42CF-F885-4772-8F80-9BA2B318DEA7}" presName="d2" presStyleLbl="callout" presStyleIdx="3" presStyleCnt="6"/>
      <dgm:spPr/>
    </dgm:pt>
    <dgm:pt modelId="{77459FF8-3AF6-4FBD-8D40-B9E335537EC6}" type="pres">
      <dgm:prSet presAssocID="{419DF58E-22E1-4765-88EA-E5D79C24F738}" presName="circle3" presStyleLbl="lnNode1" presStyleIdx="2" presStyleCnt="3"/>
      <dgm:spPr/>
    </dgm:pt>
    <dgm:pt modelId="{4E6E1AEC-BAF4-4BF0-AB28-A623734ADB02}" type="pres">
      <dgm:prSet presAssocID="{419DF58E-22E1-4765-88EA-E5D79C24F738}" presName="text3" presStyleLbl="revTx" presStyleIdx="2" presStyleCnt="3">
        <dgm:presLayoutVars>
          <dgm:bulletEnabled val="1"/>
        </dgm:presLayoutVars>
      </dgm:prSet>
      <dgm:spPr/>
      <dgm:t>
        <a:bodyPr/>
        <a:lstStyle/>
        <a:p>
          <a:endParaRPr lang="en-GB"/>
        </a:p>
      </dgm:t>
    </dgm:pt>
    <dgm:pt modelId="{0C6932A2-F67E-4A8D-A6E8-B580B689ED98}" type="pres">
      <dgm:prSet presAssocID="{419DF58E-22E1-4765-88EA-E5D79C24F738}" presName="line3" presStyleLbl="callout" presStyleIdx="4" presStyleCnt="6"/>
      <dgm:spPr/>
    </dgm:pt>
    <dgm:pt modelId="{E5ABB244-69C1-4BF9-BBFD-138BBC4A68C4}" type="pres">
      <dgm:prSet presAssocID="{419DF58E-22E1-4765-88EA-E5D79C24F738}" presName="d3" presStyleLbl="callout" presStyleIdx="5" presStyleCnt="6"/>
      <dgm:spPr/>
    </dgm:pt>
  </dgm:ptLst>
  <dgm:cxnLst>
    <dgm:cxn modelId="{D61F9460-8F2A-4A35-8879-73C68B693287}" type="presOf" srcId="{309ECCFB-B134-4EBE-B137-31266740D4FB}" destId="{93B3760E-BD56-4A7F-B863-ED37F9C5E506}" srcOrd="0" destOrd="0" presId="urn:microsoft.com/office/officeart/2005/8/layout/target1"/>
    <dgm:cxn modelId="{C40927AC-3397-40F1-93EF-1197715915F7}" type="presOf" srcId="{89AB42CF-F885-4772-8F80-9BA2B318DEA7}" destId="{468E24C6-03A2-4420-AEBE-041F72C91868}" srcOrd="0" destOrd="0" presId="urn:microsoft.com/office/officeart/2005/8/layout/target1"/>
    <dgm:cxn modelId="{93552228-15A7-4205-9563-8B7EC6F19463}" srcId="{309ECCFB-B134-4EBE-B137-31266740D4FB}" destId="{419DF58E-22E1-4765-88EA-E5D79C24F738}" srcOrd="2" destOrd="0" parTransId="{D435FBAE-7648-4A91-AF17-0EE8A1D4F0BD}" sibTransId="{693AD1C4-E931-44A4-921F-C26832850581}"/>
    <dgm:cxn modelId="{D120878C-CDF4-4141-859E-2FEC2B4F94EB}" srcId="{309ECCFB-B134-4EBE-B137-31266740D4FB}" destId="{89AB42CF-F885-4772-8F80-9BA2B318DEA7}" srcOrd="1" destOrd="0" parTransId="{65A8A763-AE17-49D4-839A-BD7B1499FD38}" sibTransId="{F228E02F-FFC2-4301-BC4E-3407F7070CA3}"/>
    <dgm:cxn modelId="{E42FC224-3D4D-40EE-AE17-4B5AE675F845}" type="presOf" srcId="{419DF58E-22E1-4765-88EA-E5D79C24F738}" destId="{4E6E1AEC-BAF4-4BF0-AB28-A623734ADB02}" srcOrd="0" destOrd="0" presId="urn:microsoft.com/office/officeart/2005/8/layout/target1"/>
    <dgm:cxn modelId="{47FB7BC3-6C7B-4828-A12E-534272810951}" type="presOf" srcId="{FCAA35B6-006D-4853-88EF-1684CDB08985}" destId="{0CFF7D0A-6950-44D6-8BE3-0436FDCC29CE}" srcOrd="0" destOrd="0" presId="urn:microsoft.com/office/officeart/2005/8/layout/target1"/>
    <dgm:cxn modelId="{D7C8F903-4A2B-482A-97B6-9922B793C925}" srcId="{309ECCFB-B134-4EBE-B137-31266740D4FB}" destId="{FCAA35B6-006D-4853-88EF-1684CDB08985}" srcOrd="0" destOrd="0" parTransId="{A2FB5337-D812-428E-89A9-550BF8ADDF49}" sibTransId="{C2996824-0B0E-4497-A89E-F00320E308F1}"/>
    <dgm:cxn modelId="{1BC23A2C-09A9-4B9C-9564-4264B8F2ED4C}" type="presParOf" srcId="{93B3760E-BD56-4A7F-B863-ED37F9C5E506}" destId="{E1A0FCAC-1568-4468-BB7A-9773B6F0DECC}" srcOrd="0" destOrd="0" presId="urn:microsoft.com/office/officeart/2005/8/layout/target1"/>
    <dgm:cxn modelId="{185FFE65-DF7E-440B-988F-252534C083D9}" type="presParOf" srcId="{93B3760E-BD56-4A7F-B863-ED37F9C5E506}" destId="{0CFF7D0A-6950-44D6-8BE3-0436FDCC29CE}" srcOrd="1" destOrd="0" presId="urn:microsoft.com/office/officeart/2005/8/layout/target1"/>
    <dgm:cxn modelId="{F0D8EC5B-9E31-4B0E-9E8A-D76C4AE28031}" type="presParOf" srcId="{93B3760E-BD56-4A7F-B863-ED37F9C5E506}" destId="{E11E93F8-F4AF-417D-9EF8-CF07FF328048}" srcOrd="2" destOrd="0" presId="urn:microsoft.com/office/officeart/2005/8/layout/target1"/>
    <dgm:cxn modelId="{998F8698-336A-4C4B-ACE1-7DE181C978D5}" type="presParOf" srcId="{93B3760E-BD56-4A7F-B863-ED37F9C5E506}" destId="{95169504-911C-4773-A7A3-493005E33508}" srcOrd="3" destOrd="0" presId="urn:microsoft.com/office/officeart/2005/8/layout/target1"/>
    <dgm:cxn modelId="{7B7092AA-ED76-421D-A756-F45592177C56}" type="presParOf" srcId="{93B3760E-BD56-4A7F-B863-ED37F9C5E506}" destId="{A8D737C8-A30A-4E21-9CAF-B918E8C8BD36}" srcOrd="4" destOrd="0" presId="urn:microsoft.com/office/officeart/2005/8/layout/target1"/>
    <dgm:cxn modelId="{9C4D2199-5FDB-4039-AD89-C710EAA87123}" type="presParOf" srcId="{93B3760E-BD56-4A7F-B863-ED37F9C5E506}" destId="{468E24C6-03A2-4420-AEBE-041F72C91868}" srcOrd="5" destOrd="0" presId="urn:microsoft.com/office/officeart/2005/8/layout/target1"/>
    <dgm:cxn modelId="{83FFCCA0-6021-421E-86FD-3204DB5B65A7}" type="presParOf" srcId="{93B3760E-BD56-4A7F-B863-ED37F9C5E506}" destId="{0558A958-4940-4C09-89A3-75F27EAF171C}" srcOrd="6" destOrd="0" presId="urn:microsoft.com/office/officeart/2005/8/layout/target1"/>
    <dgm:cxn modelId="{C22192F1-A406-48C8-89F5-5D2A4F206F55}" type="presParOf" srcId="{93B3760E-BD56-4A7F-B863-ED37F9C5E506}" destId="{F024C229-4559-41D4-991A-E3B65526A7F1}" srcOrd="7" destOrd="0" presId="urn:microsoft.com/office/officeart/2005/8/layout/target1"/>
    <dgm:cxn modelId="{A6D2F1F7-75CB-48CB-8DCF-EE1568B78047}" type="presParOf" srcId="{93B3760E-BD56-4A7F-B863-ED37F9C5E506}" destId="{77459FF8-3AF6-4FBD-8D40-B9E335537EC6}" srcOrd="8" destOrd="0" presId="urn:microsoft.com/office/officeart/2005/8/layout/target1"/>
    <dgm:cxn modelId="{6CD3EA22-50EB-4ABA-9212-1BBA44AEB538}" type="presParOf" srcId="{93B3760E-BD56-4A7F-B863-ED37F9C5E506}" destId="{4E6E1AEC-BAF4-4BF0-AB28-A623734ADB02}" srcOrd="9" destOrd="0" presId="urn:microsoft.com/office/officeart/2005/8/layout/target1"/>
    <dgm:cxn modelId="{CA7401ED-EE20-453D-8345-949093CFEBAF}" type="presParOf" srcId="{93B3760E-BD56-4A7F-B863-ED37F9C5E506}" destId="{0C6932A2-F67E-4A8D-A6E8-B580B689ED98}" srcOrd="10" destOrd="0" presId="urn:microsoft.com/office/officeart/2005/8/layout/target1"/>
    <dgm:cxn modelId="{5CC79DEF-9528-4D55-B029-3454F98CD58E}" type="presParOf" srcId="{93B3760E-BD56-4A7F-B863-ED37F9C5E506}" destId="{E5ABB244-69C1-4BF9-BBFD-138BBC4A68C4}"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260D4-0327-4571-8B3E-E09C75A376DC}" type="doc">
      <dgm:prSet loTypeId="urn:microsoft.com/office/officeart/2005/8/layout/process1" loCatId="process" qsTypeId="urn:microsoft.com/office/officeart/2005/8/quickstyle/simple5" qsCatId="simple" csTypeId="urn:microsoft.com/office/officeart/2005/8/colors/accent6_2" csCatId="accent6" phldr="1"/>
      <dgm:spPr/>
      <dgm:t>
        <a:bodyPr/>
        <a:lstStyle/>
        <a:p>
          <a:endParaRPr lang="en-GB"/>
        </a:p>
      </dgm:t>
    </dgm:pt>
    <dgm:pt modelId="{C36BD277-237A-49F7-A837-7EB744CF016D}">
      <dgm:prSet/>
      <dgm:spPr/>
      <dgm:t>
        <a:bodyPr/>
        <a:lstStyle/>
        <a:p>
          <a:pPr rtl="0"/>
          <a:r>
            <a:rPr lang="en-GB" smtClean="0"/>
            <a:t>90% internal</a:t>
          </a:r>
          <a:endParaRPr lang="en-GB"/>
        </a:p>
      </dgm:t>
    </dgm:pt>
    <dgm:pt modelId="{CDA5CBD0-2967-416C-A9E8-2DCD713826CC}" type="parTrans" cxnId="{CFE9542A-0E98-4109-9CF8-5D535100DDE9}">
      <dgm:prSet/>
      <dgm:spPr/>
      <dgm:t>
        <a:bodyPr/>
        <a:lstStyle/>
        <a:p>
          <a:endParaRPr lang="en-GB"/>
        </a:p>
      </dgm:t>
    </dgm:pt>
    <dgm:pt modelId="{5E965125-F4FC-4710-AA1B-F1810811EF57}" type="sibTrans" cxnId="{CFE9542A-0E98-4109-9CF8-5D535100DDE9}">
      <dgm:prSet/>
      <dgm:spPr/>
      <dgm:t>
        <a:bodyPr/>
        <a:lstStyle/>
        <a:p>
          <a:endParaRPr lang="en-GB"/>
        </a:p>
      </dgm:t>
    </dgm:pt>
    <dgm:pt modelId="{A8823A3E-912C-4A4C-9188-D7D25172B405}">
      <dgm:prSet/>
      <dgm:spPr/>
      <dgm:t>
        <a:bodyPr/>
        <a:lstStyle/>
        <a:p>
          <a:pPr rtl="0"/>
          <a:r>
            <a:rPr lang="en-GB" dirty="0" smtClean="0"/>
            <a:t>80% external</a:t>
          </a:r>
          <a:endParaRPr lang="en-GB" dirty="0"/>
        </a:p>
      </dgm:t>
    </dgm:pt>
    <dgm:pt modelId="{08664C9C-8D21-4E6B-82EF-C70CE4CE7228}" type="parTrans" cxnId="{C050D37E-1CBD-4C94-BF61-A2EB337A428E}">
      <dgm:prSet/>
      <dgm:spPr/>
      <dgm:t>
        <a:bodyPr/>
        <a:lstStyle/>
        <a:p>
          <a:endParaRPr lang="en-GB"/>
        </a:p>
      </dgm:t>
    </dgm:pt>
    <dgm:pt modelId="{4CCDEA9B-C287-49EA-B8B7-1FB51A5495DA}" type="sibTrans" cxnId="{C050D37E-1CBD-4C94-BF61-A2EB337A428E}">
      <dgm:prSet/>
      <dgm:spPr/>
      <dgm:t>
        <a:bodyPr/>
        <a:lstStyle/>
        <a:p>
          <a:endParaRPr lang="en-GB"/>
        </a:p>
      </dgm:t>
    </dgm:pt>
    <dgm:pt modelId="{A145A15A-653A-4A10-BB2D-2E50A373228D}" type="pres">
      <dgm:prSet presAssocID="{3D7260D4-0327-4571-8B3E-E09C75A376DC}" presName="Name0" presStyleCnt="0">
        <dgm:presLayoutVars>
          <dgm:dir/>
          <dgm:resizeHandles val="exact"/>
        </dgm:presLayoutVars>
      </dgm:prSet>
      <dgm:spPr/>
      <dgm:t>
        <a:bodyPr/>
        <a:lstStyle/>
        <a:p>
          <a:endParaRPr lang="en-GB"/>
        </a:p>
      </dgm:t>
    </dgm:pt>
    <dgm:pt modelId="{18A56187-BCCD-40FB-B8AA-C3ECEA382224}" type="pres">
      <dgm:prSet presAssocID="{C36BD277-237A-49F7-A837-7EB744CF016D}" presName="node" presStyleLbl="node1" presStyleIdx="0" presStyleCnt="2">
        <dgm:presLayoutVars>
          <dgm:bulletEnabled val="1"/>
        </dgm:presLayoutVars>
      </dgm:prSet>
      <dgm:spPr/>
      <dgm:t>
        <a:bodyPr/>
        <a:lstStyle/>
        <a:p>
          <a:endParaRPr lang="en-GB"/>
        </a:p>
      </dgm:t>
    </dgm:pt>
    <dgm:pt modelId="{30B0A7F9-049D-49D8-914E-6E604A5B7F2E}" type="pres">
      <dgm:prSet presAssocID="{5E965125-F4FC-4710-AA1B-F1810811EF57}" presName="sibTrans" presStyleLbl="sibTrans2D1" presStyleIdx="0" presStyleCnt="1"/>
      <dgm:spPr/>
      <dgm:t>
        <a:bodyPr/>
        <a:lstStyle/>
        <a:p>
          <a:endParaRPr lang="en-GB"/>
        </a:p>
      </dgm:t>
    </dgm:pt>
    <dgm:pt modelId="{309E18FB-8783-4330-8D70-18F56AF8717A}" type="pres">
      <dgm:prSet presAssocID="{5E965125-F4FC-4710-AA1B-F1810811EF57}" presName="connectorText" presStyleLbl="sibTrans2D1" presStyleIdx="0" presStyleCnt="1"/>
      <dgm:spPr/>
      <dgm:t>
        <a:bodyPr/>
        <a:lstStyle/>
        <a:p>
          <a:endParaRPr lang="en-GB"/>
        </a:p>
      </dgm:t>
    </dgm:pt>
    <dgm:pt modelId="{93FE9382-DD61-4F19-A512-34DCB5DBF39A}" type="pres">
      <dgm:prSet presAssocID="{A8823A3E-912C-4A4C-9188-D7D25172B405}" presName="node" presStyleLbl="node1" presStyleIdx="1" presStyleCnt="2">
        <dgm:presLayoutVars>
          <dgm:bulletEnabled val="1"/>
        </dgm:presLayoutVars>
      </dgm:prSet>
      <dgm:spPr/>
      <dgm:t>
        <a:bodyPr/>
        <a:lstStyle/>
        <a:p>
          <a:endParaRPr lang="en-GB"/>
        </a:p>
      </dgm:t>
    </dgm:pt>
  </dgm:ptLst>
  <dgm:cxnLst>
    <dgm:cxn modelId="{F75B448B-538A-4CC0-BD0E-6F2FA15735EE}" type="presOf" srcId="{5E965125-F4FC-4710-AA1B-F1810811EF57}" destId="{309E18FB-8783-4330-8D70-18F56AF8717A}" srcOrd="1" destOrd="0" presId="urn:microsoft.com/office/officeart/2005/8/layout/process1"/>
    <dgm:cxn modelId="{42F79CED-4103-4EA5-BB8F-7FFA0F1206F2}" type="presOf" srcId="{A8823A3E-912C-4A4C-9188-D7D25172B405}" destId="{93FE9382-DD61-4F19-A512-34DCB5DBF39A}" srcOrd="0" destOrd="0" presId="urn:microsoft.com/office/officeart/2005/8/layout/process1"/>
    <dgm:cxn modelId="{CFE9542A-0E98-4109-9CF8-5D535100DDE9}" srcId="{3D7260D4-0327-4571-8B3E-E09C75A376DC}" destId="{C36BD277-237A-49F7-A837-7EB744CF016D}" srcOrd="0" destOrd="0" parTransId="{CDA5CBD0-2967-416C-A9E8-2DCD713826CC}" sibTransId="{5E965125-F4FC-4710-AA1B-F1810811EF57}"/>
    <dgm:cxn modelId="{A47A1045-428A-4BDD-8DD5-411E2D9CCB39}" type="presOf" srcId="{C36BD277-237A-49F7-A837-7EB744CF016D}" destId="{18A56187-BCCD-40FB-B8AA-C3ECEA382224}" srcOrd="0" destOrd="0" presId="urn:microsoft.com/office/officeart/2005/8/layout/process1"/>
    <dgm:cxn modelId="{2BA14FBE-895F-4B31-9AFF-F33A78DD30A7}" type="presOf" srcId="{3D7260D4-0327-4571-8B3E-E09C75A376DC}" destId="{A145A15A-653A-4A10-BB2D-2E50A373228D}" srcOrd="0" destOrd="0" presId="urn:microsoft.com/office/officeart/2005/8/layout/process1"/>
    <dgm:cxn modelId="{AA3199A8-F030-43CE-BA46-D4D0A3C85A04}" type="presOf" srcId="{5E965125-F4FC-4710-AA1B-F1810811EF57}" destId="{30B0A7F9-049D-49D8-914E-6E604A5B7F2E}" srcOrd="0" destOrd="0" presId="urn:microsoft.com/office/officeart/2005/8/layout/process1"/>
    <dgm:cxn modelId="{C050D37E-1CBD-4C94-BF61-A2EB337A428E}" srcId="{3D7260D4-0327-4571-8B3E-E09C75A376DC}" destId="{A8823A3E-912C-4A4C-9188-D7D25172B405}" srcOrd="1" destOrd="0" parTransId="{08664C9C-8D21-4E6B-82EF-C70CE4CE7228}" sibTransId="{4CCDEA9B-C287-49EA-B8B7-1FB51A5495DA}"/>
    <dgm:cxn modelId="{8886B325-69F4-4B86-8472-919E011A0F11}" type="presParOf" srcId="{A145A15A-653A-4A10-BB2D-2E50A373228D}" destId="{18A56187-BCCD-40FB-B8AA-C3ECEA382224}" srcOrd="0" destOrd="0" presId="urn:microsoft.com/office/officeart/2005/8/layout/process1"/>
    <dgm:cxn modelId="{1AC02891-FBFA-457E-A746-84A1142024A8}" type="presParOf" srcId="{A145A15A-653A-4A10-BB2D-2E50A373228D}" destId="{30B0A7F9-049D-49D8-914E-6E604A5B7F2E}" srcOrd="1" destOrd="0" presId="urn:microsoft.com/office/officeart/2005/8/layout/process1"/>
    <dgm:cxn modelId="{AB17A2BE-6A1D-4E15-B045-B1661CDDF7E9}" type="presParOf" srcId="{30B0A7F9-049D-49D8-914E-6E604A5B7F2E}" destId="{309E18FB-8783-4330-8D70-18F56AF8717A}" srcOrd="0" destOrd="0" presId="urn:microsoft.com/office/officeart/2005/8/layout/process1"/>
    <dgm:cxn modelId="{C63AA4AE-176D-4CA7-9E58-DB7CC5D7B25E}" type="presParOf" srcId="{A145A15A-653A-4A10-BB2D-2E50A373228D}" destId="{93FE9382-DD61-4F19-A512-34DCB5DBF39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291FA-6E85-4A01-9654-0EAE7BE3CD6A}" type="doc">
      <dgm:prSet loTypeId="urn:microsoft.com/office/officeart/2005/8/layout/target3" loCatId="relationship" qsTypeId="urn:microsoft.com/office/officeart/2005/8/quickstyle/simple1" qsCatId="simple" csTypeId="urn:microsoft.com/office/officeart/2005/8/colors/accent2_3" csCatId="accent2"/>
      <dgm:spPr/>
      <dgm:t>
        <a:bodyPr/>
        <a:lstStyle/>
        <a:p>
          <a:endParaRPr lang="en-GB"/>
        </a:p>
      </dgm:t>
    </dgm:pt>
    <dgm:pt modelId="{C669E375-D02D-454C-9694-9E52AA4642A1}">
      <dgm:prSet/>
      <dgm:spPr/>
      <dgm:t>
        <a:bodyPr/>
        <a:lstStyle/>
        <a:p>
          <a:pPr rtl="0"/>
          <a:r>
            <a:rPr lang="en-GB" smtClean="0"/>
            <a:t>The case for a Cloud Business</a:t>
          </a:r>
          <a:endParaRPr lang="en-GB"/>
        </a:p>
      </dgm:t>
    </dgm:pt>
    <dgm:pt modelId="{AD17A501-C196-4449-AF14-2E5D1FEFDC5A}" type="parTrans" cxnId="{26CBE19F-7862-4CB4-BE49-76F91698FC85}">
      <dgm:prSet/>
      <dgm:spPr/>
      <dgm:t>
        <a:bodyPr/>
        <a:lstStyle/>
        <a:p>
          <a:endParaRPr lang="en-GB"/>
        </a:p>
      </dgm:t>
    </dgm:pt>
    <dgm:pt modelId="{C1C8F82F-C66C-4AA6-9AD2-8ADF8A4BCA46}" type="sibTrans" cxnId="{26CBE19F-7862-4CB4-BE49-76F91698FC85}">
      <dgm:prSet/>
      <dgm:spPr/>
      <dgm:t>
        <a:bodyPr/>
        <a:lstStyle/>
        <a:p>
          <a:endParaRPr lang="en-GB"/>
        </a:p>
      </dgm:t>
    </dgm:pt>
    <dgm:pt modelId="{EE87728D-0DD1-482A-ADDB-F2A29181E0C0}">
      <dgm:prSet/>
      <dgm:spPr/>
      <dgm:t>
        <a:bodyPr/>
        <a:lstStyle/>
        <a:p>
          <a:pPr rtl="0"/>
          <a:r>
            <a:rPr lang="en-GB" smtClean="0"/>
            <a:t>Technology Roadmap</a:t>
          </a:r>
          <a:endParaRPr lang="en-GB"/>
        </a:p>
      </dgm:t>
    </dgm:pt>
    <dgm:pt modelId="{3743EFB1-46FE-43A2-A011-39DB5EC274F5}" type="parTrans" cxnId="{BA73330B-485A-4F8E-8EC5-6DF682E14947}">
      <dgm:prSet/>
      <dgm:spPr/>
      <dgm:t>
        <a:bodyPr/>
        <a:lstStyle/>
        <a:p>
          <a:endParaRPr lang="en-GB"/>
        </a:p>
      </dgm:t>
    </dgm:pt>
    <dgm:pt modelId="{EE671AB7-7B86-4D26-B7E9-9F0CEC7AEF5E}" type="sibTrans" cxnId="{BA73330B-485A-4F8E-8EC5-6DF682E14947}">
      <dgm:prSet/>
      <dgm:spPr/>
      <dgm:t>
        <a:bodyPr/>
        <a:lstStyle/>
        <a:p>
          <a:endParaRPr lang="en-GB"/>
        </a:p>
      </dgm:t>
    </dgm:pt>
    <dgm:pt modelId="{026C63E2-12F6-476A-93C6-28B6F8271FD3}">
      <dgm:prSet/>
      <dgm:spPr/>
      <dgm:t>
        <a:bodyPr/>
        <a:lstStyle/>
        <a:p>
          <a:pPr rtl="0"/>
          <a:r>
            <a:rPr lang="en-GB" smtClean="0"/>
            <a:t>Technical Certification</a:t>
          </a:r>
          <a:endParaRPr lang="en-GB"/>
        </a:p>
      </dgm:t>
    </dgm:pt>
    <dgm:pt modelId="{315571BD-DA6F-4666-A18B-5B0157150157}" type="parTrans" cxnId="{6CAA4AA9-123A-461D-8F59-B0421532CE0C}">
      <dgm:prSet/>
      <dgm:spPr/>
      <dgm:t>
        <a:bodyPr/>
        <a:lstStyle/>
        <a:p>
          <a:endParaRPr lang="en-GB"/>
        </a:p>
      </dgm:t>
    </dgm:pt>
    <dgm:pt modelId="{C2E67040-FA84-48CC-A968-A97D74CF9F45}" type="sibTrans" cxnId="{6CAA4AA9-123A-461D-8F59-B0421532CE0C}">
      <dgm:prSet/>
      <dgm:spPr/>
      <dgm:t>
        <a:bodyPr/>
        <a:lstStyle/>
        <a:p>
          <a:endParaRPr lang="en-GB"/>
        </a:p>
      </dgm:t>
    </dgm:pt>
    <dgm:pt modelId="{842CFC8B-2D49-4762-98AF-2E64BF26E54E}" type="pres">
      <dgm:prSet presAssocID="{F82291FA-6E85-4A01-9654-0EAE7BE3CD6A}" presName="Name0" presStyleCnt="0">
        <dgm:presLayoutVars>
          <dgm:chMax val="7"/>
          <dgm:dir/>
          <dgm:animLvl val="lvl"/>
          <dgm:resizeHandles val="exact"/>
        </dgm:presLayoutVars>
      </dgm:prSet>
      <dgm:spPr/>
      <dgm:t>
        <a:bodyPr/>
        <a:lstStyle/>
        <a:p>
          <a:endParaRPr lang="en-GB"/>
        </a:p>
      </dgm:t>
    </dgm:pt>
    <dgm:pt modelId="{9E281D7A-23A1-45B2-A997-0D2894ECB378}" type="pres">
      <dgm:prSet presAssocID="{C669E375-D02D-454C-9694-9E52AA4642A1}" presName="circle1" presStyleLbl="node1" presStyleIdx="0" presStyleCnt="3"/>
      <dgm:spPr/>
    </dgm:pt>
    <dgm:pt modelId="{84479EF6-396A-401C-B152-AE011C9792FE}" type="pres">
      <dgm:prSet presAssocID="{C669E375-D02D-454C-9694-9E52AA4642A1}" presName="space" presStyleCnt="0"/>
      <dgm:spPr/>
    </dgm:pt>
    <dgm:pt modelId="{A5FA7B03-E4FD-4BC9-A4A0-43DD4C84695D}" type="pres">
      <dgm:prSet presAssocID="{C669E375-D02D-454C-9694-9E52AA4642A1}" presName="rect1" presStyleLbl="alignAcc1" presStyleIdx="0" presStyleCnt="3"/>
      <dgm:spPr/>
      <dgm:t>
        <a:bodyPr/>
        <a:lstStyle/>
        <a:p>
          <a:endParaRPr lang="en-GB"/>
        </a:p>
      </dgm:t>
    </dgm:pt>
    <dgm:pt modelId="{0374EBCA-9E57-4E70-A7FE-9BBB7144553D}" type="pres">
      <dgm:prSet presAssocID="{EE87728D-0DD1-482A-ADDB-F2A29181E0C0}" presName="vertSpace2" presStyleLbl="node1" presStyleIdx="0" presStyleCnt="3"/>
      <dgm:spPr/>
    </dgm:pt>
    <dgm:pt modelId="{E6180758-8B5D-4C88-A0EF-0A5ED5806A0E}" type="pres">
      <dgm:prSet presAssocID="{EE87728D-0DD1-482A-ADDB-F2A29181E0C0}" presName="circle2" presStyleLbl="node1" presStyleIdx="1" presStyleCnt="3"/>
      <dgm:spPr/>
    </dgm:pt>
    <dgm:pt modelId="{9488F9F3-6BAC-4710-844A-DED73F01ED03}" type="pres">
      <dgm:prSet presAssocID="{EE87728D-0DD1-482A-ADDB-F2A29181E0C0}" presName="rect2" presStyleLbl="alignAcc1" presStyleIdx="1" presStyleCnt="3"/>
      <dgm:spPr/>
      <dgm:t>
        <a:bodyPr/>
        <a:lstStyle/>
        <a:p>
          <a:endParaRPr lang="en-GB"/>
        </a:p>
      </dgm:t>
    </dgm:pt>
    <dgm:pt modelId="{E29A7DE7-9888-4B93-BF1B-6F1D1EE63AD3}" type="pres">
      <dgm:prSet presAssocID="{026C63E2-12F6-476A-93C6-28B6F8271FD3}" presName="vertSpace3" presStyleLbl="node1" presStyleIdx="1" presStyleCnt="3"/>
      <dgm:spPr/>
    </dgm:pt>
    <dgm:pt modelId="{03071E9A-D8AF-40A4-9E7F-62E1595778B8}" type="pres">
      <dgm:prSet presAssocID="{026C63E2-12F6-476A-93C6-28B6F8271FD3}" presName="circle3" presStyleLbl="node1" presStyleIdx="2" presStyleCnt="3"/>
      <dgm:spPr/>
    </dgm:pt>
    <dgm:pt modelId="{C0196D23-D812-434F-9937-706EEF79E215}" type="pres">
      <dgm:prSet presAssocID="{026C63E2-12F6-476A-93C6-28B6F8271FD3}" presName="rect3" presStyleLbl="alignAcc1" presStyleIdx="2" presStyleCnt="3"/>
      <dgm:spPr/>
      <dgm:t>
        <a:bodyPr/>
        <a:lstStyle/>
        <a:p>
          <a:endParaRPr lang="en-GB"/>
        </a:p>
      </dgm:t>
    </dgm:pt>
    <dgm:pt modelId="{185752D1-3662-488E-95EF-DD2273966F0D}" type="pres">
      <dgm:prSet presAssocID="{C669E375-D02D-454C-9694-9E52AA4642A1}" presName="rect1ParTxNoCh" presStyleLbl="alignAcc1" presStyleIdx="2" presStyleCnt="3">
        <dgm:presLayoutVars>
          <dgm:chMax val="1"/>
          <dgm:bulletEnabled val="1"/>
        </dgm:presLayoutVars>
      </dgm:prSet>
      <dgm:spPr/>
      <dgm:t>
        <a:bodyPr/>
        <a:lstStyle/>
        <a:p>
          <a:endParaRPr lang="en-GB"/>
        </a:p>
      </dgm:t>
    </dgm:pt>
    <dgm:pt modelId="{C699AC81-D301-4754-86BB-AFB76266C659}" type="pres">
      <dgm:prSet presAssocID="{EE87728D-0DD1-482A-ADDB-F2A29181E0C0}" presName="rect2ParTxNoCh" presStyleLbl="alignAcc1" presStyleIdx="2" presStyleCnt="3">
        <dgm:presLayoutVars>
          <dgm:chMax val="1"/>
          <dgm:bulletEnabled val="1"/>
        </dgm:presLayoutVars>
      </dgm:prSet>
      <dgm:spPr/>
      <dgm:t>
        <a:bodyPr/>
        <a:lstStyle/>
        <a:p>
          <a:endParaRPr lang="en-GB"/>
        </a:p>
      </dgm:t>
    </dgm:pt>
    <dgm:pt modelId="{6A9D409C-FC34-44FB-9A4E-ABFEDF7AF56A}" type="pres">
      <dgm:prSet presAssocID="{026C63E2-12F6-476A-93C6-28B6F8271FD3}" presName="rect3ParTxNoCh" presStyleLbl="alignAcc1" presStyleIdx="2" presStyleCnt="3">
        <dgm:presLayoutVars>
          <dgm:chMax val="1"/>
          <dgm:bulletEnabled val="1"/>
        </dgm:presLayoutVars>
      </dgm:prSet>
      <dgm:spPr/>
      <dgm:t>
        <a:bodyPr/>
        <a:lstStyle/>
        <a:p>
          <a:endParaRPr lang="en-GB"/>
        </a:p>
      </dgm:t>
    </dgm:pt>
  </dgm:ptLst>
  <dgm:cxnLst>
    <dgm:cxn modelId="{BA73330B-485A-4F8E-8EC5-6DF682E14947}" srcId="{F82291FA-6E85-4A01-9654-0EAE7BE3CD6A}" destId="{EE87728D-0DD1-482A-ADDB-F2A29181E0C0}" srcOrd="1" destOrd="0" parTransId="{3743EFB1-46FE-43A2-A011-39DB5EC274F5}" sibTransId="{EE671AB7-7B86-4D26-B7E9-9F0CEC7AEF5E}"/>
    <dgm:cxn modelId="{84C4E64D-72AC-48A3-B394-A9EFF1F0EB2F}" type="presOf" srcId="{026C63E2-12F6-476A-93C6-28B6F8271FD3}" destId="{C0196D23-D812-434F-9937-706EEF79E215}" srcOrd="0" destOrd="0" presId="urn:microsoft.com/office/officeart/2005/8/layout/target3"/>
    <dgm:cxn modelId="{7051BD68-D2D5-4175-9B9C-DAD512ECA8A7}" type="presOf" srcId="{F82291FA-6E85-4A01-9654-0EAE7BE3CD6A}" destId="{842CFC8B-2D49-4762-98AF-2E64BF26E54E}" srcOrd="0" destOrd="0" presId="urn:microsoft.com/office/officeart/2005/8/layout/target3"/>
    <dgm:cxn modelId="{6CAA4AA9-123A-461D-8F59-B0421532CE0C}" srcId="{F82291FA-6E85-4A01-9654-0EAE7BE3CD6A}" destId="{026C63E2-12F6-476A-93C6-28B6F8271FD3}" srcOrd="2" destOrd="0" parTransId="{315571BD-DA6F-4666-A18B-5B0157150157}" sibTransId="{C2E67040-FA84-48CC-A968-A97D74CF9F45}"/>
    <dgm:cxn modelId="{A7A49045-4523-4A31-83A3-D666EAC729CF}" type="presOf" srcId="{026C63E2-12F6-476A-93C6-28B6F8271FD3}" destId="{6A9D409C-FC34-44FB-9A4E-ABFEDF7AF56A}" srcOrd="1" destOrd="0" presId="urn:microsoft.com/office/officeart/2005/8/layout/target3"/>
    <dgm:cxn modelId="{E9081D56-04A8-4DAE-9AD2-56E95B133C89}" type="presOf" srcId="{EE87728D-0DD1-482A-ADDB-F2A29181E0C0}" destId="{9488F9F3-6BAC-4710-844A-DED73F01ED03}" srcOrd="0" destOrd="0" presId="urn:microsoft.com/office/officeart/2005/8/layout/target3"/>
    <dgm:cxn modelId="{E4F2281A-F7C6-42F0-8470-ED2ABD1AEE93}" type="presOf" srcId="{EE87728D-0DD1-482A-ADDB-F2A29181E0C0}" destId="{C699AC81-D301-4754-86BB-AFB76266C659}" srcOrd="1" destOrd="0" presId="urn:microsoft.com/office/officeart/2005/8/layout/target3"/>
    <dgm:cxn modelId="{30C98068-C834-4073-ACFE-9D74255F4829}" type="presOf" srcId="{C669E375-D02D-454C-9694-9E52AA4642A1}" destId="{185752D1-3662-488E-95EF-DD2273966F0D}" srcOrd="1" destOrd="0" presId="urn:microsoft.com/office/officeart/2005/8/layout/target3"/>
    <dgm:cxn modelId="{26CBE19F-7862-4CB4-BE49-76F91698FC85}" srcId="{F82291FA-6E85-4A01-9654-0EAE7BE3CD6A}" destId="{C669E375-D02D-454C-9694-9E52AA4642A1}" srcOrd="0" destOrd="0" parTransId="{AD17A501-C196-4449-AF14-2E5D1FEFDC5A}" sibTransId="{C1C8F82F-C66C-4AA6-9AD2-8ADF8A4BCA46}"/>
    <dgm:cxn modelId="{DB793CCA-FA4C-41AE-BB13-D692E6367ACD}" type="presOf" srcId="{C669E375-D02D-454C-9694-9E52AA4642A1}" destId="{A5FA7B03-E4FD-4BC9-A4A0-43DD4C84695D}" srcOrd="0" destOrd="0" presId="urn:microsoft.com/office/officeart/2005/8/layout/target3"/>
    <dgm:cxn modelId="{9F92E496-313D-49A2-9B54-8E8ECC4FFE16}" type="presParOf" srcId="{842CFC8B-2D49-4762-98AF-2E64BF26E54E}" destId="{9E281D7A-23A1-45B2-A997-0D2894ECB378}" srcOrd="0" destOrd="0" presId="urn:microsoft.com/office/officeart/2005/8/layout/target3"/>
    <dgm:cxn modelId="{7B99F14C-CEBD-4401-B2BD-F7C70FB55875}" type="presParOf" srcId="{842CFC8B-2D49-4762-98AF-2E64BF26E54E}" destId="{84479EF6-396A-401C-B152-AE011C9792FE}" srcOrd="1" destOrd="0" presId="urn:microsoft.com/office/officeart/2005/8/layout/target3"/>
    <dgm:cxn modelId="{F878844D-C451-4933-8575-F22FC67886BF}" type="presParOf" srcId="{842CFC8B-2D49-4762-98AF-2E64BF26E54E}" destId="{A5FA7B03-E4FD-4BC9-A4A0-43DD4C84695D}" srcOrd="2" destOrd="0" presId="urn:microsoft.com/office/officeart/2005/8/layout/target3"/>
    <dgm:cxn modelId="{17B4E6F4-C647-49A8-ABD8-09CCA983662D}" type="presParOf" srcId="{842CFC8B-2D49-4762-98AF-2E64BF26E54E}" destId="{0374EBCA-9E57-4E70-A7FE-9BBB7144553D}" srcOrd="3" destOrd="0" presId="urn:microsoft.com/office/officeart/2005/8/layout/target3"/>
    <dgm:cxn modelId="{68278E41-2015-456C-915C-DB771E2396C7}" type="presParOf" srcId="{842CFC8B-2D49-4762-98AF-2E64BF26E54E}" destId="{E6180758-8B5D-4C88-A0EF-0A5ED5806A0E}" srcOrd="4" destOrd="0" presId="urn:microsoft.com/office/officeart/2005/8/layout/target3"/>
    <dgm:cxn modelId="{E21F9340-1448-42EA-88A9-D920F34494C9}" type="presParOf" srcId="{842CFC8B-2D49-4762-98AF-2E64BF26E54E}" destId="{9488F9F3-6BAC-4710-844A-DED73F01ED03}" srcOrd="5" destOrd="0" presId="urn:microsoft.com/office/officeart/2005/8/layout/target3"/>
    <dgm:cxn modelId="{92DEA63F-01F8-4D50-8520-B68BD1314D25}" type="presParOf" srcId="{842CFC8B-2D49-4762-98AF-2E64BF26E54E}" destId="{E29A7DE7-9888-4B93-BF1B-6F1D1EE63AD3}" srcOrd="6" destOrd="0" presId="urn:microsoft.com/office/officeart/2005/8/layout/target3"/>
    <dgm:cxn modelId="{0604154F-BF40-4B42-8567-F29F8893ED04}" type="presParOf" srcId="{842CFC8B-2D49-4762-98AF-2E64BF26E54E}" destId="{03071E9A-D8AF-40A4-9E7F-62E1595778B8}" srcOrd="7" destOrd="0" presId="urn:microsoft.com/office/officeart/2005/8/layout/target3"/>
    <dgm:cxn modelId="{4912DE11-1198-4338-8123-46D86AFF8EAA}" type="presParOf" srcId="{842CFC8B-2D49-4762-98AF-2E64BF26E54E}" destId="{C0196D23-D812-434F-9937-706EEF79E215}" srcOrd="8" destOrd="0" presId="urn:microsoft.com/office/officeart/2005/8/layout/target3"/>
    <dgm:cxn modelId="{29E1B87A-B6BA-4567-88A8-6E7FF0E0F4EA}" type="presParOf" srcId="{842CFC8B-2D49-4762-98AF-2E64BF26E54E}" destId="{185752D1-3662-488E-95EF-DD2273966F0D}" srcOrd="9" destOrd="0" presId="urn:microsoft.com/office/officeart/2005/8/layout/target3"/>
    <dgm:cxn modelId="{770D4193-66C5-4B6C-849A-EA92FBE55FE7}" type="presParOf" srcId="{842CFC8B-2D49-4762-98AF-2E64BF26E54E}" destId="{C699AC81-D301-4754-86BB-AFB76266C659}" srcOrd="10" destOrd="0" presId="urn:microsoft.com/office/officeart/2005/8/layout/target3"/>
    <dgm:cxn modelId="{A8DBF91E-9D6C-4936-8FDE-15B44B7DBC08}" type="presParOf" srcId="{842CFC8B-2D49-4762-98AF-2E64BF26E54E}" destId="{6A9D409C-FC34-44FB-9A4E-ABFEDF7AF56A}"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E97813-BF00-4202-966D-F0187D211208}" type="doc">
      <dgm:prSet loTypeId="urn:microsoft.com/office/officeart/2005/8/layout/pyramid2" loCatId="pyramid" qsTypeId="urn:microsoft.com/office/officeart/2005/8/quickstyle/simple5" qsCatId="simple" csTypeId="urn:microsoft.com/office/officeart/2005/8/colors/accent1_2" csCatId="accent1"/>
      <dgm:spPr/>
      <dgm:t>
        <a:bodyPr/>
        <a:lstStyle/>
        <a:p>
          <a:endParaRPr lang="en-GB"/>
        </a:p>
      </dgm:t>
    </dgm:pt>
    <dgm:pt modelId="{0D3254DE-D901-4250-8303-372CA4FF4264}">
      <dgm:prSet/>
      <dgm:spPr/>
      <dgm:t>
        <a:bodyPr/>
        <a:lstStyle/>
        <a:p>
          <a:pPr rtl="0"/>
          <a:r>
            <a:rPr lang="en-GB" smtClean="0"/>
            <a:t>Little margin in subscription annuity</a:t>
          </a:r>
          <a:endParaRPr lang="en-GB"/>
        </a:p>
      </dgm:t>
    </dgm:pt>
    <dgm:pt modelId="{17A61896-3717-48E3-94EE-7D4F3992CF33}" type="parTrans" cxnId="{79B39D57-8F93-45CE-9ED9-4D75F31E06C4}">
      <dgm:prSet/>
      <dgm:spPr/>
      <dgm:t>
        <a:bodyPr/>
        <a:lstStyle/>
        <a:p>
          <a:endParaRPr lang="en-GB"/>
        </a:p>
      </dgm:t>
    </dgm:pt>
    <dgm:pt modelId="{B54C5BCE-C2EC-4BEC-A08E-F8BC2A952B58}" type="sibTrans" cxnId="{79B39D57-8F93-45CE-9ED9-4D75F31E06C4}">
      <dgm:prSet/>
      <dgm:spPr/>
      <dgm:t>
        <a:bodyPr/>
        <a:lstStyle/>
        <a:p>
          <a:endParaRPr lang="en-GB"/>
        </a:p>
      </dgm:t>
    </dgm:pt>
    <dgm:pt modelId="{3D5B3C45-8599-4BAD-A935-D34705BB8615}">
      <dgm:prSet/>
      <dgm:spPr/>
      <dgm:t>
        <a:bodyPr/>
        <a:lstStyle/>
        <a:p>
          <a:pPr rtl="0"/>
          <a:r>
            <a:rPr lang="en-GB" dirty="0" smtClean="0"/>
            <a:t>Money is in the service tail, but how?</a:t>
          </a:r>
          <a:endParaRPr lang="en-GB" dirty="0"/>
        </a:p>
      </dgm:t>
    </dgm:pt>
    <dgm:pt modelId="{5D992B12-2BE1-4160-AD32-DFDDD08C601C}" type="parTrans" cxnId="{DE6C10C9-B14B-4182-B682-FA64A496D32F}">
      <dgm:prSet/>
      <dgm:spPr/>
      <dgm:t>
        <a:bodyPr/>
        <a:lstStyle/>
        <a:p>
          <a:endParaRPr lang="en-GB"/>
        </a:p>
      </dgm:t>
    </dgm:pt>
    <dgm:pt modelId="{9887D7AD-28DB-4036-B185-4F6F0F643B61}" type="sibTrans" cxnId="{DE6C10C9-B14B-4182-B682-FA64A496D32F}">
      <dgm:prSet/>
      <dgm:spPr/>
      <dgm:t>
        <a:bodyPr/>
        <a:lstStyle/>
        <a:p>
          <a:endParaRPr lang="en-GB"/>
        </a:p>
      </dgm:t>
    </dgm:pt>
    <dgm:pt modelId="{180759C3-273B-47D1-9340-71CE033A3858}" type="pres">
      <dgm:prSet presAssocID="{22E97813-BF00-4202-966D-F0187D211208}" presName="compositeShape" presStyleCnt="0">
        <dgm:presLayoutVars>
          <dgm:dir/>
          <dgm:resizeHandles/>
        </dgm:presLayoutVars>
      </dgm:prSet>
      <dgm:spPr/>
      <dgm:t>
        <a:bodyPr/>
        <a:lstStyle/>
        <a:p>
          <a:endParaRPr lang="en-GB"/>
        </a:p>
      </dgm:t>
    </dgm:pt>
    <dgm:pt modelId="{FB01117D-DBDE-48E8-8345-21B69B1F4406}" type="pres">
      <dgm:prSet presAssocID="{22E97813-BF00-4202-966D-F0187D211208}" presName="pyramid" presStyleLbl="node1" presStyleIdx="0" presStyleCnt="1"/>
      <dgm:spPr/>
    </dgm:pt>
    <dgm:pt modelId="{390A71C7-CBE6-499C-B314-2F5FF412CF3E}" type="pres">
      <dgm:prSet presAssocID="{22E97813-BF00-4202-966D-F0187D211208}" presName="theList" presStyleCnt="0"/>
      <dgm:spPr/>
    </dgm:pt>
    <dgm:pt modelId="{5219BD96-375F-4D38-8C2F-DE66E94B3680}" type="pres">
      <dgm:prSet presAssocID="{0D3254DE-D901-4250-8303-372CA4FF4264}" presName="aNode" presStyleLbl="fgAcc1" presStyleIdx="0" presStyleCnt="2">
        <dgm:presLayoutVars>
          <dgm:bulletEnabled val="1"/>
        </dgm:presLayoutVars>
      </dgm:prSet>
      <dgm:spPr/>
      <dgm:t>
        <a:bodyPr/>
        <a:lstStyle/>
        <a:p>
          <a:endParaRPr lang="en-GB"/>
        </a:p>
      </dgm:t>
    </dgm:pt>
    <dgm:pt modelId="{6883AD9E-3AE4-47B3-B2E7-1C4D47FEC9FF}" type="pres">
      <dgm:prSet presAssocID="{0D3254DE-D901-4250-8303-372CA4FF4264}" presName="aSpace" presStyleCnt="0"/>
      <dgm:spPr/>
    </dgm:pt>
    <dgm:pt modelId="{E8480E4D-AE19-4F4D-AA9E-B0158CD3D3BF}" type="pres">
      <dgm:prSet presAssocID="{3D5B3C45-8599-4BAD-A935-D34705BB8615}" presName="aNode" presStyleLbl="fgAcc1" presStyleIdx="1" presStyleCnt="2">
        <dgm:presLayoutVars>
          <dgm:bulletEnabled val="1"/>
        </dgm:presLayoutVars>
      </dgm:prSet>
      <dgm:spPr/>
      <dgm:t>
        <a:bodyPr/>
        <a:lstStyle/>
        <a:p>
          <a:endParaRPr lang="en-GB"/>
        </a:p>
      </dgm:t>
    </dgm:pt>
    <dgm:pt modelId="{E1486616-1522-4E15-B653-EF826A15C723}" type="pres">
      <dgm:prSet presAssocID="{3D5B3C45-8599-4BAD-A935-D34705BB8615}" presName="aSpace" presStyleCnt="0"/>
      <dgm:spPr/>
    </dgm:pt>
  </dgm:ptLst>
  <dgm:cxnLst>
    <dgm:cxn modelId="{50782DF3-ACFE-4521-9128-ACC6DC728CC1}" type="presOf" srcId="{0D3254DE-D901-4250-8303-372CA4FF4264}" destId="{5219BD96-375F-4D38-8C2F-DE66E94B3680}" srcOrd="0" destOrd="0" presId="urn:microsoft.com/office/officeart/2005/8/layout/pyramid2"/>
    <dgm:cxn modelId="{94D500AA-03FE-4F42-B180-81727AE23CF5}" type="presOf" srcId="{22E97813-BF00-4202-966D-F0187D211208}" destId="{180759C3-273B-47D1-9340-71CE033A3858}" srcOrd="0" destOrd="0" presId="urn:microsoft.com/office/officeart/2005/8/layout/pyramid2"/>
    <dgm:cxn modelId="{DE6C10C9-B14B-4182-B682-FA64A496D32F}" srcId="{22E97813-BF00-4202-966D-F0187D211208}" destId="{3D5B3C45-8599-4BAD-A935-D34705BB8615}" srcOrd="1" destOrd="0" parTransId="{5D992B12-2BE1-4160-AD32-DFDDD08C601C}" sibTransId="{9887D7AD-28DB-4036-B185-4F6F0F643B61}"/>
    <dgm:cxn modelId="{79B39D57-8F93-45CE-9ED9-4D75F31E06C4}" srcId="{22E97813-BF00-4202-966D-F0187D211208}" destId="{0D3254DE-D901-4250-8303-372CA4FF4264}" srcOrd="0" destOrd="0" parTransId="{17A61896-3717-48E3-94EE-7D4F3992CF33}" sibTransId="{B54C5BCE-C2EC-4BEC-A08E-F8BC2A952B58}"/>
    <dgm:cxn modelId="{280EBBE8-CC30-4551-BB34-3736BA6ECF4F}" type="presOf" srcId="{3D5B3C45-8599-4BAD-A935-D34705BB8615}" destId="{E8480E4D-AE19-4F4D-AA9E-B0158CD3D3BF}" srcOrd="0" destOrd="0" presId="urn:microsoft.com/office/officeart/2005/8/layout/pyramid2"/>
    <dgm:cxn modelId="{991A79EF-E0E8-448A-9FA0-F72AED54668A}" type="presParOf" srcId="{180759C3-273B-47D1-9340-71CE033A3858}" destId="{FB01117D-DBDE-48E8-8345-21B69B1F4406}" srcOrd="0" destOrd="0" presId="urn:microsoft.com/office/officeart/2005/8/layout/pyramid2"/>
    <dgm:cxn modelId="{F9E6A095-FC01-4748-B52B-49AFCDC7597C}" type="presParOf" srcId="{180759C3-273B-47D1-9340-71CE033A3858}" destId="{390A71C7-CBE6-499C-B314-2F5FF412CF3E}" srcOrd="1" destOrd="0" presId="urn:microsoft.com/office/officeart/2005/8/layout/pyramid2"/>
    <dgm:cxn modelId="{63F7AA78-31A8-4BF2-9C0B-3D4D4089E240}" type="presParOf" srcId="{390A71C7-CBE6-499C-B314-2F5FF412CF3E}" destId="{5219BD96-375F-4D38-8C2F-DE66E94B3680}" srcOrd="0" destOrd="0" presId="urn:microsoft.com/office/officeart/2005/8/layout/pyramid2"/>
    <dgm:cxn modelId="{04D462C7-EC92-4E40-A73E-4C3E8ABDD0B3}" type="presParOf" srcId="{390A71C7-CBE6-499C-B314-2F5FF412CF3E}" destId="{6883AD9E-3AE4-47B3-B2E7-1C4D47FEC9FF}" srcOrd="1" destOrd="0" presId="urn:microsoft.com/office/officeart/2005/8/layout/pyramid2"/>
    <dgm:cxn modelId="{A7AF8C7F-81D3-4447-9E48-6DD97D654FB3}" type="presParOf" srcId="{390A71C7-CBE6-499C-B314-2F5FF412CF3E}" destId="{E8480E4D-AE19-4F4D-AA9E-B0158CD3D3BF}" srcOrd="2" destOrd="0" presId="urn:microsoft.com/office/officeart/2005/8/layout/pyramid2"/>
    <dgm:cxn modelId="{9FCFD2BD-A754-44CF-AA52-F1068E668F0A}" type="presParOf" srcId="{390A71C7-CBE6-499C-B314-2F5FF412CF3E}" destId="{E1486616-1522-4E15-B653-EF826A15C723}"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F0AD14-7331-4BE7-A1D4-3832BC5740FA}"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GB"/>
        </a:p>
      </dgm:t>
    </dgm:pt>
    <dgm:pt modelId="{991C2B9F-E6AA-44B7-B43E-43970C39CE4A}">
      <dgm:prSet/>
      <dgm:spPr/>
      <dgm:t>
        <a:bodyPr/>
        <a:lstStyle/>
        <a:p>
          <a:pPr rtl="0"/>
          <a:r>
            <a:rPr lang="en-GB" dirty="0" smtClean="0"/>
            <a:t>Honesty</a:t>
          </a:r>
          <a:endParaRPr lang="en-GB" dirty="0"/>
        </a:p>
      </dgm:t>
    </dgm:pt>
    <dgm:pt modelId="{A7500B4E-8866-484C-A01D-308E88EBE18A}" type="parTrans" cxnId="{893E91EF-681D-4272-9542-C7715A4C09A3}">
      <dgm:prSet/>
      <dgm:spPr/>
      <dgm:t>
        <a:bodyPr/>
        <a:lstStyle/>
        <a:p>
          <a:endParaRPr lang="en-GB"/>
        </a:p>
      </dgm:t>
    </dgm:pt>
    <dgm:pt modelId="{141FF32B-0AC2-46E7-9C32-759C849BBEAF}" type="sibTrans" cxnId="{893E91EF-681D-4272-9542-C7715A4C09A3}">
      <dgm:prSet/>
      <dgm:spPr/>
      <dgm:t>
        <a:bodyPr/>
        <a:lstStyle/>
        <a:p>
          <a:endParaRPr lang="en-GB"/>
        </a:p>
      </dgm:t>
    </dgm:pt>
    <dgm:pt modelId="{E14204F7-D2C8-4D55-9420-DBE62B0CC034}">
      <dgm:prSet/>
      <dgm:spPr/>
      <dgm:t>
        <a:bodyPr/>
        <a:lstStyle/>
        <a:p>
          <a:pPr rtl="0"/>
          <a:r>
            <a:rPr lang="en-GB" smtClean="0"/>
            <a:t>Delivery</a:t>
          </a:r>
          <a:endParaRPr lang="en-GB"/>
        </a:p>
      </dgm:t>
    </dgm:pt>
    <dgm:pt modelId="{F4950A9A-5C1C-4DEA-934F-6409B046CF71}" type="parTrans" cxnId="{2C13D5DA-C94C-401C-974F-4350BE82D250}">
      <dgm:prSet/>
      <dgm:spPr/>
      <dgm:t>
        <a:bodyPr/>
        <a:lstStyle/>
        <a:p>
          <a:endParaRPr lang="en-GB"/>
        </a:p>
      </dgm:t>
    </dgm:pt>
    <dgm:pt modelId="{BF947152-5487-42BD-A0BA-5EC23BD4F6A8}" type="sibTrans" cxnId="{2C13D5DA-C94C-401C-974F-4350BE82D250}">
      <dgm:prSet/>
      <dgm:spPr/>
      <dgm:t>
        <a:bodyPr/>
        <a:lstStyle/>
        <a:p>
          <a:endParaRPr lang="en-GB"/>
        </a:p>
      </dgm:t>
    </dgm:pt>
    <dgm:pt modelId="{1C736A85-8FB8-4930-AAD6-CFAC772C1E5B}">
      <dgm:prSet/>
      <dgm:spPr/>
      <dgm:t>
        <a:bodyPr/>
        <a:lstStyle/>
        <a:p>
          <a:pPr rtl="0"/>
          <a:r>
            <a:rPr lang="en-GB" dirty="0" smtClean="0"/>
            <a:t>Trust </a:t>
          </a:r>
          <a:endParaRPr lang="en-GB" dirty="0"/>
        </a:p>
      </dgm:t>
    </dgm:pt>
    <dgm:pt modelId="{2ADB5A7F-A374-4ED3-B320-B231318287D7}" type="parTrans" cxnId="{617418EC-C5E4-4306-A1B4-715B8B7A24F3}">
      <dgm:prSet/>
      <dgm:spPr/>
      <dgm:t>
        <a:bodyPr/>
        <a:lstStyle/>
        <a:p>
          <a:endParaRPr lang="en-GB"/>
        </a:p>
      </dgm:t>
    </dgm:pt>
    <dgm:pt modelId="{09921308-D3CB-4F96-BAA7-4526E518A976}" type="sibTrans" cxnId="{617418EC-C5E4-4306-A1B4-715B8B7A24F3}">
      <dgm:prSet/>
      <dgm:spPr/>
      <dgm:t>
        <a:bodyPr/>
        <a:lstStyle/>
        <a:p>
          <a:endParaRPr lang="en-GB"/>
        </a:p>
      </dgm:t>
    </dgm:pt>
    <dgm:pt modelId="{25A8B6C8-8D3B-48CE-B816-93C4F2D95964}" type="pres">
      <dgm:prSet presAssocID="{51F0AD14-7331-4BE7-A1D4-3832BC5740FA}" presName="Name0" presStyleCnt="0">
        <dgm:presLayoutVars>
          <dgm:dir/>
          <dgm:resizeHandles val="exact"/>
        </dgm:presLayoutVars>
      </dgm:prSet>
      <dgm:spPr/>
      <dgm:t>
        <a:bodyPr/>
        <a:lstStyle/>
        <a:p>
          <a:endParaRPr lang="en-GB"/>
        </a:p>
      </dgm:t>
    </dgm:pt>
    <dgm:pt modelId="{3AE87264-2E8B-494A-A163-2C5681E65683}" type="pres">
      <dgm:prSet presAssocID="{51F0AD14-7331-4BE7-A1D4-3832BC5740FA}" presName="arrow" presStyleLbl="bgShp" presStyleIdx="0" presStyleCnt="1"/>
      <dgm:spPr/>
      <dgm:t>
        <a:bodyPr/>
        <a:lstStyle/>
        <a:p>
          <a:endParaRPr lang="en-GB"/>
        </a:p>
      </dgm:t>
    </dgm:pt>
    <dgm:pt modelId="{161A8DC6-037D-46F4-8167-79B41B9DB21A}" type="pres">
      <dgm:prSet presAssocID="{51F0AD14-7331-4BE7-A1D4-3832BC5740FA}" presName="points" presStyleCnt="0"/>
      <dgm:spPr/>
      <dgm:t>
        <a:bodyPr/>
        <a:lstStyle/>
        <a:p>
          <a:endParaRPr lang="en-GB"/>
        </a:p>
      </dgm:t>
    </dgm:pt>
    <dgm:pt modelId="{C6D8EBFE-15B0-4D4E-9DB7-C4794C985248}" type="pres">
      <dgm:prSet presAssocID="{991C2B9F-E6AA-44B7-B43E-43970C39CE4A}" presName="compositeA" presStyleCnt="0"/>
      <dgm:spPr/>
      <dgm:t>
        <a:bodyPr/>
        <a:lstStyle/>
        <a:p>
          <a:endParaRPr lang="en-GB"/>
        </a:p>
      </dgm:t>
    </dgm:pt>
    <dgm:pt modelId="{A3C32A7B-99F1-449D-94D8-9F631E43121D}" type="pres">
      <dgm:prSet presAssocID="{991C2B9F-E6AA-44B7-B43E-43970C39CE4A}" presName="textA" presStyleLbl="revTx" presStyleIdx="0" presStyleCnt="3" custScaleX="88572">
        <dgm:presLayoutVars>
          <dgm:bulletEnabled val="1"/>
        </dgm:presLayoutVars>
      </dgm:prSet>
      <dgm:spPr/>
      <dgm:t>
        <a:bodyPr/>
        <a:lstStyle/>
        <a:p>
          <a:endParaRPr lang="en-GB"/>
        </a:p>
      </dgm:t>
    </dgm:pt>
    <dgm:pt modelId="{20580747-369F-488D-B249-2B721E738D25}" type="pres">
      <dgm:prSet presAssocID="{991C2B9F-E6AA-44B7-B43E-43970C39CE4A}" presName="circleA" presStyleLbl="node1" presStyleIdx="0" presStyleCnt="3"/>
      <dgm:spPr/>
      <dgm:t>
        <a:bodyPr/>
        <a:lstStyle/>
        <a:p>
          <a:endParaRPr lang="en-GB"/>
        </a:p>
      </dgm:t>
    </dgm:pt>
    <dgm:pt modelId="{1C4C2B93-EACF-40FA-87AA-6A273DAD9A01}" type="pres">
      <dgm:prSet presAssocID="{991C2B9F-E6AA-44B7-B43E-43970C39CE4A}" presName="spaceA" presStyleCnt="0"/>
      <dgm:spPr/>
      <dgm:t>
        <a:bodyPr/>
        <a:lstStyle/>
        <a:p>
          <a:endParaRPr lang="en-GB"/>
        </a:p>
      </dgm:t>
    </dgm:pt>
    <dgm:pt modelId="{BC560E82-FDD8-457E-AD87-934E5398BF33}" type="pres">
      <dgm:prSet presAssocID="{141FF32B-0AC2-46E7-9C32-759C849BBEAF}" presName="space" presStyleCnt="0"/>
      <dgm:spPr/>
      <dgm:t>
        <a:bodyPr/>
        <a:lstStyle/>
        <a:p>
          <a:endParaRPr lang="en-GB"/>
        </a:p>
      </dgm:t>
    </dgm:pt>
    <dgm:pt modelId="{B8C48B25-7251-4358-BF9A-1A313A551B14}" type="pres">
      <dgm:prSet presAssocID="{E14204F7-D2C8-4D55-9420-DBE62B0CC034}" presName="compositeB" presStyleCnt="0"/>
      <dgm:spPr/>
      <dgm:t>
        <a:bodyPr/>
        <a:lstStyle/>
        <a:p>
          <a:endParaRPr lang="en-GB"/>
        </a:p>
      </dgm:t>
    </dgm:pt>
    <dgm:pt modelId="{8EED810A-5136-450B-A923-36096178BEF7}" type="pres">
      <dgm:prSet presAssocID="{E14204F7-D2C8-4D55-9420-DBE62B0CC034}" presName="textB" presStyleLbl="revTx" presStyleIdx="1" presStyleCnt="3">
        <dgm:presLayoutVars>
          <dgm:bulletEnabled val="1"/>
        </dgm:presLayoutVars>
      </dgm:prSet>
      <dgm:spPr/>
      <dgm:t>
        <a:bodyPr/>
        <a:lstStyle/>
        <a:p>
          <a:endParaRPr lang="en-GB"/>
        </a:p>
      </dgm:t>
    </dgm:pt>
    <dgm:pt modelId="{1E988B60-C32E-4EFA-B689-6D36E15092CA}" type="pres">
      <dgm:prSet presAssocID="{E14204F7-D2C8-4D55-9420-DBE62B0CC034}" presName="circleB" presStyleLbl="node1" presStyleIdx="1" presStyleCnt="3"/>
      <dgm:spPr/>
      <dgm:t>
        <a:bodyPr/>
        <a:lstStyle/>
        <a:p>
          <a:endParaRPr lang="en-GB"/>
        </a:p>
      </dgm:t>
    </dgm:pt>
    <dgm:pt modelId="{2C27E072-9D56-47BD-992B-902B5E6F2C71}" type="pres">
      <dgm:prSet presAssocID="{E14204F7-D2C8-4D55-9420-DBE62B0CC034}" presName="spaceB" presStyleCnt="0"/>
      <dgm:spPr/>
      <dgm:t>
        <a:bodyPr/>
        <a:lstStyle/>
        <a:p>
          <a:endParaRPr lang="en-GB"/>
        </a:p>
      </dgm:t>
    </dgm:pt>
    <dgm:pt modelId="{6A383976-02C9-4892-ADE2-56D3D88B4267}" type="pres">
      <dgm:prSet presAssocID="{BF947152-5487-42BD-A0BA-5EC23BD4F6A8}" presName="space" presStyleCnt="0"/>
      <dgm:spPr/>
      <dgm:t>
        <a:bodyPr/>
        <a:lstStyle/>
        <a:p>
          <a:endParaRPr lang="en-GB"/>
        </a:p>
      </dgm:t>
    </dgm:pt>
    <dgm:pt modelId="{91EE5087-11CF-4729-B3B0-3570E3153395}" type="pres">
      <dgm:prSet presAssocID="{1C736A85-8FB8-4930-AAD6-CFAC772C1E5B}" presName="compositeA" presStyleCnt="0"/>
      <dgm:spPr/>
      <dgm:t>
        <a:bodyPr/>
        <a:lstStyle/>
        <a:p>
          <a:endParaRPr lang="en-GB"/>
        </a:p>
      </dgm:t>
    </dgm:pt>
    <dgm:pt modelId="{59A70FF6-B1D1-4F5A-B41A-81418930D853}" type="pres">
      <dgm:prSet presAssocID="{1C736A85-8FB8-4930-AAD6-CFAC772C1E5B}" presName="textA" presStyleLbl="revTx" presStyleIdx="2" presStyleCnt="3">
        <dgm:presLayoutVars>
          <dgm:bulletEnabled val="1"/>
        </dgm:presLayoutVars>
      </dgm:prSet>
      <dgm:spPr/>
      <dgm:t>
        <a:bodyPr/>
        <a:lstStyle/>
        <a:p>
          <a:endParaRPr lang="en-GB"/>
        </a:p>
      </dgm:t>
    </dgm:pt>
    <dgm:pt modelId="{1E87CBBA-32CC-4400-A094-76717DE9F288}" type="pres">
      <dgm:prSet presAssocID="{1C736A85-8FB8-4930-AAD6-CFAC772C1E5B}" presName="circleA" presStyleLbl="node1" presStyleIdx="2" presStyleCnt="3"/>
      <dgm:spPr/>
      <dgm:t>
        <a:bodyPr/>
        <a:lstStyle/>
        <a:p>
          <a:endParaRPr lang="en-GB"/>
        </a:p>
      </dgm:t>
    </dgm:pt>
    <dgm:pt modelId="{BED7AEEE-B2BB-4CDB-B99C-522010E7B6B6}" type="pres">
      <dgm:prSet presAssocID="{1C736A85-8FB8-4930-AAD6-CFAC772C1E5B}" presName="spaceA" presStyleCnt="0"/>
      <dgm:spPr/>
      <dgm:t>
        <a:bodyPr/>
        <a:lstStyle/>
        <a:p>
          <a:endParaRPr lang="en-GB"/>
        </a:p>
      </dgm:t>
    </dgm:pt>
  </dgm:ptLst>
  <dgm:cxnLst>
    <dgm:cxn modelId="{893E91EF-681D-4272-9542-C7715A4C09A3}" srcId="{51F0AD14-7331-4BE7-A1D4-3832BC5740FA}" destId="{991C2B9F-E6AA-44B7-B43E-43970C39CE4A}" srcOrd="0" destOrd="0" parTransId="{A7500B4E-8866-484C-A01D-308E88EBE18A}" sibTransId="{141FF32B-0AC2-46E7-9C32-759C849BBEAF}"/>
    <dgm:cxn modelId="{617418EC-C5E4-4306-A1B4-715B8B7A24F3}" srcId="{51F0AD14-7331-4BE7-A1D4-3832BC5740FA}" destId="{1C736A85-8FB8-4930-AAD6-CFAC772C1E5B}" srcOrd="2" destOrd="0" parTransId="{2ADB5A7F-A374-4ED3-B320-B231318287D7}" sibTransId="{09921308-D3CB-4F96-BAA7-4526E518A976}"/>
    <dgm:cxn modelId="{E49E8C93-51E6-46C6-96B8-B1CC560B1DAB}" type="presOf" srcId="{E14204F7-D2C8-4D55-9420-DBE62B0CC034}" destId="{8EED810A-5136-450B-A923-36096178BEF7}" srcOrd="0" destOrd="0" presId="urn:microsoft.com/office/officeart/2005/8/layout/hProcess11"/>
    <dgm:cxn modelId="{C92BC3CB-9923-4B7D-95AD-4BD1CF346607}" type="presOf" srcId="{1C736A85-8FB8-4930-AAD6-CFAC772C1E5B}" destId="{59A70FF6-B1D1-4F5A-B41A-81418930D853}" srcOrd="0" destOrd="0" presId="urn:microsoft.com/office/officeart/2005/8/layout/hProcess11"/>
    <dgm:cxn modelId="{FA3376C6-6060-495B-9962-F62A3C9EACD5}" type="presOf" srcId="{51F0AD14-7331-4BE7-A1D4-3832BC5740FA}" destId="{25A8B6C8-8D3B-48CE-B816-93C4F2D95964}" srcOrd="0" destOrd="0" presId="urn:microsoft.com/office/officeart/2005/8/layout/hProcess11"/>
    <dgm:cxn modelId="{ED35342C-B2D6-47B5-8F90-784655E368EC}" type="presOf" srcId="{991C2B9F-E6AA-44B7-B43E-43970C39CE4A}" destId="{A3C32A7B-99F1-449D-94D8-9F631E43121D}" srcOrd="0" destOrd="0" presId="urn:microsoft.com/office/officeart/2005/8/layout/hProcess11"/>
    <dgm:cxn modelId="{2C13D5DA-C94C-401C-974F-4350BE82D250}" srcId="{51F0AD14-7331-4BE7-A1D4-3832BC5740FA}" destId="{E14204F7-D2C8-4D55-9420-DBE62B0CC034}" srcOrd="1" destOrd="0" parTransId="{F4950A9A-5C1C-4DEA-934F-6409B046CF71}" sibTransId="{BF947152-5487-42BD-A0BA-5EC23BD4F6A8}"/>
    <dgm:cxn modelId="{B2075E9D-E888-45AB-944F-95C45A10F73A}" type="presParOf" srcId="{25A8B6C8-8D3B-48CE-B816-93C4F2D95964}" destId="{3AE87264-2E8B-494A-A163-2C5681E65683}" srcOrd="0" destOrd="0" presId="urn:microsoft.com/office/officeart/2005/8/layout/hProcess11"/>
    <dgm:cxn modelId="{421508C9-3CDB-4FA3-8A04-AED6DBE5EF21}" type="presParOf" srcId="{25A8B6C8-8D3B-48CE-B816-93C4F2D95964}" destId="{161A8DC6-037D-46F4-8167-79B41B9DB21A}" srcOrd="1" destOrd="0" presId="urn:microsoft.com/office/officeart/2005/8/layout/hProcess11"/>
    <dgm:cxn modelId="{27C68A78-B347-432F-8C55-8D6CCBAAB2B1}" type="presParOf" srcId="{161A8DC6-037D-46F4-8167-79B41B9DB21A}" destId="{C6D8EBFE-15B0-4D4E-9DB7-C4794C985248}" srcOrd="0" destOrd="0" presId="urn:microsoft.com/office/officeart/2005/8/layout/hProcess11"/>
    <dgm:cxn modelId="{113794C3-7A69-4EF1-B329-AF1C09C527C7}" type="presParOf" srcId="{C6D8EBFE-15B0-4D4E-9DB7-C4794C985248}" destId="{A3C32A7B-99F1-449D-94D8-9F631E43121D}" srcOrd="0" destOrd="0" presId="urn:microsoft.com/office/officeart/2005/8/layout/hProcess11"/>
    <dgm:cxn modelId="{A646B8D3-9E40-4751-BEC2-1CFD9C639697}" type="presParOf" srcId="{C6D8EBFE-15B0-4D4E-9DB7-C4794C985248}" destId="{20580747-369F-488D-B249-2B721E738D25}" srcOrd="1" destOrd="0" presId="urn:microsoft.com/office/officeart/2005/8/layout/hProcess11"/>
    <dgm:cxn modelId="{76073DD3-B2F4-4228-984B-BC8074A6D9B8}" type="presParOf" srcId="{C6D8EBFE-15B0-4D4E-9DB7-C4794C985248}" destId="{1C4C2B93-EACF-40FA-87AA-6A273DAD9A01}" srcOrd="2" destOrd="0" presId="urn:microsoft.com/office/officeart/2005/8/layout/hProcess11"/>
    <dgm:cxn modelId="{DB22CFD6-96F7-4F11-9332-B59395EDD50D}" type="presParOf" srcId="{161A8DC6-037D-46F4-8167-79B41B9DB21A}" destId="{BC560E82-FDD8-457E-AD87-934E5398BF33}" srcOrd="1" destOrd="0" presId="urn:microsoft.com/office/officeart/2005/8/layout/hProcess11"/>
    <dgm:cxn modelId="{C9D6351F-C5E2-4FB9-A390-2E174CB03F8E}" type="presParOf" srcId="{161A8DC6-037D-46F4-8167-79B41B9DB21A}" destId="{B8C48B25-7251-4358-BF9A-1A313A551B14}" srcOrd="2" destOrd="0" presId="urn:microsoft.com/office/officeart/2005/8/layout/hProcess11"/>
    <dgm:cxn modelId="{AFB01F14-F53E-4072-A8CD-68266EFC551C}" type="presParOf" srcId="{B8C48B25-7251-4358-BF9A-1A313A551B14}" destId="{8EED810A-5136-450B-A923-36096178BEF7}" srcOrd="0" destOrd="0" presId="urn:microsoft.com/office/officeart/2005/8/layout/hProcess11"/>
    <dgm:cxn modelId="{0DD48D00-7A8C-444F-AAB3-8EABBE3EF8DD}" type="presParOf" srcId="{B8C48B25-7251-4358-BF9A-1A313A551B14}" destId="{1E988B60-C32E-4EFA-B689-6D36E15092CA}" srcOrd="1" destOrd="0" presId="urn:microsoft.com/office/officeart/2005/8/layout/hProcess11"/>
    <dgm:cxn modelId="{8FE867CB-B785-4D6A-B63B-7F41BF423F19}" type="presParOf" srcId="{B8C48B25-7251-4358-BF9A-1A313A551B14}" destId="{2C27E072-9D56-47BD-992B-902B5E6F2C71}" srcOrd="2" destOrd="0" presId="urn:microsoft.com/office/officeart/2005/8/layout/hProcess11"/>
    <dgm:cxn modelId="{29AE991C-CB82-4FD4-A736-6C6FC878145C}" type="presParOf" srcId="{161A8DC6-037D-46F4-8167-79B41B9DB21A}" destId="{6A383976-02C9-4892-ADE2-56D3D88B4267}" srcOrd="3" destOrd="0" presId="urn:microsoft.com/office/officeart/2005/8/layout/hProcess11"/>
    <dgm:cxn modelId="{4D9C93B3-E357-4DD1-85BD-9CFFB60CC935}" type="presParOf" srcId="{161A8DC6-037D-46F4-8167-79B41B9DB21A}" destId="{91EE5087-11CF-4729-B3B0-3570E3153395}" srcOrd="4" destOrd="0" presId="urn:microsoft.com/office/officeart/2005/8/layout/hProcess11"/>
    <dgm:cxn modelId="{59586F40-1753-4478-8527-905DD363D9D5}" type="presParOf" srcId="{91EE5087-11CF-4729-B3B0-3570E3153395}" destId="{59A70FF6-B1D1-4F5A-B41A-81418930D853}" srcOrd="0" destOrd="0" presId="urn:microsoft.com/office/officeart/2005/8/layout/hProcess11"/>
    <dgm:cxn modelId="{EB5BC9C0-DBD7-4262-8AE5-4372CA777CAB}" type="presParOf" srcId="{91EE5087-11CF-4729-B3B0-3570E3153395}" destId="{1E87CBBA-32CC-4400-A094-76717DE9F288}" srcOrd="1" destOrd="0" presId="urn:microsoft.com/office/officeart/2005/8/layout/hProcess11"/>
    <dgm:cxn modelId="{8A065A59-EDDB-43A8-A4C9-740A8A336DEC}" type="presParOf" srcId="{91EE5087-11CF-4729-B3B0-3570E3153395}" destId="{BED7AEEE-B2BB-4CDB-B99C-522010E7B6B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A31DE8-A6E0-4792-A286-91E2DBDE8E70}"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441915EF-4A4F-49F5-82B0-50B8BF773DD1}">
      <dgm:prSet/>
      <dgm:spPr/>
      <dgm:t>
        <a:bodyPr/>
        <a:lstStyle/>
        <a:p>
          <a:pPr rtl="0"/>
          <a:r>
            <a:rPr lang="en-GB" smtClean="0"/>
            <a:t>Microsoft Security Assessment Tool</a:t>
          </a:r>
          <a:endParaRPr lang="en-GB"/>
        </a:p>
      </dgm:t>
    </dgm:pt>
    <dgm:pt modelId="{A9BC11A0-30BE-4824-B87E-DE6C2A7F9AD9}" type="parTrans" cxnId="{9578ADC4-9238-40E9-93B6-2955DC4C37F9}">
      <dgm:prSet/>
      <dgm:spPr/>
      <dgm:t>
        <a:bodyPr/>
        <a:lstStyle/>
        <a:p>
          <a:endParaRPr lang="en-GB"/>
        </a:p>
      </dgm:t>
    </dgm:pt>
    <dgm:pt modelId="{DB07CB26-3E95-4561-B1D9-926A7F82FA4F}" type="sibTrans" cxnId="{9578ADC4-9238-40E9-93B6-2955DC4C37F9}">
      <dgm:prSet/>
      <dgm:spPr/>
      <dgm:t>
        <a:bodyPr/>
        <a:lstStyle/>
        <a:p>
          <a:endParaRPr lang="en-GB"/>
        </a:p>
      </dgm:t>
    </dgm:pt>
    <dgm:pt modelId="{30FF50D4-EDBF-4F97-8F3F-7698FA1FF65C}">
      <dgm:prSet/>
      <dgm:spPr/>
      <dgm:t>
        <a:bodyPr/>
        <a:lstStyle/>
        <a:p>
          <a:pPr rtl="0"/>
          <a:r>
            <a:rPr lang="en-GB" dirty="0" smtClean="0"/>
            <a:t>Gain visibility of service revenue potential</a:t>
          </a:r>
          <a:endParaRPr lang="en-GB" dirty="0"/>
        </a:p>
      </dgm:t>
    </dgm:pt>
    <dgm:pt modelId="{4D378AC5-B957-47F8-8CC3-864738D0F965}" type="parTrans" cxnId="{EC66C646-DE32-4AC6-8C64-6594B7EBF445}">
      <dgm:prSet/>
      <dgm:spPr/>
      <dgm:t>
        <a:bodyPr/>
        <a:lstStyle/>
        <a:p>
          <a:endParaRPr lang="en-GB"/>
        </a:p>
      </dgm:t>
    </dgm:pt>
    <dgm:pt modelId="{B0DAC8C4-D829-4410-ADA8-E6AEB82489D4}" type="sibTrans" cxnId="{EC66C646-DE32-4AC6-8C64-6594B7EBF445}">
      <dgm:prSet/>
      <dgm:spPr/>
      <dgm:t>
        <a:bodyPr/>
        <a:lstStyle/>
        <a:p>
          <a:endParaRPr lang="en-GB"/>
        </a:p>
      </dgm:t>
    </dgm:pt>
    <dgm:pt modelId="{98BCF34B-5ED2-49EC-B888-E01984DA625E}">
      <dgm:prSet/>
      <dgm:spPr/>
      <dgm:t>
        <a:bodyPr/>
        <a:lstStyle/>
        <a:p>
          <a:pPr rtl="0"/>
          <a:r>
            <a:rPr lang="en-GB" smtClean="0"/>
            <a:t>Identify in competency areas</a:t>
          </a:r>
          <a:endParaRPr lang="en-GB"/>
        </a:p>
      </dgm:t>
    </dgm:pt>
    <dgm:pt modelId="{2D979DF4-3C38-43CD-972B-F33AF2643B17}" type="parTrans" cxnId="{913331F5-8F96-4EE0-9DDB-7801EF720B60}">
      <dgm:prSet/>
      <dgm:spPr/>
      <dgm:t>
        <a:bodyPr/>
        <a:lstStyle/>
        <a:p>
          <a:endParaRPr lang="en-GB"/>
        </a:p>
      </dgm:t>
    </dgm:pt>
    <dgm:pt modelId="{B1CC1A2F-5FB4-4431-8697-FB4F74460AB8}" type="sibTrans" cxnId="{913331F5-8F96-4EE0-9DDB-7801EF720B60}">
      <dgm:prSet/>
      <dgm:spPr/>
      <dgm:t>
        <a:bodyPr/>
        <a:lstStyle/>
        <a:p>
          <a:endParaRPr lang="en-GB"/>
        </a:p>
      </dgm:t>
    </dgm:pt>
    <dgm:pt modelId="{6EA70162-65F2-4B0F-9864-16F714164489}">
      <dgm:prSet/>
      <dgm:spPr/>
      <dgm:t>
        <a:bodyPr/>
        <a:lstStyle/>
        <a:p>
          <a:pPr rtl="0"/>
          <a:r>
            <a:rPr lang="en-GB" smtClean="0"/>
            <a:t>Out of competency = Engage a Pro!</a:t>
          </a:r>
          <a:endParaRPr lang="en-GB"/>
        </a:p>
      </dgm:t>
    </dgm:pt>
    <dgm:pt modelId="{A22429A3-E5AC-427B-A3B4-03C08BEC6D81}" type="parTrans" cxnId="{76843015-C0BA-43EB-84C8-C046968A9FED}">
      <dgm:prSet/>
      <dgm:spPr/>
      <dgm:t>
        <a:bodyPr/>
        <a:lstStyle/>
        <a:p>
          <a:endParaRPr lang="en-GB"/>
        </a:p>
      </dgm:t>
    </dgm:pt>
    <dgm:pt modelId="{34BA46B5-24B7-4C69-A51F-AB6C7A23F6B4}" type="sibTrans" cxnId="{76843015-C0BA-43EB-84C8-C046968A9FED}">
      <dgm:prSet/>
      <dgm:spPr/>
      <dgm:t>
        <a:bodyPr/>
        <a:lstStyle/>
        <a:p>
          <a:endParaRPr lang="en-GB"/>
        </a:p>
      </dgm:t>
    </dgm:pt>
    <dgm:pt modelId="{3ADCD729-E6B9-4E10-B9AE-AE3DCA44C447}" type="pres">
      <dgm:prSet presAssocID="{73A31DE8-A6E0-4792-A286-91E2DBDE8E70}" presName="CompostProcess" presStyleCnt="0">
        <dgm:presLayoutVars>
          <dgm:dir/>
          <dgm:resizeHandles val="exact"/>
        </dgm:presLayoutVars>
      </dgm:prSet>
      <dgm:spPr/>
      <dgm:t>
        <a:bodyPr/>
        <a:lstStyle/>
        <a:p>
          <a:endParaRPr lang="en-GB"/>
        </a:p>
      </dgm:t>
    </dgm:pt>
    <dgm:pt modelId="{8B5DB62F-FED7-4132-ABD6-C27439731B94}" type="pres">
      <dgm:prSet presAssocID="{73A31DE8-A6E0-4792-A286-91E2DBDE8E70}" presName="arrow" presStyleLbl="bgShp" presStyleIdx="0" presStyleCnt="1"/>
      <dgm:spPr/>
    </dgm:pt>
    <dgm:pt modelId="{0DF8E047-566A-463D-8F9F-C804F86863CE}" type="pres">
      <dgm:prSet presAssocID="{73A31DE8-A6E0-4792-A286-91E2DBDE8E70}" presName="linearProcess" presStyleCnt="0"/>
      <dgm:spPr/>
    </dgm:pt>
    <dgm:pt modelId="{E354DF4B-AF12-4383-95B3-E77BF0B69EA1}" type="pres">
      <dgm:prSet presAssocID="{441915EF-4A4F-49F5-82B0-50B8BF773DD1}" presName="textNode" presStyleLbl="node1" presStyleIdx="0" presStyleCnt="3" custScaleX="116197" custScaleY="113014">
        <dgm:presLayoutVars>
          <dgm:bulletEnabled val="1"/>
        </dgm:presLayoutVars>
      </dgm:prSet>
      <dgm:spPr/>
      <dgm:t>
        <a:bodyPr/>
        <a:lstStyle/>
        <a:p>
          <a:endParaRPr lang="en-GB"/>
        </a:p>
      </dgm:t>
    </dgm:pt>
    <dgm:pt modelId="{79AD611E-CF49-42F6-BAC4-AC7A93CB2411}" type="pres">
      <dgm:prSet presAssocID="{DB07CB26-3E95-4561-B1D9-926A7F82FA4F}" presName="sibTrans" presStyleCnt="0"/>
      <dgm:spPr/>
    </dgm:pt>
    <dgm:pt modelId="{9B47CE1D-9883-4B42-A88D-F182D6E2DDD9}" type="pres">
      <dgm:prSet presAssocID="{98BCF34B-5ED2-49EC-B888-E01984DA625E}" presName="textNode" presStyleLbl="node1" presStyleIdx="1" presStyleCnt="3">
        <dgm:presLayoutVars>
          <dgm:bulletEnabled val="1"/>
        </dgm:presLayoutVars>
      </dgm:prSet>
      <dgm:spPr/>
      <dgm:t>
        <a:bodyPr/>
        <a:lstStyle/>
        <a:p>
          <a:endParaRPr lang="en-GB"/>
        </a:p>
      </dgm:t>
    </dgm:pt>
    <dgm:pt modelId="{008598EC-7D34-4043-BFAF-8DA879E01009}" type="pres">
      <dgm:prSet presAssocID="{B1CC1A2F-5FB4-4431-8697-FB4F74460AB8}" presName="sibTrans" presStyleCnt="0"/>
      <dgm:spPr/>
    </dgm:pt>
    <dgm:pt modelId="{1320C4DC-1007-4D42-A173-7C491B2B8B1E}" type="pres">
      <dgm:prSet presAssocID="{6EA70162-65F2-4B0F-9864-16F714164489}" presName="textNode" presStyleLbl="node1" presStyleIdx="2" presStyleCnt="3">
        <dgm:presLayoutVars>
          <dgm:bulletEnabled val="1"/>
        </dgm:presLayoutVars>
      </dgm:prSet>
      <dgm:spPr/>
      <dgm:t>
        <a:bodyPr/>
        <a:lstStyle/>
        <a:p>
          <a:endParaRPr lang="en-GB"/>
        </a:p>
      </dgm:t>
    </dgm:pt>
  </dgm:ptLst>
  <dgm:cxnLst>
    <dgm:cxn modelId="{EC66C646-DE32-4AC6-8C64-6594B7EBF445}" srcId="{441915EF-4A4F-49F5-82B0-50B8BF773DD1}" destId="{30FF50D4-EDBF-4F97-8F3F-7698FA1FF65C}" srcOrd="0" destOrd="0" parTransId="{4D378AC5-B957-47F8-8CC3-864738D0F965}" sibTransId="{B0DAC8C4-D829-4410-ADA8-E6AEB82489D4}"/>
    <dgm:cxn modelId="{913331F5-8F96-4EE0-9DDB-7801EF720B60}" srcId="{73A31DE8-A6E0-4792-A286-91E2DBDE8E70}" destId="{98BCF34B-5ED2-49EC-B888-E01984DA625E}" srcOrd="1" destOrd="0" parTransId="{2D979DF4-3C38-43CD-972B-F33AF2643B17}" sibTransId="{B1CC1A2F-5FB4-4431-8697-FB4F74460AB8}"/>
    <dgm:cxn modelId="{B2FDE0E2-D108-471B-8490-392BE0A123E6}" type="presOf" srcId="{441915EF-4A4F-49F5-82B0-50B8BF773DD1}" destId="{E354DF4B-AF12-4383-95B3-E77BF0B69EA1}" srcOrd="0" destOrd="0" presId="urn:microsoft.com/office/officeart/2005/8/layout/hProcess9"/>
    <dgm:cxn modelId="{3DB467CA-33B1-4D49-8685-B6A76A8535E1}" type="presOf" srcId="{30FF50D4-EDBF-4F97-8F3F-7698FA1FF65C}" destId="{E354DF4B-AF12-4383-95B3-E77BF0B69EA1}" srcOrd="0" destOrd="1" presId="urn:microsoft.com/office/officeart/2005/8/layout/hProcess9"/>
    <dgm:cxn modelId="{13E949C9-4897-4868-A0CA-A1331F215994}" type="presOf" srcId="{98BCF34B-5ED2-49EC-B888-E01984DA625E}" destId="{9B47CE1D-9883-4B42-A88D-F182D6E2DDD9}" srcOrd="0" destOrd="0" presId="urn:microsoft.com/office/officeart/2005/8/layout/hProcess9"/>
    <dgm:cxn modelId="{76843015-C0BA-43EB-84C8-C046968A9FED}" srcId="{73A31DE8-A6E0-4792-A286-91E2DBDE8E70}" destId="{6EA70162-65F2-4B0F-9864-16F714164489}" srcOrd="2" destOrd="0" parTransId="{A22429A3-E5AC-427B-A3B4-03C08BEC6D81}" sibTransId="{34BA46B5-24B7-4C69-A51F-AB6C7A23F6B4}"/>
    <dgm:cxn modelId="{3423B9A3-08E4-45E6-9A88-0DCD8EBA0066}" type="presOf" srcId="{73A31DE8-A6E0-4792-A286-91E2DBDE8E70}" destId="{3ADCD729-E6B9-4E10-B9AE-AE3DCA44C447}" srcOrd="0" destOrd="0" presId="urn:microsoft.com/office/officeart/2005/8/layout/hProcess9"/>
    <dgm:cxn modelId="{9578ADC4-9238-40E9-93B6-2955DC4C37F9}" srcId="{73A31DE8-A6E0-4792-A286-91E2DBDE8E70}" destId="{441915EF-4A4F-49F5-82B0-50B8BF773DD1}" srcOrd="0" destOrd="0" parTransId="{A9BC11A0-30BE-4824-B87E-DE6C2A7F9AD9}" sibTransId="{DB07CB26-3E95-4561-B1D9-926A7F82FA4F}"/>
    <dgm:cxn modelId="{6D15E01E-A2EE-4326-94BF-81A254208CFF}" type="presOf" srcId="{6EA70162-65F2-4B0F-9864-16F714164489}" destId="{1320C4DC-1007-4D42-A173-7C491B2B8B1E}" srcOrd="0" destOrd="0" presId="urn:microsoft.com/office/officeart/2005/8/layout/hProcess9"/>
    <dgm:cxn modelId="{4E71A10E-E988-45BB-AB97-414F9CE6E6D1}" type="presParOf" srcId="{3ADCD729-E6B9-4E10-B9AE-AE3DCA44C447}" destId="{8B5DB62F-FED7-4132-ABD6-C27439731B94}" srcOrd="0" destOrd="0" presId="urn:microsoft.com/office/officeart/2005/8/layout/hProcess9"/>
    <dgm:cxn modelId="{3DE48ACF-C7D8-40C4-8875-739F42886E9D}" type="presParOf" srcId="{3ADCD729-E6B9-4E10-B9AE-AE3DCA44C447}" destId="{0DF8E047-566A-463D-8F9F-C804F86863CE}" srcOrd="1" destOrd="0" presId="urn:microsoft.com/office/officeart/2005/8/layout/hProcess9"/>
    <dgm:cxn modelId="{3E0135BE-355C-4E85-BC1A-2E7FB0902B10}" type="presParOf" srcId="{0DF8E047-566A-463D-8F9F-C804F86863CE}" destId="{E354DF4B-AF12-4383-95B3-E77BF0B69EA1}" srcOrd="0" destOrd="0" presId="urn:microsoft.com/office/officeart/2005/8/layout/hProcess9"/>
    <dgm:cxn modelId="{D859FC92-AFD4-41F8-BF80-BA2151CD9623}" type="presParOf" srcId="{0DF8E047-566A-463D-8F9F-C804F86863CE}" destId="{79AD611E-CF49-42F6-BAC4-AC7A93CB2411}" srcOrd="1" destOrd="0" presId="urn:microsoft.com/office/officeart/2005/8/layout/hProcess9"/>
    <dgm:cxn modelId="{A48E5348-5E6F-4664-ABE4-D3A75B8F0D4F}" type="presParOf" srcId="{0DF8E047-566A-463D-8F9F-C804F86863CE}" destId="{9B47CE1D-9883-4B42-A88D-F182D6E2DDD9}" srcOrd="2" destOrd="0" presId="urn:microsoft.com/office/officeart/2005/8/layout/hProcess9"/>
    <dgm:cxn modelId="{80399896-A989-46D6-9348-F4671B86EB5F}" type="presParOf" srcId="{0DF8E047-566A-463D-8F9F-C804F86863CE}" destId="{008598EC-7D34-4043-BFAF-8DA879E01009}" srcOrd="3" destOrd="0" presId="urn:microsoft.com/office/officeart/2005/8/layout/hProcess9"/>
    <dgm:cxn modelId="{F9B76966-F78F-4186-8124-33FF3F2E0081}" type="presParOf" srcId="{0DF8E047-566A-463D-8F9F-C804F86863CE}" destId="{1320C4DC-1007-4D42-A173-7C491B2B8B1E}"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DDF8B-F478-48EE-AEAC-4715F907A468}">
      <dsp:nvSpPr>
        <dsp:cNvPr id="0" name=""/>
        <dsp:cNvSpPr/>
      </dsp:nvSpPr>
      <dsp:spPr>
        <a:xfrm rot="5400000">
          <a:off x="4718615" y="-1536526"/>
          <a:ext cx="175502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GB" sz="3300" kern="1200" dirty="0" smtClean="0"/>
            <a:t>Security in Context</a:t>
          </a:r>
          <a:endParaRPr lang="en-GB" sz="3300" kern="1200" dirty="0"/>
        </a:p>
        <a:p>
          <a:pPr marL="285750" lvl="1" indent="-285750" algn="l" defTabSz="1466850" rtl="0">
            <a:lnSpc>
              <a:spcPct val="90000"/>
            </a:lnSpc>
            <a:spcBef>
              <a:spcPct val="0"/>
            </a:spcBef>
            <a:spcAft>
              <a:spcPct val="15000"/>
            </a:spcAft>
            <a:buChar char="••"/>
          </a:pPr>
          <a:r>
            <a:rPr lang="en-GB" sz="3300" kern="1200" dirty="0" smtClean="0"/>
            <a:t>Customers</a:t>
          </a:r>
          <a:endParaRPr lang="en-GB" sz="3300" kern="1200" dirty="0"/>
        </a:p>
        <a:p>
          <a:pPr marL="285750" lvl="1" indent="-285750" algn="l" defTabSz="1466850" rtl="0">
            <a:lnSpc>
              <a:spcPct val="90000"/>
            </a:lnSpc>
            <a:spcBef>
              <a:spcPct val="0"/>
            </a:spcBef>
            <a:spcAft>
              <a:spcPct val="15000"/>
            </a:spcAft>
            <a:buChar char="••"/>
          </a:pPr>
          <a:r>
            <a:rPr lang="en-GB" sz="3300" kern="1200" smtClean="0"/>
            <a:t>Microsoft</a:t>
          </a:r>
          <a:endParaRPr lang="en-GB" sz="3300" kern="1200"/>
        </a:p>
      </dsp:txBody>
      <dsp:txXfrm rot="-5400000">
        <a:off x="2962656" y="305106"/>
        <a:ext cx="5181271" cy="1583679"/>
      </dsp:txXfrm>
    </dsp:sp>
    <dsp:sp modelId="{7E81838A-0BD8-4361-95FE-31F0E3C17CC2}">
      <dsp:nvSpPr>
        <dsp:cNvPr id="0" name=""/>
        <dsp:cNvSpPr/>
      </dsp:nvSpPr>
      <dsp:spPr>
        <a:xfrm>
          <a:off x="0" y="54"/>
          <a:ext cx="2962656" cy="21937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kern="1200" dirty="0" smtClean="0"/>
            <a:t>Cloud Security</a:t>
          </a:r>
          <a:endParaRPr lang="en-GB" sz="3400" kern="1200" dirty="0"/>
        </a:p>
      </dsp:txBody>
      <dsp:txXfrm>
        <a:off x="107092" y="107146"/>
        <a:ext cx="2748472" cy="1979598"/>
      </dsp:txXfrm>
    </dsp:sp>
    <dsp:sp modelId="{071F765D-EF71-4D10-8A6E-979E8E17DF5F}">
      <dsp:nvSpPr>
        <dsp:cNvPr id="0" name=""/>
        <dsp:cNvSpPr/>
      </dsp:nvSpPr>
      <dsp:spPr>
        <a:xfrm rot="5400000">
          <a:off x="4718615" y="766945"/>
          <a:ext cx="175502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GB" sz="3300" kern="1200" smtClean="0"/>
            <a:t>Engagement Framework &amp; References</a:t>
          </a:r>
          <a:endParaRPr lang="en-GB" sz="3300" kern="1200"/>
        </a:p>
        <a:p>
          <a:pPr marL="285750" lvl="1" indent="-285750" algn="l" defTabSz="1466850" rtl="0">
            <a:lnSpc>
              <a:spcPct val="90000"/>
            </a:lnSpc>
            <a:spcBef>
              <a:spcPct val="0"/>
            </a:spcBef>
            <a:spcAft>
              <a:spcPct val="15000"/>
            </a:spcAft>
            <a:buChar char="••"/>
          </a:pPr>
          <a:r>
            <a:rPr lang="en-GB" sz="3300" kern="1200" dirty="0" smtClean="0"/>
            <a:t>Real World application</a:t>
          </a:r>
          <a:endParaRPr lang="en-GB" sz="3300" kern="1200" dirty="0"/>
        </a:p>
      </dsp:txBody>
      <dsp:txXfrm rot="-5400000">
        <a:off x="2962656" y="2608578"/>
        <a:ext cx="5181271" cy="1583679"/>
      </dsp:txXfrm>
    </dsp:sp>
    <dsp:sp modelId="{6347CA87-68AF-4B7E-A5E5-B9C3E41B5417}">
      <dsp:nvSpPr>
        <dsp:cNvPr id="0" name=""/>
        <dsp:cNvSpPr/>
      </dsp:nvSpPr>
      <dsp:spPr>
        <a:xfrm>
          <a:off x="0" y="2303526"/>
          <a:ext cx="2962656" cy="21937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kern="1200" dirty="0" smtClean="0"/>
            <a:t>Frameworks</a:t>
          </a:r>
          <a:endParaRPr lang="en-GB" sz="3400" kern="1200" dirty="0"/>
        </a:p>
      </dsp:txBody>
      <dsp:txXfrm>
        <a:off x="107092" y="2410618"/>
        <a:ext cx="2748472" cy="1979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9FF8-3AF6-4FBD-8D40-B9E335537EC6}">
      <dsp:nvSpPr>
        <dsp:cNvPr id="0" name=""/>
        <dsp:cNvSpPr/>
      </dsp:nvSpPr>
      <dsp:spPr>
        <a:xfrm>
          <a:off x="758716" y="1412372"/>
          <a:ext cx="4237118" cy="4237118"/>
        </a:xfrm>
        <a:prstGeom prst="ellipse">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D737C8-A30A-4E21-9CAF-B918E8C8BD36}">
      <dsp:nvSpPr>
        <dsp:cNvPr id="0" name=""/>
        <dsp:cNvSpPr/>
      </dsp:nvSpPr>
      <dsp:spPr>
        <a:xfrm>
          <a:off x="1606139" y="2259796"/>
          <a:ext cx="2542270" cy="2542270"/>
        </a:xfrm>
        <a:prstGeom prst="ellipse">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1A0FCAC-1568-4468-BB7A-9773B6F0DECC}">
      <dsp:nvSpPr>
        <dsp:cNvPr id="0" name=""/>
        <dsp:cNvSpPr/>
      </dsp:nvSpPr>
      <dsp:spPr>
        <a:xfrm>
          <a:off x="2453563" y="3107220"/>
          <a:ext cx="847423" cy="84742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FF7D0A-6950-44D6-8BE3-0436FDCC29CE}">
      <dsp:nvSpPr>
        <dsp:cNvPr id="0" name=""/>
        <dsp:cNvSpPr/>
      </dsp:nvSpPr>
      <dsp:spPr>
        <a:xfrm>
          <a:off x="5702020" y="0"/>
          <a:ext cx="2118559" cy="123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lvl="0" algn="l" defTabSz="1733550" rtl="0">
            <a:lnSpc>
              <a:spcPct val="90000"/>
            </a:lnSpc>
            <a:spcBef>
              <a:spcPct val="0"/>
            </a:spcBef>
            <a:spcAft>
              <a:spcPct val="35000"/>
            </a:spcAft>
          </a:pPr>
          <a:r>
            <a:rPr lang="en-GB" sz="3900" kern="1200" dirty="0" smtClean="0"/>
            <a:t>Risk</a:t>
          </a:r>
          <a:endParaRPr lang="en-GB" sz="3900" kern="1200" dirty="0"/>
        </a:p>
      </dsp:txBody>
      <dsp:txXfrm>
        <a:off x="5702020" y="0"/>
        <a:ext cx="2118559" cy="1235826"/>
      </dsp:txXfrm>
    </dsp:sp>
    <dsp:sp modelId="{E11E93F8-F4AF-417D-9EF8-CF07FF328048}">
      <dsp:nvSpPr>
        <dsp:cNvPr id="0" name=""/>
        <dsp:cNvSpPr/>
      </dsp:nvSpPr>
      <dsp:spPr>
        <a:xfrm>
          <a:off x="5172380" y="617913"/>
          <a:ext cx="5296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5169504-911C-4773-A7A3-493005E33508}">
      <dsp:nvSpPr>
        <dsp:cNvPr id="0" name=""/>
        <dsp:cNvSpPr/>
      </dsp:nvSpPr>
      <dsp:spPr>
        <a:xfrm rot="5400000">
          <a:off x="2567612" y="928281"/>
          <a:ext cx="2912312" cy="2292987"/>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68E24C6-03A2-4420-AEBE-041F72C91868}">
      <dsp:nvSpPr>
        <dsp:cNvPr id="0" name=""/>
        <dsp:cNvSpPr/>
      </dsp:nvSpPr>
      <dsp:spPr>
        <a:xfrm>
          <a:off x="5702020" y="1235826"/>
          <a:ext cx="2118559" cy="123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lvl="0" algn="l" defTabSz="1733550" rtl="0">
            <a:lnSpc>
              <a:spcPct val="90000"/>
            </a:lnSpc>
            <a:spcBef>
              <a:spcPct val="0"/>
            </a:spcBef>
            <a:spcAft>
              <a:spcPct val="35000"/>
            </a:spcAft>
          </a:pPr>
          <a:r>
            <a:rPr lang="en-GB" sz="3900" kern="1200" dirty="0" smtClean="0"/>
            <a:t>Trust</a:t>
          </a:r>
          <a:endParaRPr lang="en-GB" sz="3900" kern="1200" dirty="0"/>
        </a:p>
      </dsp:txBody>
      <dsp:txXfrm>
        <a:off x="5702020" y="1235826"/>
        <a:ext cx="2118559" cy="1235826"/>
      </dsp:txXfrm>
    </dsp:sp>
    <dsp:sp modelId="{0558A958-4940-4C09-89A3-75F27EAF171C}">
      <dsp:nvSpPr>
        <dsp:cNvPr id="0" name=""/>
        <dsp:cNvSpPr/>
      </dsp:nvSpPr>
      <dsp:spPr>
        <a:xfrm>
          <a:off x="5172380" y="1853739"/>
          <a:ext cx="5296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024C229-4559-41D4-991A-E3B65526A7F1}">
      <dsp:nvSpPr>
        <dsp:cNvPr id="0" name=""/>
        <dsp:cNvSpPr/>
      </dsp:nvSpPr>
      <dsp:spPr>
        <a:xfrm rot="5400000">
          <a:off x="3192728" y="2144829"/>
          <a:ext cx="2269400" cy="1685666"/>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E6E1AEC-BAF4-4BF0-AB28-A623734ADB02}">
      <dsp:nvSpPr>
        <dsp:cNvPr id="0" name=""/>
        <dsp:cNvSpPr/>
      </dsp:nvSpPr>
      <dsp:spPr>
        <a:xfrm>
          <a:off x="5702020" y="2471652"/>
          <a:ext cx="2118559" cy="123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lvl="0" algn="l" defTabSz="1733550" rtl="0">
            <a:lnSpc>
              <a:spcPct val="90000"/>
            </a:lnSpc>
            <a:spcBef>
              <a:spcPct val="0"/>
            </a:spcBef>
            <a:spcAft>
              <a:spcPct val="35000"/>
            </a:spcAft>
          </a:pPr>
          <a:r>
            <a:rPr lang="en-GB" sz="3900" kern="1200" dirty="0" smtClean="0"/>
            <a:t>Security</a:t>
          </a:r>
          <a:endParaRPr lang="en-GB" sz="3900" kern="1200" dirty="0"/>
        </a:p>
      </dsp:txBody>
      <dsp:txXfrm>
        <a:off x="5702020" y="2471652"/>
        <a:ext cx="2118559" cy="1235826"/>
      </dsp:txXfrm>
    </dsp:sp>
    <dsp:sp modelId="{0C6932A2-F67E-4A8D-A6E8-B580B689ED98}">
      <dsp:nvSpPr>
        <dsp:cNvPr id="0" name=""/>
        <dsp:cNvSpPr/>
      </dsp:nvSpPr>
      <dsp:spPr>
        <a:xfrm>
          <a:off x="5172380" y="3089565"/>
          <a:ext cx="529639"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5ABB244-69C1-4BF9-BBFD-138BBC4A68C4}">
      <dsp:nvSpPr>
        <dsp:cNvPr id="0" name=""/>
        <dsp:cNvSpPr/>
      </dsp:nvSpPr>
      <dsp:spPr>
        <a:xfrm rot="5400000">
          <a:off x="3818621" y="3360387"/>
          <a:ext cx="1621403" cy="1078346"/>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6187-BCCD-40FB-B8AA-C3ECEA382224}">
      <dsp:nvSpPr>
        <dsp:cNvPr id="0" name=""/>
        <dsp:cNvSpPr/>
      </dsp:nvSpPr>
      <dsp:spPr>
        <a:xfrm>
          <a:off x="1378" y="486398"/>
          <a:ext cx="2939178" cy="176350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kern="1200" smtClean="0"/>
            <a:t>90% internal</a:t>
          </a:r>
          <a:endParaRPr lang="en-GB" sz="4800" kern="1200"/>
        </a:p>
      </dsp:txBody>
      <dsp:txXfrm>
        <a:off x="53029" y="538049"/>
        <a:ext cx="2835876" cy="1660204"/>
      </dsp:txXfrm>
    </dsp:sp>
    <dsp:sp modelId="{30B0A7F9-049D-49D8-914E-6E604A5B7F2E}">
      <dsp:nvSpPr>
        <dsp:cNvPr id="0" name=""/>
        <dsp:cNvSpPr/>
      </dsp:nvSpPr>
      <dsp:spPr>
        <a:xfrm>
          <a:off x="3234474" y="1003693"/>
          <a:ext cx="623105" cy="728916"/>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GB" sz="3300" kern="1200"/>
        </a:p>
      </dsp:txBody>
      <dsp:txXfrm>
        <a:off x="3234474" y="1149476"/>
        <a:ext cx="436174" cy="437350"/>
      </dsp:txXfrm>
    </dsp:sp>
    <dsp:sp modelId="{93FE9382-DD61-4F19-A512-34DCB5DBF39A}">
      <dsp:nvSpPr>
        <dsp:cNvPr id="0" name=""/>
        <dsp:cNvSpPr/>
      </dsp:nvSpPr>
      <dsp:spPr>
        <a:xfrm>
          <a:off x="4116227" y="486398"/>
          <a:ext cx="2939178" cy="176350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kern="1200" dirty="0" smtClean="0"/>
            <a:t>80% external</a:t>
          </a:r>
          <a:endParaRPr lang="en-GB" sz="4800" kern="1200" dirty="0"/>
        </a:p>
      </dsp:txBody>
      <dsp:txXfrm>
        <a:off x="4167878" y="538049"/>
        <a:ext cx="2835876" cy="1660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1D7A-23A1-45B2-A997-0D2894ECB378}">
      <dsp:nvSpPr>
        <dsp:cNvPr id="0" name=""/>
        <dsp:cNvSpPr/>
      </dsp:nvSpPr>
      <dsp:spPr>
        <a:xfrm>
          <a:off x="0" y="0"/>
          <a:ext cx="3705275" cy="3705275"/>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A7B03-E4FD-4BC9-A4A0-43DD4C84695D}">
      <dsp:nvSpPr>
        <dsp:cNvPr id="0" name=""/>
        <dsp:cNvSpPr/>
      </dsp:nvSpPr>
      <dsp:spPr>
        <a:xfrm>
          <a:off x="1852637" y="0"/>
          <a:ext cx="6376962" cy="370527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The case for a Cloud Business</a:t>
          </a:r>
          <a:endParaRPr lang="en-GB" sz="3500" kern="1200"/>
        </a:p>
      </dsp:txBody>
      <dsp:txXfrm>
        <a:off x="1852637" y="0"/>
        <a:ext cx="6376962" cy="1111584"/>
      </dsp:txXfrm>
    </dsp:sp>
    <dsp:sp modelId="{E6180758-8B5D-4C88-A0EF-0A5ED5806A0E}">
      <dsp:nvSpPr>
        <dsp:cNvPr id="0" name=""/>
        <dsp:cNvSpPr/>
      </dsp:nvSpPr>
      <dsp:spPr>
        <a:xfrm>
          <a:off x="648424" y="1111584"/>
          <a:ext cx="2408426" cy="2408426"/>
        </a:xfrm>
        <a:prstGeom prst="pie">
          <a:avLst>
            <a:gd name="adj1" fmla="val 5400000"/>
            <a:gd name="adj2" fmla="val 162000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8F9F3-6BAC-4710-844A-DED73F01ED03}">
      <dsp:nvSpPr>
        <dsp:cNvPr id="0" name=""/>
        <dsp:cNvSpPr/>
      </dsp:nvSpPr>
      <dsp:spPr>
        <a:xfrm>
          <a:off x="1852637" y="1111584"/>
          <a:ext cx="6376962" cy="2408426"/>
        </a:xfrm>
        <a:prstGeom prst="rect">
          <a:avLst/>
        </a:prstGeom>
        <a:solidFill>
          <a:schemeClr val="lt1">
            <a:alpha val="90000"/>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Technology Roadmap</a:t>
          </a:r>
          <a:endParaRPr lang="en-GB" sz="3500" kern="1200"/>
        </a:p>
      </dsp:txBody>
      <dsp:txXfrm>
        <a:off x="1852637" y="1111584"/>
        <a:ext cx="6376962" cy="1111581"/>
      </dsp:txXfrm>
    </dsp:sp>
    <dsp:sp modelId="{03071E9A-D8AF-40A4-9E7F-62E1595778B8}">
      <dsp:nvSpPr>
        <dsp:cNvPr id="0" name=""/>
        <dsp:cNvSpPr/>
      </dsp:nvSpPr>
      <dsp:spPr>
        <a:xfrm>
          <a:off x="1296846" y="2223166"/>
          <a:ext cx="1111581" cy="1111581"/>
        </a:xfrm>
        <a:prstGeom prst="pie">
          <a:avLst>
            <a:gd name="adj1" fmla="val 5400000"/>
            <a:gd name="adj2" fmla="val 1620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96D23-D812-434F-9937-706EEF79E215}">
      <dsp:nvSpPr>
        <dsp:cNvPr id="0" name=""/>
        <dsp:cNvSpPr/>
      </dsp:nvSpPr>
      <dsp:spPr>
        <a:xfrm>
          <a:off x="1852637" y="2223166"/>
          <a:ext cx="6376962" cy="1111581"/>
        </a:xfrm>
        <a:prstGeom prst="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Technical Certification</a:t>
          </a:r>
          <a:endParaRPr lang="en-GB" sz="3500" kern="1200"/>
        </a:p>
      </dsp:txBody>
      <dsp:txXfrm>
        <a:off x="1852637" y="2223166"/>
        <a:ext cx="6376962" cy="1111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117D-DBDE-48E8-8345-21B69B1F4406}">
      <dsp:nvSpPr>
        <dsp:cNvPr id="0" name=""/>
        <dsp:cNvSpPr/>
      </dsp:nvSpPr>
      <dsp:spPr>
        <a:xfrm>
          <a:off x="1427558" y="0"/>
          <a:ext cx="4968552" cy="4968552"/>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219BD96-375F-4D38-8C2F-DE66E94B3680}">
      <dsp:nvSpPr>
        <dsp:cNvPr id="0" name=""/>
        <dsp:cNvSpPr/>
      </dsp:nvSpPr>
      <dsp:spPr>
        <a:xfrm>
          <a:off x="3911834" y="497340"/>
          <a:ext cx="3229558" cy="176616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smtClean="0"/>
            <a:t>Little margin in subscription annuity</a:t>
          </a:r>
          <a:endParaRPr lang="en-GB" sz="3300" kern="1200"/>
        </a:p>
      </dsp:txBody>
      <dsp:txXfrm>
        <a:off x="3998051" y="583557"/>
        <a:ext cx="3057124" cy="1593730"/>
      </dsp:txXfrm>
    </dsp:sp>
    <dsp:sp modelId="{E8480E4D-AE19-4F4D-AA9E-B0158CD3D3BF}">
      <dsp:nvSpPr>
        <dsp:cNvPr id="0" name=""/>
        <dsp:cNvSpPr/>
      </dsp:nvSpPr>
      <dsp:spPr>
        <a:xfrm>
          <a:off x="3911834" y="2484276"/>
          <a:ext cx="3229558" cy="176616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Money is in the service tail, but how?</a:t>
          </a:r>
          <a:endParaRPr lang="en-GB" sz="3300" kern="1200" dirty="0"/>
        </a:p>
      </dsp:txBody>
      <dsp:txXfrm>
        <a:off x="3998051" y="2570493"/>
        <a:ext cx="3057124" cy="1593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7264-2E8B-494A-A163-2C5681E65683}">
      <dsp:nvSpPr>
        <dsp:cNvPr id="0" name=""/>
        <dsp:cNvSpPr/>
      </dsp:nvSpPr>
      <dsp:spPr>
        <a:xfrm>
          <a:off x="0" y="1663384"/>
          <a:ext cx="9036496" cy="221784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2A7B-99F1-449D-94D8-9F631E43121D}">
      <dsp:nvSpPr>
        <dsp:cNvPr id="0" name=""/>
        <dsp:cNvSpPr/>
      </dsp:nvSpPr>
      <dsp:spPr>
        <a:xfrm>
          <a:off x="153731" y="0"/>
          <a:ext cx="232141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GB" sz="3800" kern="1200" dirty="0" smtClean="0"/>
            <a:t>Honesty</a:t>
          </a:r>
          <a:endParaRPr lang="en-GB" sz="3800" kern="1200" dirty="0"/>
        </a:p>
      </dsp:txBody>
      <dsp:txXfrm>
        <a:off x="153731" y="0"/>
        <a:ext cx="2321416" cy="2217846"/>
      </dsp:txXfrm>
    </dsp:sp>
    <dsp:sp modelId="{20580747-369F-488D-B249-2B721E738D25}">
      <dsp:nvSpPr>
        <dsp:cNvPr id="0" name=""/>
        <dsp:cNvSpPr/>
      </dsp:nvSpPr>
      <dsp:spPr>
        <a:xfrm>
          <a:off x="1037208"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D810A-5136-450B-A923-36096178BEF7}">
      <dsp:nvSpPr>
        <dsp:cNvPr id="0" name=""/>
        <dsp:cNvSpPr/>
      </dsp:nvSpPr>
      <dsp:spPr>
        <a:xfrm>
          <a:off x="2755954" y="3326769"/>
          <a:ext cx="262093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n-GB" sz="3800" kern="1200" smtClean="0"/>
            <a:t>Delivery</a:t>
          </a:r>
          <a:endParaRPr lang="en-GB" sz="3800" kern="1200"/>
        </a:p>
      </dsp:txBody>
      <dsp:txXfrm>
        <a:off x="2755954" y="3326769"/>
        <a:ext cx="2620936" cy="2217846"/>
      </dsp:txXfrm>
    </dsp:sp>
    <dsp:sp modelId="{1E988B60-C32E-4EFA-B689-6D36E15092CA}">
      <dsp:nvSpPr>
        <dsp:cNvPr id="0" name=""/>
        <dsp:cNvSpPr/>
      </dsp:nvSpPr>
      <dsp:spPr>
        <a:xfrm>
          <a:off x="3789192"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0FF6-B1D1-4F5A-B41A-81418930D853}">
      <dsp:nvSpPr>
        <dsp:cNvPr id="0" name=""/>
        <dsp:cNvSpPr/>
      </dsp:nvSpPr>
      <dsp:spPr>
        <a:xfrm>
          <a:off x="5507938" y="0"/>
          <a:ext cx="262093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GB" sz="3800" kern="1200" dirty="0" smtClean="0"/>
            <a:t>Trust </a:t>
          </a:r>
          <a:endParaRPr lang="en-GB" sz="3800" kern="1200" dirty="0"/>
        </a:p>
      </dsp:txBody>
      <dsp:txXfrm>
        <a:off x="5507938" y="0"/>
        <a:ext cx="2620936" cy="2217846"/>
      </dsp:txXfrm>
    </dsp:sp>
    <dsp:sp modelId="{1E87CBBA-32CC-4400-A094-76717DE9F288}">
      <dsp:nvSpPr>
        <dsp:cNvPr id="0" name=""/>
        <dsp:cNvSpPr/>
      </dsp:nvSpPr>
      <dsp:spPr>
        <a:xfrm>
          <a:off x="6541176"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B62F-FED7-4132-ABD6-C27439731B94}">
      <dsp:nvSpPr>
        <dsp:cNvPr id="0" name=""/>
        <dsp:cNvSpPr/>
      </dsp:nvSpPr>
      <dsp:spPr>
        <a:xfrm>
          <a:off x="632645" y="0"/>
          <a:ext cx="7169988" cy="525658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4DF4B-AF12-4383-95B3-E77BF0B69EA1}">
      <dsp:nvSpPr>
        <dsp:cNvPr id="0" name=""/>
        <dsp:cNvSpPr/>
      </dsp:nvSpPr>
      <dsp:spPr>
        <a:xfrm>
          <a:off x="5652" y="1440156"/>
          <a:ext cx="3000765" cy="237627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smtClean="0"/>
            <a:t>Microsoft Security Assessment Tool</a:t>
          </a:r>
          <a:endParaRPr lang="en-GB" sz="2500" kern="1200"/>
        </a:p>
        <a:p>
          <a:pPr marL="228600" lvl="1" indent="-228600" algn="l" defTabSz="889000" rtl="0">
            <a:lnSpc>
              <a:spcPct val="90000"/>
            </a:lnSpc>
            <a:spcBef>
              <a:spcPct val="0"/>
            </a:spcBef>
            <a:spcAft>
              <a:spcPct val="15000"/>
            </a:spcAft>
            <a:buChar char="••"/>
          </a:pPr>
          <a:r>
            <a:rPr lang="en-GB" sz="2000" kern="1200" dirty="0" smtClean="0"/>
            <a:t>Gain visibility of service revenue potential</a:t>
          </a:r>
          <a:endParaRPr lang="en-GB" sz="2000" kern="1200" dirty="0"/>
        </a:p>
      </dsp:txBody>
      <dsp:txXfrm>
        <a:off x="121652" y="1556156"/>
        <a:ext cx="2768765" cy="2144270"/>
      </dsp:txXfrm>
    </dsp:sp>
    <dsp:sp modelId="{9B47CE1D-9883-4B42-A88D-F182D6E2DDD9}">
      <dsp:nvSpPr>
        <dsp:cNvPr id="0" name=""/>
        <dsp:cNvSpPr/>
      </dsp:nvSpPr>
      <dsp:spPr>
        <a:xfrm>
          <a:off x="3135541" y="1576975"/>
          <a:ext cx="2582480" cy="2102633"/>
        </a:xfrm>
        <a:prstGeom prst="round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t>Identify in competency areas</a:t>
          </a:r>
          <a:endParaRPr lang="en-GB" sz="2500" kern="1200"/>
        </a:p>
      </dsp:txBody>
      <dsp:txXfrm>
        <a:off x="3238183" y="1679617"/>
        <a:ext cx="2377196" cy="1897349"/>
      </dsp:txXfrm>
    </dsp:sp>
    <dsp:sp modelId="{1320C4DC-1007-4D42-A173-7C491B2B8B1E}">
      <dsp:nvSpPr>
        <dsp:cNvPr id="0" name=""/>
        <dsp:cNvSpPr/>
      </dsp:nvSpPr>
      <dsp:spPr>
        <a:xfrm>
          <a:off x="5847146" y="1576975"/>
          <a:ext cx="2582480" cy="2102633"/>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t>Out of competency = Engage a Pro!</a:t>
          </a:r>
          <a:endParaRPr lang="en-GB" sz="2500" kern="1200"/>
        </a:p>
      </dsp:txBody>
      <dsp:txXfrm>
        <a:off x="5949788" y="1679617"/>
        <a:ext cx="2377196" cy="18973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7CE486-5C0B-42FD-9AB2-962846D58D6C}" type="slidenum">
              <a:rPr lang="sv-SE"/>
              <a:pPr>
                <a:defRPr/>
              </a:pPr>
              <a:t>‹#›</a:t>
            </a:fld>
            <a:endParaRPr lang="sv-SE"/>
          </a:p>
        </p:txBody>
      </p:sp>
    </p:spTree>
    <p:extLst>
      <p:ext uri="{BB962C8B-B14F-4D97-AF65-F5344CB8AC3E}">
        <p14:creationId xmlns:p14="http://schemas.microsoft.com/office/powerpoint/2010/main" val="2990000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loudsecurityalliance.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echnet.microsoft.com/en-us/library/cc751212.asp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tworkworld.com/news/2008/022108-disk-encryption-cracked.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networkworld.com/slideshows/2008/mergers-and-acquisitions.html" TargetMode="External"/><Relationship Id="rId4" Type="http://schemas.openxmlformats.org/officeDocument/2006/relationships/hyperlink" Target="http://www.networkworld.com/topics/backup-recovery.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a:t>
            </a:fld>
            <a:endParaRPr lang="sv-SE"/>
          </a:p>
        </p:txBody>
      </p:sp>
    </p:spTree>
    <p:extLst>
      <p:ext uri="{BB962C8B-B14F-4D97-AF65-F5344CB8AC3E}">
        <p14:creationId xmlns:p14="http://schemas.microsoft.com/office/powerpoint/2010/main" val="27931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once 90% of data was contained and shared</a:t>
            </a:r>
            <a:r>
              <a:rPr lang="en-GB" baseline="0" dirty="0" smtClean="0"/>
              <a:t> within a secure corporate LAN environment it is now inverted to over 80% external shared and often hosted as well. Furthermore the added dimension of partner and customer access portals increases the management nightmare.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16</a:t>
            </a:fld>
            <a:endParaRPr lang="sv-SE"/>
          </a:p>
        </p:txBody>
      </p:sp>
    </p:spTree>
    <p:extLst>
      <p:ext uri="{BB962C8B-B14F-4D97-AF65-F5344CB8AC3E}">
        <p14:creationId xmlns:p14="http://schemas.microsoft.com/office/powerpoint/2010/main" val="218568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message first</a:t>
            </a:r>
            <a:r>
              <a:rPr lang="en-GB" baseline="0" dirty="0" smtClean="0"/>
              <a:t> and for most is clear.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17</a:t>
            </a:fld>
            <a:endParaRPr lang="sv-SE"/>
          </a:p>
        </p:txBody>
      </p:sp>
    </p:spTree>
    <p:extLst>
      <p:ext uri="{BB962C8B-B14F-4D97-AF65-F5344CB8AC3E}">
        <p14:creationId xmlns:p14="http://schemas.microsoft.com/office/powerpoint/2010/main" val="422815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good news for NIST is …. And when they refer to Agencies they mean Government Agencies. So if it is good for Government then it should be good for business.</a:t>
            </a:r>
          </a:p>
          <a:p>
            <a:endParaRPr lang="en-GB" baseline="0" dirty="0" smtClean="0"/>
          </a:p>
          <a:p>
            <a:r>
              <a:rPr lang="en-GB" baseline="0" dirty="0" smtClean="0"/>
              <a:t>But that does not mean just signing up and away you go.</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18</a:t>
            </a:fld>
            <a:endParaRPr lang="sv-SE"/>
          </a:p>
        </p:txBody>
      </p:sp>
    </p:spTree>
    <p:extLst>
      <p:ext uri="{BB962C8B-B14F-4D97-AF65-F5344CB8AC3E}">
        <p14:creationId xmlns:p14="http://schemas.microsoft.com/office/powerpoint/2010/main" val="194060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You will have seen this, or if you haven't then welcome back from whatever far flung planet you have been living on.</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Not the best headline to ingratiate yourself to Partners and Customers with.</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It came across as an agenda to force march the industry into a Cloud based computing model which in reality form the majority is quiet the opposite. Far from being ‘All In’ we are working out what should be in and what will stay out!</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Despite the marketing gloss there is real value in Cloud computing for businesses and vendors alike and the key to this ‘in v. out’ debate has largely orbited around one thorny subject. ‘ Security’.</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19</a:t>
            </a:fld>
            <a:endParaRPr lang="sv-SE"/>
          </a:p>
        </p:txBody>
      </p:sp>
    </p:spTree>
    <p:extLst>
      <p:ext uri="{BB962C8B-B14F-4D97-AF65-F5344CB8AC3E}">
        <p14:creationId xmlns:p14="http://schemas.microsoft.com/office/powerpoint/2010/main" val="71616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Microsoft has done a good job of selling the business case to</a:t>
            </a:r>
            <a:r>
              <a:rPr lang="en-GB" baseline="0" dirty="0" smtClean="0"/>
              <a:t> partners, providing a technology roadmap and technical certification.</a:t>
            </a:r>
          </a:p>
          <a:p>
            <a:endParaRPr lang="en-GB" baseline="0" dirty="0" smtClean="0"/>
          </a:p>
          <a:p>
            <a:r>
              <a:rPr lang="en-GB" baseline="0" dirty="0" smtClean="0"/>
              <a:t>BUT they have not done the best job in guiding partners through the minefield that is the pre-sales and post sales critical factors that are appearing in the real world.</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22</a:t>
            </a:fld>
            <a:endParaRPr lang="sv-SE"/>
          </a:p>
        </p:txBody>
      </p:sp>
    </p:spTree>
    <p:extLst>
      <p:ext uri="{BB962C8B-B14F-4D97-AF65-F5344CB8AC3E}">
        <p14:creationId xmlns:p14="http://schemas.microsoft.com/office/powerpoint/2010/main" val="136818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 not established a core trust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23</a:t>
            </a:fld>
            <a:endParaRPr lang="sv-SE"/>
          </a:p>
        </p:txBody>
      </p:sp>
    </p:spTree>
    <p:extLst>
      <p:ext uri="{BB962C8B-B14F-4D97-AF65-F5344CB8AC3E}">
        <p14:creationId xmlns:p14="http://schemas.microsoft.com/office/powerpoint/2010/main" val="569837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get me wrong Microsoft are doing</a:t>
            </a:r>
            <a:r>
              <a:rPr lang="en-GB" baseline="0" dirty="0" smtClean="0"/>
              <a:t> a fantastic job and with 365 coming up the pipe in a month’s time the game is going to change again.</a:t>
            </a:r>
          </a:p>
          <a:p>
            <a:endParaRPr lang="en-GB" baseline="0" dirty="0" smtClean="0"/>
          </a:p>
          <a:p>
            <a:r>
              <a:rPr lang="en-GB" baseline="0" dirty="0" smtClean="0"/>
              <a:t>If you have not taken a look at 365 then you must. It will impact your business whether your an ISV, SI, infrastructure or Dynamics. </a:t>
            </a:r>
          </a:p>
          <a:p>
            <a:endParaRPr lang="en-GB" baseline="0" dirty="0" smtClean="0"/>
          </a:p>
          <a:p>
            <a:r>
              <a:rPr lang="en-GB" baseline="0" dirty="0" smtClean="0"/>
              <a:t>Which is why the next few slides are CLITICAL for you to understand. These are built on experience and real market lessons you will not get elsewhere.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24</a:t>
            </a:fld>
            <a:endParaRPr lang="sv-SE"/>
          </a:p>
        </p:txBody>
      </p:sp>
    </p:spTree>
    <p:extLst>
      <p:ext uri="{BB962C8B-B14F-4D97-AF65-F5344CB8AC3E}">
        <p14:creationId xmlns:p14="http://schemas.microsoft.com/office/powerpoint/2010/main" val="427016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only realise the true value of Cloud if you can engage the ‘Service Tail’. To do</a:t>
            </a:r>
            <a:r>
              <a:rPr lang="en-GB" baseline="0" dirty="0" smtClean="0"/>
              <a:t> so you have to achieve the holy grail of DEEP trust.</a:t>
            </a:r>
          </a:p>
          <a:p>
            <a:endParaRPr lang="en-GB" baseline="0" dirty="0" smtClean="0"/>
          </a:p>
          <a:p>
            <a:r>
              <a:rPr lang="en-GB" baseline="0" dirty="0" smtClean="0"/>
              <a:t>Trust not just in technical competency but in an understanding of your customers business and objectives. </a:t>
            </a:r>
          </a:p>
          <a:p>
            <a:endParaRPr lang="en-GB" baseline="0" dirty="0" smtClean="0"/>
          </a:p>
          <a:p>
            <a:r>
              <a:rPr lang="en-GB" baseline="0" dirty="0" smtClean="0"/>
              <a:t>Sometimes the truth can hurt but honesty is the key to the door. An open and frank engagement forms a sound platform for successful delivery, and there is nothing like success to foster trust.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25</a:t>
            </a:fld>
            <a:endParaRPr lang="sv-SE"/>
          </a:p>
        </p:txBody>
      </p:sp>
    </p:spTree>
    <p:extLst>
      <p:ext uri="{BB962C8B-B14F-4D97-AF65-F5344CB8AC3E}">
        <p14:creationId xmlns:p14="http://schemas.microsoft.com/office/powerpoint/2010/main" val="17879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Danger with security is we all experience it and think we know how to deal with it.</a:t>
            </a:r>
          </a:p>
          <a:p>
            <a:endParaRPr lang="en-GB" dirty="0" smtClean="0"/>
          </a:p>
          <a:p>
            <a:r>
              <a:rPr lang="en-GB" dirty="0" smtClean="0"/>
              <a:t>Well</a:t>
            </a:r>
            <a:r>
              <a:rPr lang="en-GB" baseline="0" dirty="0" smtClean="0"/>
              <a:t> that may be true in our own competencies but security is hard to take in isolation. You tighten one are and it is compromised by the backdoor weaknesses of another.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26</a:t>
            </a:fld>
            <a:endParaRPr lang="sv-SE"/>
          </a:p>
        </p:txBody>
      </p:sp>
    </p:spTree>
    <p:extLst>
      <p:ext uri="{BB962C8B-B14F-4D97-AF65-F5344CB8AC3E}">
        <p14:creationId xmlns:p14="http://schemas.microsoft.com/office/powerpoint/2010/main" val="342879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Security</a:t>
            </a:r>
            <a:r>
              <a:rPr lang="en-GB" baseline="0" dirty="0" smtClean="0"/>
              <a:t> looks like low hanging fruit and for the uninitiated it can present itself as a cudgel to get customers to submit!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27</a:t>
            </a:fld>
            <a:endParaRPr lang="sv-SE"/>
          </a:p>
        </p:txBody>
      </p:sp>
    </p:spTree>
    <p:extLst>
      <p:ext uri="{BB962C8B-B14F-4D97-AF65-F5344CB8AC3E}">
        <p14:creationId xmlns:p14="http://schemas.microsoft.com/office/powerpoint/2010/main" val="146551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My job today</a:t>
            </a:r>
            <a:r>
              <a:rPr lang="en-US" baseline="0" dirty="0" smtClean="0"/>
              <a:t> is to keep you in the Green Zone.</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5/27/2011 11:40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risk with an uneducated approach.</a:t>
            </a:r>
          </a:p>
          <a:p>
            <a:endParaRPr lang="en-GB" baseline="0" dirty="0" smtClean="0"/>
          </a:p>
          <a:p>
            <a:r>
              <a:rPr lang="en-GB" baseline="0" dirty="0" smtClean="0"/>
              <a:t>The Cloud is all about risk mitigation.</a:t>
            </a:r>
          </a:p>
          <a:p>
            <a:endParaRPr lang="en-GB" baseline="0" dirty="0" smtClean="0"/>
          </a:p>
          <a:p>
            <a:r>
              <a:rPr lang="en-GB" baseline="0" dirty="0" smtClean="0"/>
              <a:t>How secure is my data, how can I trust the provider etc…</a:t>
            </a:r>
          </a:p>
          <a:p>
            <a:endParaRPr lang="en-GB" baseline="0" dirty="0" smtClean="0"/>
          </a:p>
          <a:p>
            <a:r>
              <a:rPr lang="en-GB" baseline="0" dirty="0" smtClean="0"/>
              <a:t>But keep it </a:t>
            </a:r>
            <a:r>
              <a:rPr lang="en-GB" baseline="0" smtClean="0"/>
              <a:t>in relative </a:t>
            </a:r>
            <a:r>
              <a:rPr lang="en-GB" baseline="0" dirty="0" smtClean="0"/>
              <a:t>to the size of </a:t>
            </a:r>
            <a:r>
              <a:rPr lang="en-GB" baseline="0" smtClean="0"/>
              <a:t>organisation you are </a:t>
            </a:r>
            <a:r>
              <a:rPr lang="en-GB" baseline="0" dirty="0" smtClean="0"/>
              <a:t>dealing with.</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28</a:t>
            </a:fld>
            <a:endParaRPr lang="sv-SE"/>
          </a:p>
        </p:txBody>
      </p:sp>
    </p:spTree>
    <p:extLst>
      <p:ext uri="{BB962C8B-B14F-4D97-AF65-F5344CB8AC3E}">
        <p14:creationId xmlns:p14="http://schemas.microsoft.com/office/powerpoint/2010/main" val="146577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charset="0"/>
                <a:ea typeface="+mn-ea"/>
                <a:cs typeface="+mn-cs"/>
              </a:rPr>
              <a:t>Approach to Risk in SPI Model</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Each of the 3 service models has a slightly different approach to mitigating risk. These approaches are detailed in the Cloud Security Alliance guidance document available found at </a:t>
            </a:r>
            <a:r>
              <a:rPr lang="en-GB" sz="1200" kern="1200" dirty="0" smtClean="0">
                <a:solidFill>
                  <a:schemeClr val="tx1"/>
                </a:solidFill>
                <a:effectLst/>
                <a:latin typeface="Arial" charset="0"/>
                <a:ea typeface="+mn-ea"/>
                <a:cs typeface="+mn-cs"/>
                <a:hlinkClick r:id="rId3"/>
              </a:rPr>
              <a:t>www.cloudsecurityalliance.org</a:t>
            </a:r>
            <a:r>
              <a:rPr lang="en-GB" sz="1200" kern="1200" dirty="0" smtClean="0">
                <a:solidFill>
                  <a:schemeClr val="tx1"/>
                </a:solidFill>
                <a:effectLst/>
                <a:latin typeface="Arial" charset="0"/>
                <a:ea typeface="+mn-ea"/>
                <a:cs typeface="+mn-cs"/>
              </a:rPr>
              <a:t> </a:t>
            </a:r>
            <a:br>
              <a:rPr lang="en-GB" sz="1200" kern="1200" dirty="0" smtClean="0">
                <a:solidFill>
                  <a:schemeClr val="tx1"/>
                </a:solidFill>
                <a:effectLst/>
                <a:latin typeface="Arial" charset="0"/>
                <a:ea typeface="+mn-ea"/>
                <a:cs typeface="+mn-cs"/>
              </a:rPr>
            </a:b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“all inclusive” nature of </a:t>
            </a:r>
            <a:r>
              <a:rPr lang="en-GB" sz="1200" kern="1200" dirty="0" err="1" smtClean="0">
                <a:solidFill>
                  <a:schemeClr val="tx1"/>
                </a:solidFill>
                <a:effectLst/>
                <a:latin typeface="Arial" charset="0"/>
                <a:ea typeface="+mn-ea"/>
                <a:cs typeface="+mn-cs"/>
              </a:rPr>
              <a:t>SaaS</a:t>
            </a:r>
            <a:r>
              <a:rPr lang="en-GB" sz="1200" kern="1200" dirty="0" smtClean="0">
                <a:solidFill>
                  <a:schemeClr val="tx1"/>
                </a:solidFill>
                <a:effectLst/>
                <a:latin typeface="Arial" charset="0"/>
                <a:ea typeface="+mn-ea"/>
                <a:cs typeface="+mn-cs"/>
              </a:rPr>
              <a:t> means that risk is most effectively controlled by contract terms, and few engineering choices exist because a standardized application, platform and infrastructure is shared across a large base of users.</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In the case of </a:t>
            </a:r>
            <a:r>
              <a:rPr lang="en-GB" sz="1200" kern="1200" dirty="0" err="1" smtClean="0">
                <a:solidFill>
                  <a:schemeClr val="tx1"/>
                </a:solidFill>
                <a:effectLst/>
                <a:latin typeface="Arial" charset="0"/>
                <a:ea typeface="+mn-ea"/>
                <a:cs typeface="+mn-cs"/>
              </a:rPr>
              <a:t>PaaS</a:t>
            </a:r>
            <a:r>
              <a:rPr lang="en-GB" sz="1200" kern="1200" dirty="0" smtClean="0">
                <a:solidFill>
                  <a:schemeClr val="tx1"/>
                </a:solidFill>
                <a:effectLst/>
                <a:latin typeface="Arial" charset="0"/>
                <a:ea typeface="+mn-ea"/>
                <a:cs typeface="+mn-cs"/>
              </a:rPr>
              <a:t>, risk may be mitigated by a combination of contract terms and technical engineering choices and controls. This is because the user is responsible for much of the application environment and some security features can be built in to mitigate risk.</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With </a:t>
            </a:r>
            <a:r>
              <a:rPr lang="en-GB" sz="1200" kern="1200" dirty="0" err="1" smtClean="0">
                <a:solidFill>
                  <a:schemeClr val="tx1"/>
                </a:solidFill>
                <a:effectLst/>
                <a:latin typeface="Arial" charset="0"/>
                <a:ea typeface="+mn-ea"/>
                <a:cs typeface="+mn-cs"/>
              </a:rPr>
              <a:t>IaaS</a:t>
            </a:r>
            <a:r>
              <a:rPr lang="en-GB" sz="1200" kern="1200" dirty="0" smtClean="0">
                <a:solidFill>
                  <a:schemeClr val="tx1"/>
                </a:solidFill>
                <a:effectLst/>
                <a:latin typeface="Arial" charset="0"/>
                <a:ea typeface="+mn-ea"/>
                <a:cs typeface="+mn-cs"/>
              </a:rPr>
              <a:t>, a combination of contract terms and technical engineering choices and controls is still relevant, but there is much more emphasis and choice about technical security infrastructure as the user has control and responsibility for much of the operating environment.</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Summary &amp; Conclusions</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For </a:t>
            </a:r>
            <a:r>
              <a:rPr lang="en-GB" sz="1200" kern="1200" dirty="0" err="1" smtClean="0">
                <a:solidFill>
                  <a:schemeClr val="tx1"/>
                </a:solidFill>
                <a:effectLst/>
                <a:latin typeface="Arial" charset="0"/>
                <a:ea typeface="+mn-ea"/>
                <a:cs typeface="+mn-cs"/>
              </a:rPr>
              <a:t>SaaS</a:t>
            </a:r>
            <a:r>
              <a:rPr lang="en-GB" sz="1200" kern="1200" dirty="0" smtClean="0">
                <a:solidFill>
                  <a:schemeClr val="tx1"/>
                </a:solidFill>
                <a:effectLst/>
                <a:latin typeface="Arial" charset="0"/>
                <a:ea typeface="+mn-ea"/>
                <a:cs typeface="+mn-cs"/>
              </a:rPr>
              <a:t>, the primary risk control mechanism is contract terms, whereas </a:t>
            </a:r>
            <a:r>
              <a:rPr lang="en-GB" sz="1200" kern="1200" dirty="0" err="1" smtClean="0">
                <a:solidFill>
                  <a:schemeClr val="tx1"/>
                </a:solidFill>
                <a:effectLst/>
                <a:latin typeface="Arial" charset="0"/>
                <a:ea typeface="+mn-ea"/>
                <a:cs typeface="+mn-cs"/>
              </a:rPr>
              <a:t>PaaS</a:t>
            </a:r>
            <a:r>
              <a:rPr lang="en-GB" sz="1200" kern="1200" dirty="0" smtClean="0">
                <a:solidFill>
                  <a:schemeClr val="tx1"/>
                </a:solidFill>
                <a:effectLst/>
                <a:latin typeface="Arial" charset="0"/>
                <a:ea typeface="+mn-ea"/>
                <a:cs typeface="+mn-cs"/>
              </a:rPr>
              <a:t> and </a:t>
            </a:r>
            <a:r>
              <a:rPr lang="en-GB" sz="1200" kern="1200" dirty="0" err="1" smtClean="0">
                <a:solidFill>
                  <a:schemeClr val="tx1"/>
                </a:solidFill>
                <a:effectLst/>
                <a:latin typeface="Arial" charset="0"/>
                <a:ea typeface="+mn-ea"/>
                <a:cs typeface="+mn-cs"/>
              </a:rPr>
              <a:t>IaaS</a:t>
            </a:r>
            <a:r>
              <a:rPr lang="en-GB" sz="1200" kern="1200" dirty="0" smtClean="0">
                <a:solidFill>
                  <a:schemeClr val="tx1"/>
                </a:solidFill>
                <a:effectLst/>
                <a:latin typeface="Arial" charset="0"/>
                <a:ea typeface="+mn-ea"/>
                <a:cs typeface="+mn-cs"/>
              </a:rPr>
              <a:t> require a combination of technical engineering controls as well as contract terms to effectively manage risk.</a:t>
            </a:r>
          </a:p>
          <a:p>
            <a:r>
              <a:rPr lang="en-GB" sz="1200" kern="1200" dirty="0" smtClean="0">
                <a:solidFill>
                  <a:schemeClr val="tx1"/>
                </a:solidFill>
                <a:effectLst/>
                <a:latin typeface="Arial" charset="0"/>
                <a:ea typeface="+mn-ea"/>
                <a:cs typeface="+mn-cs"/>
              </a:rPr>
              <a:t>• The lower down the SPI model the chosen service exists, the more control and customization available. The trade-off is more responsibility for security and management. </a:t>
            </a:r>
          </a:p>
          <a:p>
            <a:r>
              <a:rPr lang="en-GB" sz="1200" kern="1200" dirty="0" smtClean="0">
                <a:solidFill>
                  <a:schemeClr val="tx1"/>
                </a:solidFill>
                <a:effectLst/>
                <a:latin typeface="Arial" charset="0"/>
                <a:ea typeface="+mn-ea"/>
                <a:cs typeface="+mn-cs"/>
              </a:rPr>
              <a:t>• The nature and types of specialty skill-sets required to assess and manage risk will vary depending on the service model chosen. </a:t>
            </a:r>
          </a:p>
          <a:p>
            <a:r>
              <a:rPr lang="en-GB" sz="1200" kern="1200" dirty="0" smtClean="0">
                <a:solidFill>
                  <a:schemeClr val="tx1"/>
                </a:solidFill>
                <a:effectLst/>
                <a:latin typeface="Arial" charset="0"/>
                <a:ea typeface="+mn-ea"/>
                <a:cs typeface="+mn-cs"/>
              </a:rPr>
              <a:t>• Decisions need to be made about whether security controls can be outsourced to a provider, or maintained under the control of the user organization or an independent third party. </a:t>
            </a:r>
          </a:p>
          <a:p>
            <a:r>
              <a:rPr lang="en-GB" sz="1200" kern="1200" dirty="0" smtClean="0">
                <a:solidFill>
                  <a:schemeClr val="tx1"/>
                </a:solidFill>
                <a:effectLst/>
                <a:latin typeface="Arial" charset="0"/>
                <a:ea typeface="+mn-ea"/>
                <a:cs typeface="+mn-cs"/>
              </a:rPr>
              <a:t>• To meet regulatory and compliance requirements, in every case organizational policies require careful review and consideration must be given to whether the choice of a particular model is valid.</a:t>
            </a:r>
          </a:p>
          <a:p>
            <a:r>
              <a:rPr lang="en-GB" sz="1200" kern="1200" dirty="0" smtClean="0">
                <a:solidFill>
                  <a:schemeClr val="tx1"/>
                </a:solidFill>
                <a:effectLst/>
                <a:latin typeface="Arial" charset="0"/>
                <a:ea typeface="+mn-ea"/>
                <a:cs typeface="+mn-cs"/>
              </a:rPr>
              <a:t>• Irrespective of the appeal that any given technical approach may have, the business implications require alignment with an organizations overall Enterprise Security Risk Management program.</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Cloud is not a “one-size-fits-all” proposition, and service model options provide choices, depending on needs. For each service model, there are differently balanced options to mitigating risk; primarily the proportions of contractual and engineering resources, which may require more direct participation in technology risk decisions by the user. </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29</a:t>
            </a:fld>
            <a:endParaRPr lang="sv-SE"/>
          </a:p>
        </p:txBody>
      </p:sp>
    </p:spTree>
    <p:extLst>
      <p:ext uri="{BB962C8B-B14F-4D97-AF65-F5344CB8AC3E}">
        <p14:creationId xmlns:p14="http://schemas.microsoft.com/office/powerpoint/2010/main" val="169524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Mapping the Cloud Model to the Security Control and compliance </a:t>
            </a:r>
            <a:r>
              <a:rPr lang="en-GB" dirty="0" smtClean="0"/>
              <a:t>Model.</a:t>
            </a:r>
          </a:p>
          <a:p>
            <a:endParaRPr lang="en-GB" dirty="0" smtClean="0"/>
          </a:p>
          <a:p>
            <a:r>
              <a:rPr lang="en-GB" dirty="0" smtClean="0"/>
              <a:t>This demonstrates the level of complexity that we can go into for large organisations,</a:t>
            </a:r>
            <a:r>
              <a:rPr lang="en-GB" baseline="0" dirty="0" smtClean="0"/>
              <a:t> but I do not recommend untrained staff trying to undertake this, this is a multi-disciplined activity and as always needs to be kept in context with the size of the organisation you are working with.</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30</a:t>
            </a:fld>
            <a:endParaRPr lang="sv-SE"/>
          </a:p>
        </p:txBody>
      </p:sp>
    </p:spTree>
    <p:extLst>
      <p:ext uri="{BB962C8B-B14F-4D97-AF65-F5344CB8AC3E}">
        <p14:creationId xmlns:p14="http://schemas.microsoft.com/office/powerpoint/2010/main" val="341161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Businesses do not understand their risk profiles, or very few do. If they did many would realise the futility of investments they are making. </a:t>
            </a:r>
          </a:p>
          <a:p>
            <a:pPr marL="228600" lvl="0" indent="-228600">
              <a:buFont typeface="+mj-lt"/>
              <a:buAutoNum type="arabicPeriod"/>
            </a:pPr>
            <a:r>
              <a:rPr lang="en-GB" baseline="0" dirty="0" smtClean="0"/>
              <a:t>Over protective measures that are like pouring cement into a corporate process reducing business dynamics.</a:t>
            </a:r>
          </a:p>
          <a:p>
            <a:pPr marL="228600" lvl="0" indent="-228600">
              <a:buFont typeface="+mj-lt"/>
              <a:buAutoNum type="arabicPeriod"/>
            </a:pPr>
            <a:r>
              <a:rPr lang="en-GB" dirty="0" smtClean="0"/>
              <a:t>Unattainable expectations that can better be filled by a specialised service provider.</a:t>
            </a:r>
          </a:p>
          <a:p>
            <a:pPr marL="228600" lvl="0" indent="-228600">
              <a:buFont typeface="+mj-lt"/>
              <a:buAutoNum type="arabicPeriod"/>
            </a:pPr>
            <a:r>
              <a:rPr lang="en-GB" dirty="0" smtClean="0"/>
              <a:t>Focusing on managing</a:t>
            </a:r>
            <a:r>
              <a:rPr lang="en-GB" baseline="0" dirty="0" smtClean="0"/>
              <a:t> and maintaining resources that are not core to the business brand or market offering.</a:t>
            </a:r>
          </a:p>
          <a:p>
            <a:pPr marL="0" lvl="0" indent="0">
              <a:buFont typeface="+mj-lt"/>
              <a:buNone/>
            </a:pPr>
            <a:r>
              <a:rPr lang="en-GB" baseline="0" dirty="0" smtClean="0"/>
              <a:t>And many more, but you start to get the idea.</a:t>
            </a:r>
          </a:p>
          <a:p>
            <a:endParaRPr lang="en-GB" dirty="0" smtClean="0">
              <a:effectLst/>
              <a:hlinkClick r:id="rId3"/>
            </a:endParaRPr>
          </a:p>
          <a:p>
            <a:r>
              <a:rPr lang="en-GB" dirty="0" smtClean="0">
                <a:effectLst/>
                <a:hlinkClick r:id="rId3"/>
              </a:rPr>
              <a:t>http://technet.microsoft.com/en-us/library/cc751212.aspx</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33</a:t>
            </a:fld>
            <a:endParaRPr lang="sv-SE"/>
          </a:p>
        </p:txBody>
      </p:sp>
    </p:spTree>
    <p:extLst>
      <p:ext uri="{BB962C8B-B14F-4D97-AF65-F5344CB8AC3E}">
        <p14:creationId xmlns:p14="http://schemas.microsoft.com/office/powerpoint/2010/main" val="3894842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Value</a:t>
            </a:r>
            <a:r>
              <a:rPr lang="en-GB" baseline="0" dirty="0" smtClean="0"/>
              <a:t> the risk and balance investment accordingly.</a:t>
            </a:r>
          </a:p>
          <a:p>
            <a:endParaRPr lang="en-GB" baseline="0" dirty="0" smtClean="0"/>
          </a:p>
          <a:p>
            <a:r>
              <a:rPr lang="en-GB" baseline="0" dirty="0" smtClean="0"/>
              <a:t>The Sleeper awakes!</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34</a:t>
            </a:fld>
            <a:endParaRPr lang="sv-SE"/>
          </a:p>
        </p:txBody>
      </p:sp>
    </p:spTree>
    <p:extLst>
      <p:ext uri="{BB962C8B-B14F-4D97-AF65-F5344CB8AC3E}">
        <p14:creationId xmlns:p14="http://schemas.microsoft.com/office/powerpoint/2010/main" val="3894842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message first</a:t>
            </a:r>
            <a:r>
              <a:rPr lang="en-GB" baseline="0" dirty="0" smtClean="0"/>
              <a:t> and for most is clear.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35</a:t>
            </a:fld>
            <a:endParaRPr lang="sv-SE"/>
          </a:p>
        </p:txBody>
      </p:sp>
    </p:spTree>
    <p:extLst>
      <p:ext uri="{BB962C8B-B14F-4D97-AF65-F5344CB8AC3E}">
        <p14:creationId xmlns:p14="http://schemas.microsoft.com/office/powerpoint/2010/main" val="4228152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follow this process you will not go wrong.</a:t>
            </a:r>
          </a:p>
          <a:p>
            <a:endParaRPr lang="en-GB" dirty="0" smtClean="0"/>
          </a:p>
          <a:p>
            <a:r>
              <a:rPr lang="en-GB" dirty="0" smtClean="0"/>
              <a:t>Use the tool, and impress the client</a:t>
            </a:r>
            <a:r>
              <a:rPr lang="en-GB" baseline="0" dirty="0" smtClean="0"/>
              <a:t>, its billable and gets everyone onto a baseline for discussion</a:t>
            </a:r>
            <a:r>
              <a:rPr lang="en-GB" baseline="0" dirty="0" smtClean="0"/>
              <a:t>.</a:t>
            </a:r>
          </a:p>
          <a:p>
            <a:endParaRPr lang="en-GB" baseline="0" dirty="0" smtClean="0"/>
          </a:p>
          <a:p>
            <a:r>
              <a:rPr lang="en-GB" baseline="0" dirty="0" smtClean="0"/>
              <a:t>Identify what your strengths are and stick to them. Partner to do the rest and enjoy building a trusted network of partner companies that can help you accelerate into future projects with conviction and the confidence of customers (back to the key trust point).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36</a:t>
            </a:fld>
            <a:endParaRPr lang="sv-SE"/>
          </a:p>
        </p:txBody>
      </p:sp>
    </p:spTree>
    <p:extLst>
      <p:ext uri="{BB962C8B-B14F-4D97-AF65-F5344CB8AC3E}">
        <p14:creationId xmlns:p14="http://schemas.microsoft.com/office/powerpoint/2010/main" val="212127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Microsoft Security Assessment Tool is not a cloud specific tool. What it does is provide a valuable base lining</a:t>
            </a:r>
            <a:r>
              <a:rPr lang="en-GB" baseline="0" dirty="0" smtClean="0"/>
              <a:t> exercise for organisations BEFORE they move to the cloud.</a:t>
            </a:r>
            <a:r>
              <a:rPr lang="en-GB" dirty="0" smtClean="0"/>
              <a:t>  </a:t>
            </a:r>
          </a:p>
          <a:p>
            <a:endParaRPr lang="en-GB" dirty="0" smtClean="0"/>
          </a:p>
          <a:p>
            <a:r>
              <a:rPr lang="en-GB" dirty="0" smtClean="0"/>
              <a:t>When</a:t>
            </a:r>
            <a:r>
              <a:rPr lang="en-GB" baseline="0" dirty="0" smtClean="0"/>
              <a:t> you start talking cloud to clients and the security barriers start going up, it is useful to have a direct comparison with what the organisation is currently operating under. Often Cloud can deliver better than existing security and if not then it provides a clear demarcation line for negotiation with the cloud provider.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37</a:t>
            </a:fld>
            <a:endParaRPr lang="sv-SE"/>
          </a:p>
        </p:txBody>
      </p:sp>
    </p:spTree>
    <p:extLst>
      <p:ext uri="{BB962C8B-B14F-4D97-AF65-F5344CB8AC3E}">
        <p14:creationId xmlns:p14="http://schemas.microsoft.com/office/powerpoint/2010/main" val="3367417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still need to ride the bike!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40</a:t>
            </a:fld>
            <a:endParaRPr lang="sv-SE"/>
          </a:p>
        </p:txBody>
      </p:sp>
    </p:spTree>
    <p:extLst>
      <p:ext uri="{BB962C8B-B14F-4D97-AF65-F5344CB8AC3E}">
        <p14:creationId xmlns:p14="http://schemas.microsoft.com/office/powerpoint/2010/main" val="1388919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MPN and its competencies give you greater visibility of  who can really do what.</a:t>
            </a:r>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41</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 and especially the SME sector which is the predominant space that Microsoft Partners occupy.</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42</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do we need to put this in context? After all its ‘Cloud’ isn’t it, and we all know that the economies of scale allow cloud providers to lavish more £££ per MD of data on security pro-rata that of any private or even Government organisation? Don’t we?</a:t>
            </a:r>
          </a:p>
          <a:p>
            <a:endParaRPr lang="en-GB" baseline="0" dirty="0" smtClean="0"/>
          </a:p>
          <a:p>
            <a:r>
              <a:rPr lang="en-GB" baseline="0" dirty="0" smtClean="0"/>
              <a:t>Well yes… BUT!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a:t>
            </a:fld>
            <a:endParaRPr lang="sv-SE"/>
          </a:p>
        </p:txBody>
      </p:sp>
    </p:spTree>
    <p:extLst>
      <p:ext uri="{BB962C8B-B14F-4D97-AF65-F5344CB8AC3E}">
        <p14:creationId xmlns:p14="http://schemas.microsoft.com/office/powerpoint/2010/main" val="32628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do we mean by Security?</a:t>
            </a:r>
          </a:p>
          <a:p>
            <a:endParaRPr lang="en-GB" dirty="0" smtClean="0"/>
          </a:p>
          <a:p>
            <a:r>
              <a:rPr lang="en-GB" dirty="0" smtClean="0"/>
              <a:t>It is often that iron bound door</a:t>
            </a:r>
            <a:r>
              <a:rPr lang="en-GB" baseline="0" dirty="0" smtClean="0"/>
              <a:t> that is slammed in your face by a client who is in effect saying, don’t go there, I have used the S word and that is the end of the discussion.</a:t>
            </a:r>
          </a:p>
          <a:p>
            <a:endParaRPr lang="en-GB" baseline="0" dirty="0" smtClean="0"/>
          </a:p>
          <a:p>
            <a:r>
              <a:rPr lang="en-GB" baseline="0" dirty="0" smtClean="0"/>
              <a:t>Time for a little push back. Security is something that is very indistinct, it means different things to different people. For a business not to get hamstrung by a security paranoia culture it needs to be rationalised in terms of business impacts, values attributed and practical decisions based on those outcomes made to reflect and support the business strategy.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a:t>
            </a:fld>
            <a:endParaRPr lang="sv-SE"/>
          </a:p>
        </p:txBody>
      </p:sp>
    </p:spTree>
    <p:extLst>
      <p:ext uri="{BB962C8B-B14F-4D97-AF65-F5344CB8AC3E}">
        <p14:creationId xmlns:p14="http://schemas.microsoft.com/office/powerpoint/2010/main" val="5219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OK so we understand the Security context but how is this reflected in the market?</a:t>
            </a:r>
          </a:p>
          <a:p>
            <a:endParaRPr lang="en-GB" baseline="0" dirty="0" smtClean="0"/>
          </a:p>
          <a:p>
            <a:r>
              <a:rPr lang="en-GB" baseline="0" dirty="0" smtClean="0"/>
              <a:t>FACT – Security IS the principle up front and central issue on customers minds.</a:t>
            </a:r>
          </a:p>
          <a:p>
            <a:endParaRPr lang="en-GB" baseline="0" dirty="0" smtClean="0"/>
          </a:p>
          <a:p>
            <a:r>
              <a:rPr lang="en-GB" baseline="0" dirty="0" smtClean="0"/>
              <a:t>All the other issues are largely diffused once the Security issue has been addressed.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a:t>
            </a:fld>
            <a:endParaRPr lang="sv-SE"/>
          </a:p>
        </p:txBody>
      </p:sp>
    </p:spTree>
    <p:extLst>
      <p:ext uri="{BB962C8B-B14F-4D97-AF65-F5344CB8AC3E}">
        <p14:creationId xmlns:p14="http://schemas.microsoft.com/office/powerpoint/2010/main" val="118312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Prohibit the sharing of account credentials between users and services.</a:t>
            </a:r>
          </a:p>
          <a:p>
            <a:r>
              <a:rPr lang="en-GB" sz="1200" b="0" i="0" u="none" strike="noStrike" kern="1200" baseline="0" dirty="0" smtClean="0">
                <a:solidFill>
                  <a:schemeClr val="tx1"/>
                </a:solidFill>
                <a:latin typeface="Arial" charset="0"/>
                <a:ea typeface="+mn-ea"/>
                <a:cs typeface="+mn-cs"/>
              </a:rPr>
              <a:t> Leverage strong two-factor authentication techniques where possible.</a:t>
            </a:r>
          </a:p>
          <a:p>
            <a:r>
              <a:rPr lang="en-GB" sz="1200" b="0" i="0" u="none" strike="noStrike" kern="1200" baseline="0" dirty="0" smtClean="0">
                <a:solidFill>
                  <a:schemeClr val="tx1"/>
                </a:solidFill>
                <a:latin typeface="Arial" charset="0"/>
                <a:ea typeface="+mn-ea"/>
                <a:cs typeface="+mn-cs"/>
              </a:rPr>
              <a:t> Employ proactive monitoring to detect unauthorized activity.</a:t>
            </a:r>
          </a:p>
          <a:p>
            <a:r>
              <a:rPr lang="en-GB" sz="1200" b="0" i="0" u="none" strike="noStrike" kern="1200" baseline="0" dirty="0" smtClean="0">
                <a:solidFill>
                  <a:schemeClr val="tx1"/>
                </a:solidFill>
                <a:latin typeface="Arial" charset="0"/>
                <a:ea typeface="+mn-ea"/>
                <a:cs typeface="+mn-cs"/>
              </a:rPr>
              <a:t> Understand cloud provider security policies and SLAs.</a:t>
            </a:r>
          </a:p>
          <a:p>
            <a:endParaRPr lang="en-GB" sz="1200" b="0" i="0" u="none" strike="noStrike" kern="1200" baseline="0" dirty="0" smtClean="0">
              <a:solidFill>
                <a:schemeClr val="tx1"/>
              </a:solidFill>
              <a:latin typeface="Arial" charset="0"/>
              <a:ea typeface="+mn-ea"/>
              <a:cs typeface="+mn-cs"/>
            </a:endParaRPr>
          </a:p>
          <a:p>
            <a:r>
              <a:rPr lang="en-GB" sz="1200" b="1" i="0" u="none" strike="noStrike" kern="1200" baseline="0" dirty="0" smtClean="0">
                <a:solidFill>
                  <a:schemeClr val="tx1"/>
                </a:solidFill>
                <a:latin typeface="Arial" charset="0"/>
                <a:ea typeface="+mn-ea"/>
                <a:cs typeface="+mn-cs"/>
              </a:rPr>
              <a:t>References</a:t>
            </a:r>
          </a:p>
          <a:p>
            <a:r>
              <a:rPr lang="en-GB" sz="1200" b="0" i="0" u="none" strike="noStrike" kern="1200" baseline="0" dirty="0" smtClean="0">
                <a:solidFill>
                  <a:schemeClr val="tx1"/>
                </a:solidFill>
                <a:latin typeface="Arial" charset="0"/>
                <a:ea typeface="+mn-ea"/>
                <a:cs typeface="+mn-cs"/>
              </a:rPr>
              <a:t> http://www.infoworld.com/d/cloud-computing/hackers-findhome-in-amazons-ec2-cloud-742</a:t>
            </a:r>
          </a:p>
          <a:p>
            <a:r>
              <a:rPr lang="en-GB" sz="1200" b="0" i="0" u="none" strike="noStrike" kern="1200" baseline="0" dirty="0" smtClean="0">
                <a:solidFill>
                  <a:schemeClr val="tx1"/>
                </a:solidFill>
                <a:latin typeface="Arial" charset="0"/>
                <a:ea typeface="+mn-ea"/>
                <a:cs typeface="+mn-cs"/>
              </a:rPr>
              <a:t> http://vmetc.com/2009/03/12/virtual-machine-sniffer-on-esxhosts/</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13</a:t>
            </a:fld>
            <a:endParaRPr lang="sv-SE"/>
          </a:p>
        </p:txBody>
      </p:sp>
    </p:spTree>
    <p:extLst>
      <p:ext uri="{BB962C8B-B14F-4D97-AF65-F5344CB8AC3E}">
        <p14:creationId xmlns:p14="http://schemas.microsoft.com/office/powerpoint/2010/main" val="28933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IRS asked Amazon EC2 to perform a C&amp;A; Amazon refused. http://news.qualys.com/newsblog/forrester-cloud-computingqa.html</a:t>
            </a:r>
          </a:p>
          <a:p>
            <a:r>
              <a:rPr lang="en-GB" sz="1200" b="0" i="0" u="none" strike="noStrike" kern="1200" baseline="0" dirty="0" smtClean="0">
                <a:solidFill>
                  <a:schemeClr val="tx1"/>
                </a:solidFill>
                <a:latin typeface="Arial" charset="0"/>
                <a:ea typeface="+mn-ea"/>
                <a:cs typeface="+mn-cs"/>
              </a:rPr>
              <a:t> Heartland Data Breach: Heartland’s payment processing systems were using known-vulnerable software and actually infected, but Heartland was “willing to do only the bare minimum and comply with state laws instead of taking the extra effort to notify every single customer, regardless of law, about whether their data has been stolen.”</a:t>
            </a:r>
          </a:p>
          <a:p>
            <a:r>
              <a:rPr lang="en-GB" sz="1200" b="0" i="0" u="none" strike="noStrike" kern="1200" baseline="0" dirty="0" smtClean="0">
                <a:solidFill>
                  <a:schemeClr val="tx1"/>
                </a:solidFill>
                <a:latin typeface="Arial" charset="0"/>
                <a:ea typeface="+mn-ea"/>
                <a:cs typeface="+mn-cs"/>
              </a:rPr>
              <a:t>http://www.pcworld.com/article/158038/heartland_has_no_heart_for_violated_customers.html</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14</a:t>
            </a:fld>
            <a:endParaRPr lang="sv-SE"/>
          </a:p>
        </p:txBody>
      </p:sp>
    </p:spTree>
    <p:extLst>
      <p:ext uri="{BB962C8B-B14F-4D97-AF65-F5344CB8AC3E}">
        <p14:creationId xmlns:p14="http://schemas.microsoft.com/office/powerpoint/2010/main" val="329705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Gartner – ‘Assessing the Security Risks of Cloud Computing’ report.</a:t>
            </a:r>
          </a:p>
          <a:p>
            <a:endParaRPr lang="en-GB" dirty="0" smtClean="0"/>
          </a:p>
          <a:p>
            <a:r>
              <a:rPr lang="en-GB" dirty="0" smtClean="0"/>
              <a:t>Here are seven of the specific security issues Gartner says customers should raise with vendors before selecting a cloud vendor.</a:t>
            </a:r>
          </a:p>
          <a:p>
            <a:endParaRPr lang="en-GB" dirty="0" smtClean="0"/>
          </a:p>
          <a:p>
            <a:r>
              <a:rPr lang="en-GB" dirty="0" smtClean="0"/>
              <a:t>1. Privileged user access. Sensitive data processed outside the enterprise brings with it an inherent level of risk, because outsourced services bypass the "physical, logical and personnel controls" IT shops exert over in-house programs. Get as much information as you can about the people who manage your data. "Ask providers to supply specific information on the hiring and oversight of privileged administrators, and the controls over their access," Gartner says.</a:t>
            </a:r>
          </a:p>
          <a:p>
            <a:r>
              <a:rPr lang="en-GB" dirty="0" smtClean="0"/>
              <a:t>2. Regulatory compliance. Customers are ultimately responsible for the security and integrity of their own data, even when it is held by a service provider. Traditional service providers are subjected to external audits and security certifications. Cloud computing providers who refuse to undergo this scrutiny are "signalling that customers can only use them for the most trivial functions," according to Gartner.</a:t>
            </a:r>
          </a:p>
          <a:p>
            <a:r>
              <a:rPr lang="en-GB" dirty="0" smtClean="0"/>
              <a:t>3. Data location. When you use the cloud, you probably won't know exactly where your data is hosted. In fact, you might not even know what country it will be stored in. Ask providers if they will commit to storing and processing data in specific jurisdictions, and whether they will make a contractual commitment to obey local privacy requirements on behalf of their customers, Gartner advises.</a:t>
            </a:r>
          </a:p>
          <a:p>
            <a:r>
              <a:rPr lang="en-GB" dirty="0" smtClean="0"/>
              <a:t>4. Data segregation. Data in the cloud is typically in a shared environment alongside data from other customers. </a:t>
            </a:r>
            <a:r>
              <a:rPr lang="en-GB" dirty="0" smtClean="0">
                <a:hlinkClick r:id="rId3"/>
              </a:rPr>
              <a:t>Encryption</a:t>
            </a:r>
            <a:r>
              <a:rPr lang="en-GB" dirty="0" smtClean="0"/>
              <a:t> is effective but isn't a cure-all. "Find out what is done to segregate data at rest," Gartner advises. The cloud provider should provide evidence that encryption schemes were designed and tested by experienced specialists. "Encryption accidents can make data totally unusable, and even normal encryption can complicate availability," Gartner says.</a:t>
            </a:r>
          </a:p>
          <a:p>
            <a:r>
              <a:rPr lang="en-GB" dirty="0" smtClean="0"/>
              <a:t>5. Recovery. Even if you don't know where your data is, a cloud provider should tell you what will happen to your data and service in case of a </a:t>
            </a:r>
            <a:r>
              <a:rPr lang="en-GB" dirty="0" smtClean="0">
                <a:hlinkClick r:id="rId4"/>
              </a:rPr>
              <a:t>disaster</a:t>
            </a:r>
            <a:r>
              <a:rPr lang="en-GB" dirty="0" smtClean="0"/>
              <a:t>. "Any offering that does not replicate the data and application infrastructure across multiple sites is vulnerable to a total failure," Gartner says. Ask your provider if it has "the ability to do a complete restoration, and how long it will take."</a:t>
            </a:r>
          </a:p>
          <a:p>
            <a:r>
              <a:rPr lang="en-GB" dirty="0" smtClean="0"/>
              <a:t>6. Investigative support. Investigating inappropriate or illegal activity may be impossible in cloud computing, Gartner warns. "Cloud services are especially difficult to investigate, because logging and data for multiple customers may be co-located and may also be spread across an ever-changing set of hosts and data </a:t>
            </a:r>
            <a:r>
              <a:rPr lang="en-GB" dirty="0" err="1" smtClean="0"/>
              <a:t>centers</a:t>
            </a:r>
            <a:r>
              <a:rPr lang="en-GB" dirty="0" smtClean="0"/>
              <a:t>. If you cannot get a contractual commitment to support specific forms of investigation, along with evidence that the vendor has already successfully supported such activities, then your only safe assumption is that investigation and discovery requests will be impossible."</a:t>
            </a:r>
          </a:p>
          <a:p>
            <a:r>
              <a:rPr lang="en-GB" dirty="0" smtClean="0"/>
              <a:t>7. Long-term viability. Ideally, your cloud computing provider will never go broke or get </a:t>
            </a:r>
            <a:r>
              <a:rPr lang="en-GB" dirty="0" smtClean="0">
                <a:hlinkClick r:id="rId5"/>
              </a:rPr>
              <a:t>acquired</a:t>
            </a:r>
            <a:r>
              <a:rPr lang="en-GB" dirty="0" smtClean="0"/>
              <a:t> and swallowed up by a larger company. But you must be sure your data will remain available even after such an event. "Ask potential providers how you would get your data back and if it would be in a format that you could import into a replacement application," Gartner says.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15</a:t>
            </a:fld>
            <a:endParaRPr lang="sv-SE"/>
          </a:p>
        </p:txBody>
      </p:sp>
    </p:spTree>
    <p:extLst>
      <p:ext uri="{BB962C8B-B14F-4D97-AF65-F5344CB8AC3E}">
        <p14:creationId xmlns:p14="http://schemas.microsoft.com/office/powerpoint/2010/main" val="258381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6567445-64F6-4ECD-9BC8-0A953C4FA525}"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010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1F98350-1EF5-45B4-A479-29AF73E2AD27}"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29694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49375"/>
            <a:ext cx="6019800"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08135E9D-B328-4CAC-B65F-D579B927CF8F}"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95725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2279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64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686873-3E65-4025-B20F-78625709802C}" type="datetimeFigureOut">
              <a:rPr lang="en-US"/>
              <a:pPr>
                <a:defRPr/>
              </a:pPr>
              <a:t>5/27/2011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C151138-A74A-45CF-93A7-7BB1A6BFA6B0}" type="slidenum">
              <a:rPr lang="en-US"/>
              <a:pPr>
                <a:defRPr/>
              </a:pPr>
              <a:t>‹#›</a:t>
            </a:fld>
            <a:endParaRPr lang="en-US"/>
          </a:p>
        </p:txBody>
      </p:sp>
    </p:spTree>
    <p:extLst>
      <p:ext uri="{BB962C8B-B14F-4D97-AF65-F5344CB8AC3E}">
        <p14:creationId xmlns:p14="http://schemas.microsoft.com/office/powerpoint/2010/main" val="170279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35D07A-4EEF-4FDB-8CB3-3F3C7F5782DB}" type="datetimeFigureOut">
              <a:rPr lang="en-US"/>
              <a:pPr>
                <a:defRPr/>
              </a:pPr>
              <a:t>5/27/2011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23B8B3-B9E6-4D62-BF8C-F37479A892F7}" type="slidenum">
              <a:rPr lang="en-US"/>
              <a:pPr>
                <a:defRPr/>
              </a:pPr>
              <a:t>‹#›</a:t>
            </a:fld>
            <a:endParaRPr lang="en-US"/>
          </a:p>
        </p:txBody>
      </p:sp>
    </p:spTree>
    <p:extLst>
      <p:ext uri="{BB962C8B-B14F-4D97-AF65-F5344CB8AC3E}">
        <p14:creationId xmlns:p14="http://schemas.microsoft.com/office/powerpoint/2010/main" val="107721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05DE5D-171D-4B98-9A6E-9A4F2B359389}" type="datetimeFigureOut">
              <a:rPr lang="en-US"/>
              <a:pPr>
                <a:defRPr/>
              </a:pPr>
              <a:t>5/27/2011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C76C70-3A7B-4528-BC74-FDBC7D09135F}" type="slidenum">
              <a:rPr lang="en-US"/>
              <a:pPr>
                <a:defRPr/>
              </a:pPr>
              <a:t>‹#›</a:t>
            </a:fld>
            <a:endParaRPr lang="en-US"/>
          </a:p>
        </p:txBody>
      </p:sp>
    </p:spTree>
    <p:extLst>
      <p:ext uri="{BB962C8B-B14F-4D97-AF65-F5344CB8AC3E}">
        <p14:creationId xmlns:p14="http://schemas.microsoft.com/office/powerpoint/2010/main" val="3321986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4C8211-1DA3-4157-BE31-6BF5BCAC9AF7}" type="datetimeFigureOut">
              <a:rPr lang="en-US"/>
              <a:pPr>
                <a:defRPr/>
              </a:pPr>
              <a:t>5/27/2011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761057D-7B95-4A5B-BDCD-A9C301FB9623}" type="slidenum">
              <a:rPr lang="en-US"/>
              <a:pPr>
                <a:defRPr/>
              </a:pPr>
              <a:t>‹#›</a:t>
            </a:fld>
            <a:endParaRPr lang="en-US"/>
          </a:p>
        </p:txBody>
      </p:sp>
    </p:spTree>
    <p:extLst>
      <p:ext uri="{BB962C8B-B14F-4D97-AF65-F5344CB8AC3E}">
        <p14:creationId xmlns:p14="http://schemas.microsoft.com/office/powerpoint/2010/main" val="114270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20B933-37B5-4E19-A056-5771BAA93B77}" type="datetimeFigureOut">
              <a:rPr lang="en-US"/>
              <a:pPr>
                <a:defRPr/>
              </a:pPr>
              <a:t>5/27/2011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94CBB31-68F6-40E0-AC5B-974A01C1286B}" type="slidenum">
              <a:rPr lang="en-US"/>
              <a:pPr>
                <a:defRPr/>
              </a:pPr>
              <a:t>‹#›</a:t>
            </a:fld>
            <a:endParaRPr lang="en-US"/>
          </a:p>
        </p:txBody>
      </p:sp>
    </p:spTree>
    <p:extLst>
      <p:ext uri="{BB962C8B-B14F-4D97-AF65-F5344CB8AC3E}">
        <p14:creationId xmlns:p14="http://schemas.microsoft.com/office/powerpoint/2010/main" val="285321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97A6D8-FCDD-47FF-A04F-2A97D48DD415}" type="datetimeFigureOut">
              <a:rPr lang="en-US"/>
              <a:pPr>
                <a:defRPr/>
              </a:pPr>
              <a:t>5/27/2011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79CAD5-7194-403D-8C04-37F172C89321}" type="slidenum">
              <a:rPr lang="en-US"/>
              <a:pPr>
                <a:defRPr/>
              </a:pPr>
              <a:t>‹#›</a:t>
            </a:fld>
            <a:endParaRPr lang="en-US"/>
          </a:p>
        </p:txBody>
      </p:sp>
    </p:spTree>
    <p:extLst>
      <p:ext uri="{BB962C8B-B14F-4D97-AF65-F5344CB8AC3E}">
        <p14:creationId xmlns:p14="http://schemas.microsoft.com/office/powerpoint/2010/main" val="162448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DAAE8B-D796-4BF7-AE1E-854FB783E6AA}" type="datetimeFigureOut">
              <a:rPr lang="en-US"/>
              <a:pPr>
                <a:defRPr/>
              </a:pPr>
              <a:t>5/27/2011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BF671A-9BC0-48A0-B1AE-E57429E02C0D}" type="slidenum">
              <a:rPr lang="en-US"/>
              <a:pPr>
                <a:defRPr/>
              </a:pPr>
              <a:t>‹#›</a:t>
            </a:fld>
            <a:endParaRPr lang="en-US"/>
          </a:p>
        </p:txBody>
      </p:sp>
    </p:spTree>
    <p:extLst>
      <p:ext uri="{BB962C8B-B14F-4D97-AF65-F5344CB8AC3E}">
        <p14:creationId xmlns:p14="http://schemas.microsoft.com/office/powerpoint/2010/main" val="154046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7F199573-A31D-46F1-93F4-385C0565F803}"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1807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AB9EB1-6E35-4FC1-B08F-7ADD1C05825C}" type="datetimeFigureOut">
              <a:rPr lang="en-US"/>
              <a:pPr>
                <a:defRPr/>
              </a:pPr>
              <a:t>5/27/2011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5F762EA-A038-4EA8-8A35-1A3628D1320F}" type="slidenum">
              <a:rPr lang="en-US"/>
              <a:pPr>
                <a:defRPr/>
              </a:pPr>
              <a:t>‹#›</a:t>
            </a:fld>
            <a:endParaRPr lang="en-US"/>
          </a:p>
        </p:txBody>
      </p:sp>
    </p:spTree>
    <p:extLst>
      <p:ext uri="{BB962C8B-B14F-4D97-AF65-F5344CB8AC3E}">
        <p14:creationId xmlns:p14="http://schemas.microsoft.com/office/powerpoint/2010/main" val="321088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A9609F-D773-4BAF-A8BC-CC9F0517773C}" type="datetimeFigureOut">
              <a:rPr lang="en-US"/>
              <a:pPr>
                <a:defRPr/>
              </a:pPr>
              <a:t>5/27/2011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E84D51B-D908-4686-AE18-FE2EE04691DC}" type="slidenum">
              <a:rPr lang="en-US"/>
              <a:pPr>
                <a:defRPr/>
              </a:pPr>
              <a:t>‹#›</a:t>
            </a:fld>
            <a:endParaRPr lang="en-US"/>
          </a:p>
        </p:txBody>
      </p:sp>
    </p:spTree>
    <p:extLst>
      <p:ext uri="{BB962C8B-B14F-4D97-AF65-F5344CB8AC3E}">
        <p14:creationId xmlns:p14="http://schemas.microsoft.com/office/powerpoint/2010/main" val="327085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106805-0CC9-420C-83B1-9B064A73BF9A}" type="datetimeFigureOut">
              <a:rPr lang="en-US"/>
              <a:pPr>
                <a:defRPr/>
              </a:pPr>
              <a:t>5/27/2011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B002F98-6D0B-4E6F-93DC-D3FD4F94139A}" type="slidenum">
              <a:rPr lang="en-US"/>
              <a:pPr>
                <a:defRPr/>
              </a:pPr>
              <a:t>‹#›</a:t>
            </a:fld>
            <a:endParaRPr lang="en-US"/>
          </a:p>
        </p:txBody>
      </p:sp>
    </p:spTree>
    <p:extLst>
      <p:ext uri="{BB962C8B-B14F-4D97-AF65-F5344CB8AC3E}">
        <p14:creationId xmlns:p14="http://schemas.microsoft.com/office/powerpoint/2010/main" val="3175508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F43A5A-6603-4940-9665-9FA4017FBE04}" type="datetimeFigureOut">
              <a:rPr lang="en-US"/>
              <a:pPr>
                <a:defRPr/>
              </a:pPr>
              <a:t>5/27/2011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95E660-D9F9-430C-A9CE-A0E1A8EAE3E2}" type="slidenum">
              <a:rPr lang="en-US"/>
              <a:pPr>
                <a:defRPr/>
              </a:pPr>
              <a:t>‹#›</a:t>
            </a:fld>
            <a:endParaRPr lang="en-US"/>
          </a:p>
        </p:txBody>
      </p:sp>
    </p:spTree>
    <p:extLst>
      <p:ext uri="{BB962C8B-B14F-4D97-AF65-F5344CB8AC3E}">
        <p14:creationId xmlns:p14="http://schemas.microsoft.com/office/powerpoint/2010/main" val="1460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3931940E-B49A-4C53-8CCE-E6426755E6E1}"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2209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B327E5A-5271-4FA2-A116-438B23719136}"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71935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25392DAE-4A53-497C-AC93-739879E4E06A}" type="slidenum">
              <a:rPr lang="sv-SE"/>
              <a:pPr>
                <a:defRPr/>
              </a:pPr>
              <a:t>‹#›</a:t>
            </a:fld>
            <a:endParaRPr lang="sv-SE"/>
          </a:p>
        </p:txBody>
      </p:sp>
      <p:sp>
        <p:nvSpPr>
          <p:cNvPr id="9"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84986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1AE68990-8F15-4FE6-AF84-0B0A6662A57A}" type="slidenum">
              <a:rPr lang="sv-SE"/>
              <a:pPr>
                <a:defRPr/>
              </a:pPr>
              <a:t>‹#›</a:t>
            </a:fld>
            <a:endParaRPr lang="sv-SE"/>
          </a:p>
        </p:txBody>
      </p:sp>
      <p:sp>
        <p:nvSpPr>
          <p:cNvPr id="5"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8341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BFAE974-F1BD-4D9F-ACD7-1090E43A2F1F}" type="slidenum">
              <a:rPr lang="sv-SE"/>
              <a:pPr>
                <a:defRPr/>
              </a:pPr>
              <a:t>‹#›</a:t>
            </a:fld>
            <a:endParaRPr lang="sv-SE"/>
          </a:p>
        </p:txBody>
      </p:sp>
      <p:sp>
        <p:nvSpPr>
          <p:cNvPr id="4"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6531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FA9DB2D-7AD5-4DF9-9021-CD57072E1B1E}"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9022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21F8FAD0-0167-43CD-B059-15D3674ACB87}"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56892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4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7FB070-6E4E-4F9F-92A1-8E74C352691E}" type="slidenum">
              <a:rPr lang="sv-SE"/>
              <a:pPr>
                <a:defRPr/>
              </a:pPr>
              <a:t>‹#›</a:t>
            </a:fld>
            <a:endParaRPr lang="sv-SE"/>
          </a:p>
        </p:txBody>
      </p:sp>
      <p:sp>
        <p:nvSpPr>
          <p:cNvPr id="1031" name="Rectangle 7"/>
          <p:cNvSpPr>
            <a:spLocks noGrp="1" noChangeArrowheads="1"/>
          </p:cNvSpPr>
          <p:nvPr>
            <p:ph type="ftr" sz="quarter" idx="3"/>
          </p:nvPr>
        </p:nvSpPr>
        <p:spPr bwMode="auto">
          <a:xfrm>
            <a:off x="2916238" y="6453188"/>
            <a:ext cx="3455987"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pPr>
              <a:defRPr/>
            </a:pPr>
            <a:r>
              <a:rPr lang="en-US"/>
              <a:t>International Association of Microsoft Channel Partners (IAMCP)</a:t>
            </a:r>
            <a:endParaRPr lang="sv-SE"/>
          </a:p>
        </p:txBody>
      </p:sp>
      <p:pic>
        <p:nvPicPr>
          <p:cNvPr id="2" name="Picture 8" descr="C:\Users\lsutton\AppData\Local\Microsoft\Windows\Temporary Internet Files\Content.Outlook\JYUA5CQO\logo_IAMCP_for_print 0512_l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188913"/>
            <a:ext cx="41116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61" r:id="rId2"/>
    <p:sldLayoutId id="214748396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74"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942A7F83-FCC5-4F29-9A10-3B8A75CBD6A1}" type="datetimeFigureOut">
              <a:rPr lang="en-US"/>
              <a:pPr>
                <a:defRPr/>
              </a:pPr>
              <a:t>5/27/2011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9352AC43-9BF4-46E2-9EE9-7C77CB7DF927}" type="slidenum">
              <a:rPr lang="en-US"/>
              <a:pPr>
                <a:defRPr/>
              </a:pPr>
              <a:t>‹#›</a:t>
            </a:fld>
            <a:endParaRPr lang="en-US"/>
          </a:p>
        </p:txBody>
      </p:sp>
      <p:pic>
        <p:nvPicPr>
          <p:cNvPr id="9" name="Picture 8" descr="logo_IAMCP_for_print 0512_lg.jpg"/>
          <p:cNvPicPr>
            <a:picLocks noChangeAspect="1"/>
          </p:cNvPicPr>
          <p:nvPr userDrawn="1"/>
        </p:nvPicPr>
        <p:blipFill>
          <a:blip r:embed="rId13" cstate="print"/>
          <a:stretch>
            <a:fillRect/>
          </a:stretch>
        </p:blipFill>
        <p:spPr>
          <a:xfrm>
            <a:off x="6444208" y="5877272"/>
            <a:ext cx="2524436" cy="7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enisa.europa.eu/act/rm/files/deliverables/cloud-computing-risk-assessm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loudsecurityalliance.org/research/projects/security-guidance-for-critical-areas-of-focus-in-cloud-comput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iamcp-uk.org" TargetMode="External"/><Relationship Id="rId2" Type="http://schemas.openxmlformats.org/officeDocument/2006/relationships/hyperlink" Target="http://nigelgibbons.net/" TargetMode="External"/><Relationship Id="rId1" Type="http://schemas.openxmlformats.org/officeDocument/2006/relationships/slideLayout" Target="../slideLayouts/slideLayout2.xml"/><Relationship Id="rId5" Type="http://schemas.openxmlformats.org/officeDocument/2006/relationships/hyperlink" Target="http://www.twitter.com/IAMCPOrg" TargetMode="External"/><Relationship Id="rId4" Type="http://schemas.openxmlformats.org/officeDocument/2006/relationships/hyperlink" Target="http://www.twitter.com/IAMCPUK"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428625" y="1556792"/>
            <a:ext cx="8229600" cy="2292897"/>
          </a:xfrm>
        </p:spPr>
        <p:txBody>
          <a:bodyPr/>
          <a:lstStyle/>
          <a:p>
            <a:pPr algn="ctr" eaLnBrk="1" hangingPunct="1"/>
            <a:r>
              <a:rPr lang="en-US" sz="4000" dirty="0" smtClean="0"/>
              <a:t>Cloud Computing</a:t>
            </a:r>
            <a:br>
              <a:rPr lang="en-US" sz="4000" dirty="0" smtClean="0"/>
            </a:br>
            <a:r>
              <a:rPr lang="en-US" sz="4000" dirty="0" smtClean="0"/>
              <a:t>~ </a:t>
            </a:r>
            <a:r>
              <a:rPr lang="en-GB" sz="4000" dirty="0"/>
              <a:t>Security </a:t>
            </a:r>
            <a:r>
              <a:rPr lang="en-GB" sz="4000" dirty="0" smtClean="0"/>
              <a:t>&amp; </a:t>
            </a:r>
            <a:r>
              <a:rPr lang="en-GB" sz="4000" dirty="0"/>
              <a:t>Customer Trust/Risk </a:t>
            </a:r>
            <a:r>
              <a:rPr lang="en-GB" sz="4000" dirty="0" smtClean="0"/>
              <a:t>Frameworks </a:t>
            </a:r>
            <a:r>
              <a:rPr lang="en-US" sz="4000" dirty="0" smtClean="0"/>
              <a:t>~</a:t>
            </a:r>
          </a:p>
        </p:txBody>
      </p:sp>
      <p:pic>
        <p:nvPicPr>
          <p:cNvPr id="10242" name="Picture 2" descr="C:\Users\Nigel\Pictures\Presentations\cloud pad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45024"/>
            <a:ext cx="28384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627784" y="5698045"/>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#3: </a:t>
            </a:r>
            <a:r>
              <a:rPr lang="en-GB" b="0" i="0" dirty="0"/>
              <a:t>Malicious Insiders</a:t>
            </a:r>
            <a:endParaRPr lang="en-GB" dirty="0"/>
          </a:p>
        </p:txBody>
      </p:sp>
      <p:sp>
        <p:nvSpPr>
          <p:cNvPr id="3" name="Content Placeholder 2"/>
          <p:cNvSpPr>
            <a:spLocks noGrp="1"/>
          </p:cNvSpPr>
          <p:nvPr>
            <p:ph idx="1"/>
          </p:nvPr>
        </p:nvSpPr>
        <p:spPr>
          <a:xfrm>
            <a:off x="467544" y="2420888"/>
            <a:ext cx="8517632" cy="3776787"/>
          </a:xfrm>
        </p:spPr>
        <p:txBody>
          <a:bodyPr/>
          <a:lstStyle/>
          <a:p>
            <a:r>
              <a:rPr lang="en-GB" dirty="0" smtClean="0"/>
              <a:t>Level of access means impact considerable</a:t>
            </a:r>
          </a:p>
          <a:p>
            <a:r>
              <a:rPr lang="en-GB" dirty="0" smtClean="0"/>
              <a:t>Lack of hiring standards</a:t>
            </a:r>
          </a:p>
          <a:p>
            <a:r>
              <a:rPr lang="en-GB" dirty="0" smtClean="0"/>
              <a:t>Legislative friction</a:t>
            </a:r>
          </a:p>
          <a:p>
            <a:r>
              <a:rPr lang="en-GB" dirty="0" smtClean="0"/>
              <a:t>Impact:</a:t>
            </a:r>
          </a:p>
          <a:p>
            <a:pPr lvl="1"/>
            <a:r>
              <a:rPr lang="en-GB" dirty="0"/>
              <a:t>Brand damage, </a:t>
            </a:r>
            <a:endParaRPr lang="en-GB" dirty="0" smtClean="0"/>
          </a:p>
          <a:p>
            <a:pPr lvl="1"/>
            <a:r>
              <a:rPr lang="en-GB" dirty="0" smtClean="0"/>
              <a:t>Financial</a:t>
            </a:r>
            <a:r>
              <a:rPr lang="en-GB" dirty="0"/>
              <a:t> </a:t>
            </a:r>
            <a:r>
              <a:rPr lang="en-GB" dirty="0" smtClean="0"/>
              <a:t>loss</a:t>
            </a:r>
          </a:p>
          <a:p>
            <a:pPr lvl="1"/>
            <a:r>
              <a:rPr lang="en-GB" dirty="0" smtClean="0"/>
              <a:t>Productivity downtime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404653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#4: </a:t>
            </a:r>
            <a:r>
              <a:rPr lang="en-GB" b="0" i="0" dirty="0"/>
              <a:t>Shared Technology Issues</a:t>
            </a:r>
            <a:endParaRPr lang="en-GB" dirty="0"/>
          </a:p>
        </p:txBody>
      </p:sp>
      <p:sp>
        <p:nvSpPr>
          <p:cNvPr id="3" name="Content Placeholder 2"/>
          <p:cNvSpPr>
            <a:spLocks noGrp="1"/>
          </p:cNvSpPr>
          <p:nvPr>
            <p:ph idx="1"/>
          </p:nvPr>
        </p:nvSpPr>
        <p:spPr>
          <a:xfrm>
            <a:off x="395536" y="2204864"/>
            <a:ext cx="8229600" cy="3600400"/>
          </a:xfrm>
        </p:spPr>
        <p:txBody>
          <a:bodyPr/>
          <a:lstStyle/>
          <a:p>
            <a:r>
              <a:rPr lang="en-GB" dirty="0"/>
              <a:t>M</a:t>
            </a:r>
            <a:r>
              <a:rPr lang="en-GB" dirty="0" smtClean="0"/>
              <a:t>ulti-tenant architecture challenge hardware technologies &amp; hypervisors</a:t>
            </a:r>
          </a:p>
          <a:p>
            <a:r>
              <a:rPr lang="en-GB" dirty="0"/>
              <a:t>I</a:t>
            </a:r>
            <a:r>
              <a:rPr lang="en-GB" dirty="0" smtClean="0"/>
              <a:t>nappropriate </a:t>
            </a:r>
            <a:r>
              <a:rPr lang="en-GB" dirty="0"/>
              <a:t>levels of control or influence on </a:t>
            </a:r>
            <a:r>
              <a:rPr lang="en-GB" dirty="0" smtClean="0"/>
              <a:t>the underlying </a:t>
            </a:r>
            <a:r>
              <a:rPr lang="en-GB" dirty="0"/>
              <a:t>platform</a:t>
            </a:r>
            <a:endParaRPr lang="en-GB" dirty="0" smtClean="0"/>
          </a:p>
          <a:p>
            <a:r>
              <a:rPr lang="en-GB" dirty="0" smtClean="0"/>
              <a:t>Examples:</a:t>
            </a:r>
          </a:p>
          <a:p>
            <a:pPr lvl="1"/>
            <a:r>
              <a:rPr lang="en-GB" dirty="0"/>
              <a:t>Joanna </a:t>
            </a:r>
            <a:r>
              <a:rPr lang="en-GB" dirty="0" err="1"/>
              <a:t>Rutkowska’s</a:t>
            </a:r>
            <a:r>
              <a:rPr lang="en-GB" dirty="0"/>
              <a:t> Red and Blue Pill </a:t>
            </a:r>
            <a:r>
              <a:rPr lang="en-GB" dirty="0" smtClean="0"/>
              <a:t>exploits</a:t>
            </a:r>
          </a:p>
          <a:p>
            <a:pPr lvl="1"/>
            <a:r>
              <a:rPr lang="en-GB" dirty="0" err="1"/>
              <a:t>Kortchinksy’s</a:t>
            </a:r>
            <a:r>
              <a:rPr lang="en-GB" dirty="0"/>
              <a:t> </a:t>
            </a:r>
            <a:r>
              <a:rPr lang="en-GB" dirty="0" err="1"/>
              <a:t>CloudBurst</a:t>
            </a:r>
            <a:r>
              <a:rPr lang="en-GB" dirty="0"/>
              <a:t> </a:t>
            </a:r>
            <a:r>
              <a:rPr lang="en-GB" dirty="0" smtClean="0"/>
              <a:t>presentations</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36877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#5: </a:t>
            </a:r>
            <a:r>
              <a:rPr lang="en-GB" b="0" i="0" dirty="0"/>
              <a:t>Data Loss or Leakage</a:t>
            </a:r>
            <a:endParaRPr lang="en-GB" dirty="0"/>
          </a:p>
        </p:txBody>
      </p:sp>
      <p:sp>
        <p:nvSpPr>
          <p:cNvPr id="3" name="Content Placeholder 2"/>
          <p:cNvSpPr>
            <a:spLocks noGrp="1"/>
          </p:cNvSpPr>
          <p:nvPr>
            <p:ph idx="1"/>
          </p:nvPr>
        </p:nvSpPr>
        <p:spPr/>
        <p:txBody>
          <a:bodyPr/>
          <a:lstStyle/>
          <a:p>
            <a:r>
              <a:rPr lang="en-GB" dirty="0"/>
              <a:t>Deletion or alteration </a:t>
            </a:r>
            <a:r>
              <a:rPr lang="en-GB" dirty="0" smtClean="0"/>
              <a:t>of records </a:t>
            </a:r>
            <a:r>
              <a:rPr lang="en-GB" dirty="0"/>
              <a:t>without a </a:t>
            </a:r>
            <a:r>
              <a:rPr lang="en-GB" dirty="0" smtClean="0"/>
              <a:t>backup</a:t>
            </a:r>
          </a:p>
          <a:p>
            <a:r>
              <a:rPr lang="en-GB" dirty="0"/>
              <a:t>Loss of an encoding </a:t>
            </a:r>
            <a:r>
              <a:rPr lang="en-GB" dirty="0" smtClean="0"/>
              <a:t>key</a:t>
            </a:r>
          </a:p>
          <a:p>
            <a:r>
              <a:rPr lang="en-GB" dirty="0"/>
              <a:t>J</a:t>
            </a:r>
            <a:r>
              <a:rPr lang="en-GB" dirty="0" smtClean="0"/>
              <a:t>urisdiction </a:t>
            </a:r>
            <a:r>
              <a:rPr lang="en-GB" dirty="0"/>
              <a:t>and political issues</a:t>
            </a:r>
            <a:endParaRPr lang="en-GB" dirty="0" smtClean="0"/>
          </a:p>
          <a:p>
            <a:r>
              <a:rPr lang="en-GB" dirty="0" smtClean="0"/>
              <a:t>Impact:</a:t>
            </a:r>
          </a:p>
          <a:p>
            <a:pPr lvl="1"/>
            <a:r>
              <a:rPr lang="en-GB" dirty="0"/>
              <a:t>Loss of core </a:t>
            </a:r>
            <a:r>
              <a:rPr lang="en-GB" dirty="0" smtClean="0"/>
              <a:t>intellectual property</a:t>
            </a:r>
          </a:p>
          <a:p>
            <a:pPr lvl="1"/>
            <a:r>
              <a:rPr lang="en-GB" dirty="0"/>
              <a:t>C</a:t>
            </a:r>
            <a:r>
              <a:rPr lang="en-GB" dirty="0" smtClean="0"/>
              <a:t>ompliance </a:t>
            </a:r>
            <a:r>
              <a:rPr lang="en-GB" dirty="0"/>
              <a:t>violations</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63014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#6: </a:t>
            </a:r>
            <a:r>
              <a:rPr lang="en-GB" b="0" i="0" dirty="0"/>
              <a:t>Account or Service Hijacking</a:t>
            </a:r>
            <a:endParaRPr lang="en-GB" dirty="0"/>
          </a:p>
        </p:txBody>
      </p:sp>
      <p:sp>
        <p:nvSpPr>
          <p:cNvPr id="3" name="Content Placeholder 2"/>
          <p:cNvSpPr>
            <a:spLocks noGrp="1"/>
          </p:cNvSpPr>
          <p:nvPr>
            <p:ph idx="1"/>
          </p:nvPr>
        </p:nvSpPr>
        <p:spPr/>
        <p:txBody>
          <a:bodyPr/>
          <a:lstStyle/>
          <a:p>
            <a:r>
              <a:rPr lang="en-GB" dirty="0" smtClean="0"/>
              <a:t>Reuse of Credentials </a:t>
            </a:r>
            <a:r>
              <a:rPr lang="en-GB" dirty="0"/>
              <a:t>and </a:t>
            </a:r>
            <a:r>
              <a:rPr lang="en-GB" dirty="0" smtClean="0"/>
              <a:t>passwords</a:t>
            </a:r>
          </a:p>
          <a:p>
            <a:r>
              <a:rPr lang="en-GB" dirty="0"/>
              <a:t>E</a:t>
            </a:r>
            <a:r>
              <a:rPr lang="en-GB" dirty="0" smtClean="0"/>
              <a:t>avesdrop on </a:t>
            </a:r>
            <a:r>
              <a:rPr lang="en-GB" dirty="0"/>
              <a:t>activities </a:t>
            </a:r>
            <a:r>
              <a:rPr lang="en-GB" dirty="0" smtClean="0"/>
              <a:t>and transactions:</a:t>
            </a:r>
          </a:p>
          <a:p>
            <a:pPr lvl="1"/>
            <a:r>
              <a:rPr lang="en-GB" dirty="0" smtClean="0"/>
              <a:t>manipulate </a:t>
            </a:r>
            <a:r>
              <a:rPr lang="en-GB" dirty="0"/>
              <a:t>data, </a:t>
            </a:r>
            <a:endParaRPr lang="en-GB" dirty="0" smtClean="0"/>
          </a:p>
          <a:p>
            <a:pPr lvl="1"/>
            <a:r>
              <a:rPr lang="en-GB" dirty="0" smtClean="0"/>
              <a:t>return </a:t>
            </a:r>
            <a:r>
              <a:rPr lang="en-GB" dirty="0"/>
              <a:t>falsified information, </a:t>
            </a:r>
            <a:endParaRPr lang="en-GB" dirty="0" smtClean="0"/>
          </a:p>
          <a:p>
            <a:pPr lvl="1"/>
            <a:r>
              <a:rPr lang="en-GB" dirty="0" smtClean="0"/>
              <a:t>Redirect clients </a:t>
            </a:r>
            <a:r>
              <a:rPr lang="en-GB" dirty="0"/>
              <a:t>to illegitimate sites</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350453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#7: </a:t>
            </a:r>
            <a:r>
              <a:rPr lang="en-GB" b="0" i="0" dirty="0"/>
              <a:t>Unknown Risk Profile</a:t>
            </a:r>
            <a:endParaRPr lang="en-GB" dirty="0"/>
          </a:p>
        </p:txBody>
      </p:sp>
      <p:sp>
        <p:nvSpPr>
          <p:cNvPr id="3" name="Content Placeholder 2"/>
          <p:cNvSpPr>
            <a:spLocks noGrp="1"/>
          </p:cNvSpPr>
          <p:nvPr>
            <p:ph idx="1"/>
          </p:nvPr>
        </p:nvSpPr>
        <p:spPr/>
        <p:txBody>
          <a:bodyPr/>
          <a:lstStyle/>
          <a:p>
            <a:r>
              <a:rPr lang="en-GB" dirty="0"/>
              <a:t>When adopting a </a:t>
            </a:r>
            <a:r>
              <a:rPr lang="en-GB" dirty="0" smtClean="0"/>
              <a:t>cloud service</a:t>
            </a:r>
            <a:r>
              <a:rPr lang="en-GB" dirty="0"/>
              <a:t>, </a:t>
            </a:r>
            <a:r>
              <a:rPr lang="en-GB" dirty="0" smtClean="0"/>
              <a:t>features and functionality </a:t>
            </a:r>
            <a:r>
              <a:rPr lang="en-GB" dirty="0"/>
              <a:t>may be </a:t>
            </a:r>
            <a:r>
              <a:rPr lang="en-GB" dirty="0" smtClean="0"/>
              <a:t>well advertised,</a:t>
            </a:r>
          </a:p>
          <a:p>
            <a:r>
              <a:rPr lang="en-GB" dirty="0" smtClean="0"/>
              <a:t>What about:</a:t>
            </a:r>
            <a:endParaRPr lang="en-GB" dirty="0"/>
          </a:p>
          <a:p>
            <a:pPr lvl="1"/>
            <a:r>
              <a:rPr lang="en-GB" dirty="0"/>
              <a:t>details </a:t>
            </a:r>
            <a:r>
              <a:rPr lang="en-GB" dirty="0" smtClean="0"/>
              <a:t>of internal </a:t>
            </a:r>
            <a:r>
              <a:rPr lang="en-GB" dirty="0"/>
              <a:t>security </a:t>
            </a:r>
            <a:r>
              <a:rPr lang="en-GB" dirty="0" smtClean="0"/>
              <a:t>procedures,</a:t>
            </a:r>
          </a:p>
          <a:p>
            <a:pPr lvl="1"/>
            <a:r>
              <a:rPr lang="en-GB" dirty="0" smtClean="0"/>
              <a:t>configuration hardening,</a:t>
            </a:r>
          </a:p>
          <a:p>
            <a:pPr lvl="1"/>
            <a:r>
              <a:rPr lang="en-GB" dirty="0" smtClean="0"/>
              <a:t>patching</a:t>
            </a:r>
            <a:r>
              <a:rPr lang="en-GB" dirty="0"/>
              <a:t>, auditing, </a:t>
            </a:r>
            <a:r>
              <a:rPr lang="en-GB" dirty="0" smtClean="0"/>
              <a:t>and logging</a:t>
            </a:r>
            <a:endParaRPr lang="en-GB" dirty="0"/>
          </a:p>
          <a:p>
            <a:pPr lvl="1"/>
            <a:r>
              <a:rPr lang="en-GB" dirty="0" smtClean="0"/>
              <a:t>Compliance?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33774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0"/>
            <a:ext cx="3491880" cy="1143000"/>
          </a:xfrm>
        </p:spPr>
        <p:txBody>
          <a:bodyPr/>
          <a:lstStyle/>
          <a:p>
            <a:r>
              <a:rPr lang="en-GB" dirty="0" smtClean="0"/>
              <a:t>References</a:t>
            </a:r>
            <a:endParaRPr lang="en-GB" dirty="0"/>
          </a:p>
        </p:txBody>
      </p:sp>
      <p:sp>
        <p:nvSpPr>
          <p:cNvPr id="3" name="Content Placeholder 2"/>
          <p:cNvSpPr>
            <a:spLocks noGrp="1"/>
          </p:cNvSpPr>
          <p:nvPr>
            <p:ph idx="1"/>
          </p:nvPr>
        </p:nvSpPr>
        <p:spPr>
          <a:xfrm>
            <a:off x="395536" y="1988840"/>
            <a:ext cx="7992888" cy="4137323"/>
          </a:xfrm>
        </p:spPr>
        <p:txBody>
          <a:bodyPr/>
          <a:lstStyle/>
          <a:p>
            <a:r>
              <a:rPr lang="en-GB" i="1" dirty="0"/>
              <a:t>CSA </a:t>
            </a:r>
            <a:r>
              <a:rPr lang="en-GB" i="1" dirty="0" smtClean="0"/>
              <a:t>(Cloud </a:t>
            </a:r>
            <a:r>
              <a:rPr lang="en-GB" i="1" dirty="0"/>
              <a:t>Security </a:t>
            </a:r>
            <a:r>
              <a:rPr lang="en-GB" i="1" dirty="0" smtClean="0"/>
              <a:t>Alliance) </a:t>
            </a:r>
            <a:r>
              <a:rPr lang="en-GB" i="1" dirty="0"/>
              <a:t>– Top Threats </a:t>
            </a:r>
          </a:p>
          <a:p>
            <a:endParaRPr lang="en-GB" i="1" dirty="0"/>
          </a:p>
          <a:p>
            <a:r>
              <a:rPr lang="en-GB" i="1" dirty="0" smtClean="0"/>
              <a:t>Gartner report  -‘Assessing </a:t>
            </a:r>
            <a:r>
              <a:rPr lang="en-GB" i="1" dirty="0"/>
              <a:t>the Security Risks of Cloud Computing</a:t>
            </a:r>
            <a:r>
              <a:rPr lang="en-GB" i="1" dirty="0" smtClean="0"/>
              <a:t>’</a:t>
            </a:r>
          </a:p>
          <a:p>
            <a:pPr marL="0" indent="0">
              <a:buNone/>
            </a:pPr>
            <a:endParaRPr lang="en-GB" i="1" dirty="0" smtClean="0"/>
          </a:p>
          <a:p>
            <a:pPr marL="0" indent="0">
              <a:buNone/>
            </a:pPr>
            <a:endParaRPr lang="en-GB" i="1"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45954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192" y="0"/>
            <a:ext cx="4186808" cy="1143000"/>
          </a:xfrm>
        </p:spPr>
        <p:txBody>
          <a:bodyPr/>
          <a:lstStyle/>
          <a:p>
            <a:r>
              <a:rPr lang="en-GB" dirty="0" smtClean="0"/>
              <a:t>The Mobile Effect</a:t>
            </a:r>
            <a:endParaRPr lang="en-GB" dirty="0"/>
          </a:p>
        </p:txBody>
      </p:sp>
      <p:sp>
        <p:nvSpPr>
          <p:cNvPr id="3" name="Content Placeholder 2"/>
          <p:cNvSpPr>
            <a:spLocks noGrp="1"/>
          </p:cNvSpPr>
          <p:nvPr>
            <p:ph idx="1"/>
          </p:nvPr>
        </p:nvSpPr>
        <p:spPr>
          <a:xfrm>
            <a:off x="457200" y="1772817"/>
            <a:ext cx="8686800" cy="1728192"/>
          </a:xfrm>
        </p:spPr>
        <p:txBody>
          <a:bodyPr/>
          <a:lstStyle/>
          <a:p>
            <a:r>
              <a:rPr lang="en-GB" dirty="0" smtClean="0"/>
              <a:t>Cloud is a form of mobile computing</a:t>
            </a:r>
          </a:p>
          <a:p>
            <a:r>
              <a:rPr lang="en-GB" dirty="0" smtClean="0"/>
              <a:t>But then there is Mobile as well…</a:t>
            </a:r>
          </a:p>
          <a:p>
            <a:r>
              <a:rPr lang="en-GB" dirty="0" smtClean="0"/>
              <a:t>24x7x365 from anywhere, anytime, anyways</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6" name="Diagram 5"/>
          <p:cNvGraphicFramePr/>
          <p:nvPr>
            <p:extLst>
              <p:ext uri="{D42A27DB-BD31-4B8C-83A1-F6EECF244321}">
                <p14:modId xmlns:p14="http://schemas.microsoft.com/office/powerpoint/2010/main" val="652472336"/>
              </p:ext>
            </p:extLst>
          </p:nvPr>
        </p:nvGraphicFramePr>
        <p:xfrm>
          <a:off x="971600" y="3573016"/>
          <a:ext cx="705678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661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150" name="Picture 6" descr="C:\Users\Nigel\Pictures\Presentations\don_t_panic_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319202"/>
            <a:ext cx="3325867" cy="29460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Nigel\Pictures\Presentations\don't_panic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42" y="1916832"/>
            <a:ext cx="2687506" cy="453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9375"/>
            <a:ext cx="8820472" cy="1143000"/>
          </a:xfrm>
        </p:spPr>
        <p:txBody>
          <a:bodyPr/>
          <a:lstStyle/>
          <a:p>
            <a:r>
              <a:rPr lang="en-GB" dirty="0"/>
              <a:t>NIST </a:t>
            </a:r>
            <a:r>
              <a:rPr lang="en-GB" dirty="0" smtClean="0"/>
              <a:t>(</a:t>
            </a:r>
            <a:r>
              <a:rPr lang="en-GB" dirty="0"/>
              <a:t>The National Institute of Standards and </a:t>
            </a:r>
            <a:r>
              <a:rPr lang="en-GB" dirty="0" smtClean="0"/>
              <a:t>Technology)</a:t>
            </a:r>
            <a:endParaRPr lang="en-GB" dirty="0"/>
          </a:p>
        </p:txBody>
      </p:sp>
      <p:sp>
        <p:nvSpPr>
          <p:cNvPr id="3" name="Content Placeholder 2"/>
          <p:cNvSpPr>
            <a:spLocks noGrp="1"/>
          </p:cNvSpPr>
          <p:nvPr>
            <p:ph idx="1"/>
          </p:nvPr>
        </p:nvSpPr>
        <p:spPr>
          <a:xfrm>
            <a:off x="467544" y="2564904"/>
            <a:ext cx="8229600" cy="3744416"/>
          </a:xfrm>
        </p:spPr>
        <p:txBody>
          <a:bodyPr/>
          <a:lstStyle/>
          <a:p>
            <a:r>
              <a:rPr lang="en-GB" dirty="0" smtClean="0"/>
              <a:t>Despite </a:t>
            </a:r>
            <a:r>
              <a:rPr lang="en-GB" dirty="0"/>
              <a:t>concerns about security and privacy, the NIST concludes </a:t>
            </a:r>
            <a:r>
              <a:rPr lang="en-GB" dirty="0" smtClean="0"/>
              <a:t>that:</a:t>
            </a:r>
          </a:p>
          <a:p>
            <a:pPr marL="0" indent="0">
              <a:buNone/>
            </a:pPr>
            <a:r>
              <a:rPr lang="en-GB" dirty="0" smtClean="0"/>
              <a:t> </a:t>
            </a:r>
          </a:p>
          <a:p>
            <a:pPr marL="0" indent="0" algn="ctr">
              <a:buNone/>
            </a:pPr>
            <a:r>
              <a:rPr lang="en-GB" i="1" dirty="0" smtClean="0"/>
              <a:t>"</a:t>
            </a:r>
            <a:r>
              <a:rPr lang="en-GB" i="1" dirty="0"/>
              <a:t>public cloud computing is a compelling computing paradigm that agencies need to incorporate as part </a:t>
            </a:r>
            <a:r>
              <a:rPr lang="en-GB" i="1" dirty="0" smtClean="0"/>
              <a:t>of </a:t>
            </a:r>
            <a:r>
              <a:rPr lang="en-GB" i="1" dirty="0"/>
              <a:t>their information technology solution set."</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53141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25333"/>
            <a:ext cx="5742826" cy="2285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8531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4447809" y="4397684"/>
            <a:ext cx="672840" cy="792088"/>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3" name="Oval 22"/>
          <p:cNvSpPr/>
          <p:nvPr/>
        </p:nvSpPr>
        <p:spPr bwMode="auto">
          <a:xfrm>
            <a:off x="2087077" y="2109622"/>
            <a:ext cx="1674622" cy="1512168"/>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120647" y="230189"/>
            <a:ext cx="3642352" cy="609398"/>
          </a:xfrm>
        </p:spPr>
        <p:txBody>
          <a:bodyPr/>
          <a:lstStyle/>
          <a:p>
            <a:r>
              <a:rPr lang="en-US" dirty="0"/>
              <a:t>NRG ‘PB’ </a:t>
            </a:r>
            <a:r>
              <a:rPr lang="en-US" dirty="0" smtClean="0"/>
              <a:t>Curve</a:t>
            </a:r>
            <a:endParaRPr lang="en-US" dirty="0">
              <a:gradFill>
                <a:gsLst>
                  <a:gs pos="50000">
                    <a:schemeClr val="tx2"/>
                  </a:gs>
                  <a:gs pos="100000">
                    <a:schemeClr val="tx2"/>
                  </a:gs>
                </a:gsLst>
                <a:lin ang="5400000" scaled="0"/>
              </a:gradFill>
            </a:endParaRPr>
          </a:p>
        </p:txBody>
      </p:sp>
      <p:cxnSp>
        <p:nvCxnSpPr>
          <p:cNvPr id="8" name="Straight Arrow Connector 7"/>
          <p:cNvCxnSpPr/>
          <p:nvPr/>
        </p:nvCxnSpPr>
        <p:spPr>
          <a:xfrm flipV="1">
            <a:off x="1762956" y="1845984"/>
            <a:ext cx="0" cy="38884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77286" y="5662408"/>
            <a:ext cx="4909537"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3" y="3406348"/>
            <a:ext cx="1421384" cy="430887"/>
          </a:xfrm>
          <a:prstGeom prst="rect">
            <a:avLst/>
          </a:prstGeom>
          <a:noFill/>
        </p:spPr>
        <p:txBody>
          <a:bodyPr wrap="square" lIns="0" tIns="0" rIns="0" bIns="0" rtlCol="0">
            <a:spAutoFit/>
          </a:bodyPr>
          <a:lstStyle/>
          <a:p>
            <a:pPr algn="r"/>
            <a:r>
              <a:rPr lang="en-GB" sz="2800" b="1" dirty="0" smtClean="0">
                <a:gradFill>
                  <a:gsLst>
                    <a:gs pos="0">
                      <a:schemeClr val="tx1"/>
                    </a:gs>
                    <a:gs pos="86000">
                      <a:schemeClr val="tx1"/>
                    </a:gs>
                  </a:gsLst>
                  <a:lin ang="5400000" scaled="0"/>
                </a:gradFill>
              </a:rPr>
              <a:t>Benefit</a:t>
            </a:r>
          </a:p>
        </p:txBody>
      </p:sp>
      <p:sp>
        <p:nvSpPr>
          <p:cNvPr id="13" name="TextBox 12"/>
          <p:cNvSpPr txBox="1"/>
          <p:nvPr/>
        </p:nvSpPr>
        <p:spPr>
          <a:xfrm>
            <a:off x="2303157" y="5950441"/>
            <a:ext cx="3420971" cy="430887"/>
          </a:xfrm>
          <a:prstGeom prst="rect">
            <a:avLst/>
          </a:prstGeom>
          <a:noFill/>
        </p:spPr>
        <p:txBody>
          <a:bodyPr wrap="square" lIns="0" tIns="0" rIns="0" bIns="0" rtlCol="0">
            <a:spAutoFit/>
          </a:bodyPr>
          <a:lstStyle/>
          <a:p>
            <a:r>
              <a:rPr lang="en-GB" sz="2800" b="1" dirty="0" smtClean="0">
                <a:gradFill>
                  <a:gsLst>
                    <a:gs pos="0">
                      <a:schemeClr val="tx1"/>
                    </a:gs>
                    <a:gs pos="86000">
                      <a:schemeClr val="tx1"/>
                    </a:gs>
                  </a:gsLst>
                  <a:lin ang="5400000" scaled="0"/>
                </a:gradFill>
              </a:rPr>
              <a:t>Number of slide</a:t>
            </a:r>
          </a:p>
        </p:txBody>
      </p:sp>
      <p:sp>
        <p:nvSpPr>
          <p:cNvPr id="19" name="Freeform 18"/>
          <p:cNvSpPr/>
          <p:nvPr/>
        </p:nvSpPr>
        <p:spPr>
          <a:xfrm>
            <a:off x="2000771" y="1432496"/>
            <a:ext cx="4445018" cy="4120244"/>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77933" y="1340334"/>
            <a:ext cx="935711" cy="1011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806" y="4397684"/>
            <a:ext cx="1243273" cy="93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5292079" y="784693"/>
            <a:ext cx="3096345"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2400" i="1" dirty="0" smtClean="0">
                <a:gradFill>
                  <a:gsLst>
                    <a:gs pos="50000">
                      <a:schemeClr val="tx2"/>
                    </a:gs>
                    <a:gs pos="100000">
                      <a:schemeClr val="tx2"/>
                    </a:gs>
                  </a:gsLst>
                  <a:lin ang="5400000" scaled="0"/>
                </a:gradFill>
              </a:rPr>
              <a:t>(Presentation Benefit)</a:t>
            </a:r>
            <a:endParaRPr lang="en-GB" sz="2400" i="1" dirty="0">
              <a:gradFill>
                <a:gsLst>
                  <a:gs pos="50000">
                    <a:schemeClr val="tx2"/>
                  </a:gs>
                  <a:gs pos="100000">
                    <a:schemeClr val="tx2"/>
                  </a:gs>
                </a:gsLst>
                <a:lin ang="5400000" scaled="0"/>
              </a:gradFill>
            </a:endParaRPr>
          </a:p>
        </p:txBody>
      </p:sp>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165619"/>
            <a:ext cx="1440160" cy="14001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92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p:cTn id="45" dur="500" fill="hold"/>
                                        <p:tgtEl>
                                          <p:spTgt spid="1027"/>
                                        </p:tgtEl>
                                        <p:attrNameLst>
                                          <p:attrName>ppt_w</p:attrName>
                                        </p:attrNameLst>
                                      </p:cBhvr>
                                      <p:tavLst>
                                        <p:tav tm="0">
                                          <p:val>
                                            <p:fltVal val="0"/>
                                          </p:val>
                                        </p:tav>
                                        <p:tav tm="100000">
                                          <p:val>
                                            <p:strVal val="#ppt_w"/>
                                          </p:val>
                                        </p:tav>
                                      </p:tavLst>
                                    </p:anim>
                                    <p:anim calcmode="lin" valueType="num">
                                      <p:cBhvr>
                                        <p:cTn id="46" dur="500" fill="hold"/>
                                        <p:tgtEl>
                                          <p:spTgt spid="1027"/>
                                        </p:tgtEl>
                                        <p:attrNameLst>
                                          <p:attrName>ppt_h</p:attrName>
                                        </p:attrNameLst>
                                      </p:cBhvr>
                                      <p:tavLst>
                                        <p:tav tm="0">
                                          <p:val>
                                            <p:fltVal val="0"/>
                                          </p:val>
                                        </p:tav>
                                        <p:tav tm="100000">
                                          <p:val>
                                            <p:strVal val="#ppt_h"/>
                                          </p:val>
                                        </p:tav>
                                      </p:tavLst>
                                    </p:anim>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additive="base">
                                        <p:cTn id="52" dur="500" fill="hold"/>
                                        <p:tgtEl>
                                          <p:spTgt spid="1026"/>
                                        </p:tgtEl>
                                        <p:attrNameLst>
                                          <p:attrName>ppt_x</p:attrName>
                                        </p:attrNameLst>
                                      </p:cBhvr>
                                      <p:tavLst>
                                        <p:tav tm="0">
                                          <p:val>
                                            <p:strVal val="#ppt_x"/>
                                          </p:val>
                                        </p:tav>
                                        <p:tav tm="100000">
                                          <p:val>
                                            <p:strVal val="#ppt_x"/>
                                          </p:val>
                                        </p:tav>
                                      </p:tavLst>
                                    </p:anim>
                                    <p:anim calcmode="lin" valueType="num">
                                      <p:cBhvr additive="base">
                                        <p:cTn id="5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 calcmode="lin" valueType="num">
                                      <p:cBhvr>
                                        <p:cTn id="58" dur="1000" fill="hold"/>
                                        <p:tgtEl>
                                          <p:spTgt spid="1028"/>
                                        </p:tgtEl>
                                        <p:attrNameLst>
                                          <p:attrName>ppt_w</p:attrName>
                                        </p:attrNameLst>
                                      </p:cBhvr>
                                      <p:tavLst>
                                        <p:tav tm="0">
                                          <p:val>
                                            <p:fltVal val="0"/>
                                          </p:val>
                                        </p:tav>
                                        <p:tav tm="100000">
                                          <p:val>
                                            <p:strVal val="#ppt_w"/>
                                          </p:val>
                                        </p:tav>
                                      </p:tavLst>
                                    </p:anim>
                                    <p:anim calcmode="lin" valueType="num">
                                      <p:cBhvr>
                                        <p:cTn id="59" dur="1000" fill="hold"/>
                                        <p:tgtEl>
                                          <p:spTgt spid="1028"/>
                                        </p:tgtEl>
                                        <p:attrNameLst>
                                          <p:attrName>ppt_h</p:attrName>
                                        </p:attrNameLst>
                                      </p:cBhvr>
                                      <p:tavLst>
                                        <p:tav tm="0">
                                          <p:val>
                                            <p:fltVal val="0"/>
                                          </p:val>
                                        </p:tav>
                                        <p:tav tm="100000">
                                          <p:val>
                                            <p:strVal val="#ppt_h"/>
                                          </p:val>
                                        </p:tav>
                                      </p:tavLst>
                                    </p:anim>
                                    <p:anim calcmode="lin" valueType="num">
                                      <p:cBhvr>
                                        <p:cTn id="60" dur="1000" fill="hold"/>
                                        <p:tgtEl>
                                          <p:spTgt spid="1028"/>
                                        </p:tgtEl>
                                        <p:attrNameLst>
                                          <p:attrName>style.rotation</p:attrName>
                                        </p:attrNameLst>
                                      </p:cBhvr>
                                      <p:tavLst>
                                        <p:tav tm="0">
                                          <p:val>
                                            <p:fltVal val="90"/>
                                          </p:val>
                                        </p:tav>
                                        <p:tav tm="100000">
                                          <p:val>
                                            <p:fltVal val="0"/>
                                          </p:val>
                                        </p:tav>
                                      </p:tavLst>
                                    </p:anim>
                                    <p:animEffect transition="in" filter="fade">
                                      <p:cBhvr>
                                        <p:cTn id="6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308" y="-1000"/>
            <a:ext cx="3970784" cy="1143000"/>
          </a:xfrm>
        </p:spPr>
        <p:txBody>
          <a:bodyPr/>
          <a:lstStyle/>
          <a:p>
            <a:r>
              <a:rPr lang="en-GB" dirty="0" smtClean="0"/>
              <a:t>Cloud All in!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cloudprivac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53092" cy="510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34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9218" name="Picture 2" descr="C:\Users\Nigel\Pictures\Presentations\Cloud Prov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624"/>
            <a:ext cx="8892480" cy="64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66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0216214"/>
              </p:ext>
            </p:extLst>
          </p:nvPr>
        </p:nvGraphicFramePr>
        <p:xfrm>
          <a:off x="457200" y="2420888"/>
          <a:ext cx="8229600" cy="37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320260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262" y="0"/>
            <a:ext cx="4618856" cy="1143000"/>
          </a:xfrm>
        </p:spPr>
        <p:txBody>
          <a:bodyPr/>
          <a:lstStyle/>
          <a:p>
            <a:r>
              <a:rPr lang="en-GB" dirty="0" smtClean="0"/>
              <a:t>Monetising the Cloud</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7384792"/>
              </p:ext>
            </p:extLst>
          </p:nvPr>
        </p:nvGraphicFramePr>
        <p:xfrm>
          <a:off x="395536" y="126876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4197828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&amp; Reliability</a:t>
            </a:r>
            <a:endParaRPr lang="en-GB" dirty="0"/>
          </a:p>
        </p:txBody>
      </p:sp>
      <p:sp>
        <p:nvSpPr>
          <p:cNvPr id="3" name="Content Placeholder 2"/>
          <p:cNvSpPr>
            <a:spLocks noGrp="1"/>
          </p:cNvSpPr>
          <p:nvPr>
            <p:ph idx="1"/>
          </p:nvPr>
        </p:nvSpPr>
        <p:spPr>
          <a:xfrm>
            <a:off x="457200" y="2276872"/>
            <a:ext cx="8229600" cy="4104456"/>
          </a:xfrm>
        </p:spPr>
        <p:txBody>
          <a:bodyPr/>
          <a:lstStyle/>
          <a:p>
            <a:r>
              <a:rPr lang="en-GB" sz="2800" dirty="0" smtClean="0"/>
              <a:t>Financially-backed</a:t>
            </a:r>
            <a:r>
              <a:rPr lang="en-GB" sz="2800" dirty="0"/>
              <a:t>, guaranteed 99.9% uptime Service Level Agreement (SLA)</a:t>
            </a:r>
          </a:p>
          <a:p>
            <a:r>
              <a:rPr lang="en-GB" sz="2800" dirty="0"/>
              <a:t>Always-up-to-date antivirus and anti-spam solutions to protect email</a:t>
            </a:r>
          </a:p>
          <a:p>
            <a:r>
              <a:rPr lang="en-GB" sz="2800" dirty="0"/>
              <a:t>Safeguarded data with geo-redundant, enterprise-grade reliability and disaster recovery with multiple </a:t>
            </a:r>
            <a:r>
              <a:rPr lang="en-GB" sz="2800" dirty="0" smtClean="0"/>
              <a:t>datacentres </a:t>
            </a:r>
            <a:r>
              <a:rPr lang="en-GB" sz="2800" dirty="0"/>
              <a:t>and automatic failovers</a:t>
            </a:r>
          </a:p>
          <a:p>
            <a:r>
              <a:rPr lang="en-GB" sz="2800" dirty="0"/>
              <a:t>Best-of-breed data </a:t>
            </a:r>
            <a:r>
              <a:rPr lang="en-GB" sz="2800" dirty="0" smtClean="0"/>
              <a:t>centres </a:t>
            </a:r>
            <a:r>
              <a:rPr lang="en-GB" sz="2800" dirty="0"/>
              <a:t>with SAS 70 and ISO 27001 certification</a:t>
            </a:r>
            <a:endParaRPr lang="en-GB" sz="2800" dirty="0">
              <a:effectLst/>
            </a:endParaRP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Logos\Microsoft Logos\Office3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88640"/>
            <a:ext cx="28575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76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4647"/>
            <a:ext cx="4067944" cy="1143000"/>
          </a:xfrm>
        </p:spPr>
        <p:txBody>
          <a:bodyPr/>
          <a:lstStyle/>
          <a:p>
            <a:r>
              <a:rPr lang="en-GB" dirty="0" smtClean="0"/>
              <a:t>Trust is King</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5" name="Diagram 4"/>
          <p:cNvGraphicFramePr/>
          <p:nvPr>
            <p:extLst>
              <p:ext uri="{D42A27DB-BD31-4B8C-83A1-F6EECF244321}">
                <p14:modId xmlns:p14="http://schemas.microsoft.com/office/powerpoint/2010/main" val="1955512984"/>
              </p:ext>
            </p:extLst>
          </p:nvPr>
        </p:nvGraphicFramePr>
        <p:xfrm>
          <a:off x="17417" y="1052736"/>
          <a:ext cx="903649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98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332656"/>
            <a:ext cx="2962672" cy="1143000"/>
          </a:xfrm>
        </p:spPr>
        <p:txBody>
          <a:bodyPr/>
          <a:lstStyle/>
          <a:p>
            <a:r>
              <a:rPr lang="en-GB" dirty="0" smtClean="0"/>
              <a:t>Ignorance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Foggy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096000"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83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0"/>
            <a:ext cx="5292080" cy="1143000"/>
          </a:xfrm>
        </p:spPr>
        <p:txBody>
          <a:bodyPr/>
          <a:lstStyle/>
          <a:p>
            <a:pPr algn="r"/>
            <a:r>
              <a:rPr lang="en-GB" dirty="0" smtClean="0"/>
              <a:t>Temptation / Ignorance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hammer-chasing-na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869" y="2708920"/>
            <a:ext cx="4343900" cy="346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4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RiskMit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3606130" cy="3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Stack (SPI Model) </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7" name="Picture 3" descr="C:\Users\Nigel\Pictures\Presentations\Service model Ris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82" y="74618"/>
            <a:ext cx="8933030" cy="640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9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7"/>
          <p:cNvSpPr>
            <a:spLocks noChangeArrowheads="1"/>
          </p:cNvSpPr>
          <p:nvPr/>
        </p:nvSpPr>
        <p:spPr bwMode="gray">
          <a:xfrm>
            <a:off x="323528" y="1268760"/>
            <a:ext cx="864096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b="1" noProof="1" smtClean="0">
                <a:solidFill>
                  <a:srgbClr val="002060"/>
                </a:solidFill>
              </a:rPr>
              <a:t>UniTech - Executive </a:t>
            </a:r>
            <a:r>
              <a:rPr lang="en-GB" sz="1400" b="1" noProof="1">
                <a:solidFill>
                  <a:srgbClr val="002060"/>
                </a:solidFill>
              </a:rPr>
              <a:t>Chairman</a:t>
            </a:r>
            <a:endParaRPr lang="en-GB" sz="1400" noProof="1">
              <a:solidFill>
                <a:srgbClr val="002060"/>
              </a:solidFill>
            </a:endParaRPr>
          </a:p>
          <a:p>
            <a:pPr algn="r" defTabSz="801688"/>
            <a:endParaRPr lang="en-GB" sz="1400" noProof="1">
              <a:solidFill>
                <a:srgbClr val="002060"/>
              </a:solidFill>
            </a:endParaRPr>
          </a:p>
          <a:p>
            <a:pPr algn="r" defTabSz="801688"/>
            <a:r>
              <a:rPr lang="en-GB" sz="1400" noProof="1" smtClean="0">
                <a:solidFill>
                  <a:srgbClr val="002060"/>
                </a:solidFill>
              </a:rPr>
              <a:t>Chartered </a:t>
            </a:r>
            <a:r>
              <a:rPr lang="en-GB" sz="1400" noProof="1">
                <a:solidFill>
                  <a:srgbClr val="002060"/>
                </a:solidFill>
              </a:rPr>
              <a:t>IT Professional (CITP</a:t>
            </a:r>
            <a:r>
              <a:rPr lang="en-GB" sz="1400" noProof="1" smtClean="0">
                <a:solidFill>
                  <a:srgbClr val="002060"/>
                </a:solidFill>
              </a:rPr>
              <a:t>)</a:t>
            </a:r>
          </a:p>
          <a:p>
            <a:pPr algn="r" defTabSz="801688"/>
            <a:r>
              <a:rPr lang="en-GB" sz="1400" noProof="1" smtClean="0">
                <a:solidFill>
                  <a:srgbClr val="002060"/>
                </a:solidFill>
              </a:rPr>
              <a:t>Microsoft </a:t>
            </a:r>
            <a:r>
              <a:rPr lang="en-GB" sz="1400" noProof="1">
                <a:solidFill>
                  <a:srgbClr val="002060"/>
                </a:solidFill>
              </a:rPr>
              <a:t>Buisness Value </a:t>
            </a:r>
            <a:r>
              <a:rPr lang="en-GB" sz="1400" noProof="1" smtClean="0">
                <a:solidFill>
                  <a:srgbClr val="002060"/>
                </a:solidFill>
              </a:rPr>
              <a:t>Planning (MBVP)</a:t>
            </a:r>
          </a:p>
          <a:p>
            <a:pPr algn="r" defTabSz="801688"/>
            <a:r>
              <a:rPr lang="en-GB" sz="1400" noProof="1">
                <a:solidFill>
                  <a:srgbClr val="002060"/>
                </a:solidFill>
              </a:rPr>
              <a:t>Certified Information Systems Auditor (CISA</a:t>
            </a:r>
            <a:r>
              <a:rPr lang="en-GB" sz="1400" noProof="1" smtClean="0">
                <a:solidFill>
                  <a:srgbClr val="002060"/>
                </a:solidFill>
              </a:rPr>
              <a:t>)</a:t>
            </a:r>
          </a:p>
          <a:p>
            <a:pPr algn="r" defTabSz="801688"/>
            <a:r>
              <a:rPr lang="en-GB" sz="1400" noProof="1">
                <a:solidFill>
                  <a:srgbClr val="002060"/>
                </a:solidFill>
              </a:rPr>
              <a:t>Certified Information Systems Security Professional(CISSP)</a:t>
            </a:r>
          </a:p>
          <a:p>
            <a:pPr algn="r" defTabSz="801688"/>
            <a:r>
              <a:rPr lang="en-GB" sz="1400" noProof="1" smtClean="0">
                <a:solidFill>
                  <a:srgbClr val="002060"/>
                </a:solidFill>
              </a:rPr>
              <a:t>Microsoft Certified Inromation Technology Professional (MCITP)</a:t>
            </a:r>
            <a:endParaRPr lang="en-GB" sz="1400" noProof="1">
              <a:solidFill>
                <a:srgbClr val="002060"/>
              </a:solidFill>
            </a:endParaRPr>
          </a:p>
          <a:p>
            <a:pPr algn="r" defTabSz="801688"/>
            <a:endParaRPr lang="en-GB" sz="1400" noProof="1" smtClean="0">
              <a:solidFill>
                <a:srgbClr val="002060"/>
              </a:solidFill>
            </a:endParaRPr>
          </a:p>
          <a:p>
            <a:pPr algn="r" defTabSz="801688"/>
            <a:r>
              <a:rPr lang="en-GB" i="1" noProof="1" smtClean="0">
                <a:solidFill>
                  <a:srgbClr val="002060"/>
                </a:solidFill>
              </a:rPr>
              <a:t>Strategic </a:t>
            </a:r>
            <a:r>
              <a:rPr lang="en-GB" i="1" noProof="1">
                <a:solidFill>
                  <a:srgbClr val="002060"/>
                </a:solidFill>
              </a:rPr>
              <a:t>Business Planning &amp; Audit.</a:t>
            </a:r>
          </a:p>
          <a:p>
            <a:pPr marL="285750" indent="-285750" defTabSz="801688">
              <a:buFont typeface="Arial" pitchFamily="34" charset="0"/>
              <a:buChar char="•"/>
            </a:pPr>
            <a:endParaRPr lang="en-GB" noProof="1" smtClean="0">
              <a:solidFill>
                <a:srgbClr val="002060"/>
              </a:solidFill>
            </a:endParaRPr>
          </a:p>
          <a:p>
            <a:pPr marL="285750" indent="-285750" defTabSz="801688">
              <a:buFont typeface="Arial" pitchFamily="34" charset="0"/>
              <a:buChar char="•"/>
            </a:pPr>
            <a:r>
              <a:rPr lang="en-GB" noProof="1" smtClean="0">
                <a:solidFill>
                  <a:srgbClr val="002060"/>
                </a:solidFill>
              </a:rPr>
              <a:t>Insititute </a:t>
            </a:r>
            <a:r>
              <a:rPr lang="en-GB" noProof="1">
                <a:solidFill>
                  <a:srgbClr val="002060"/>
                </a:solidFill>
              </a:rPr>
              <a:t>of Information Security </a:t>
            </a:r>
            <a:r>
              <a:rPr lang="en-GB" noProof="1" smtClean="0">
                <a:solidFill>
                  <a:srgbClr val="002060"/>
                </a:solidFill>
              </a:rPr>
              <a:t>Professionals (IISP)</a:t>
            </a:r>
            <a:endParaRPr lang="en-GB" noProof="1">
              <a:solidFill>
                <a:srgbClr val="002060"/>
              </a:solidFill>
            </a:endParaRPr>
          </a:p>
          <a:p>
            <a:pPr marL="285750" indent="-285750" defTabSz="801688">
              <a:buFont typeface="Arial" pitchFamily="34" charset="0"/>
              <a:buChar char="•"/>
            </a:pPr>
            <a:r>
              <a:rPr lang="en-GB" noProof="1">
                <a:solidFill>
                  <a:srgbClr val="002060"/>
                </a:solidFill>
              </a:rPr>
              <a:t>Information Security Audit &amp; Control </a:t>
            </a:r>
            <a:r>
              <a:rPr lang="en-GB" noProof="1" smtClean="0">
                <a:solidFill>
                  <a:srgbClr val="002060"/>
                </a:solidFill>
              </a:rPr>
              <a:t>Association (ISACA)</a:t>
            </a:r>
          </a:p>
          <a:p>
            <a:pPr marL="285750" indent="-285750" defTabSz="801688">
              <a:buFont typeface="Arial" pitchFamily="34" charset="0"/>
              <a:buChar char="•"/>
            </a:pPr>
            <a:r>
              <a:rPr lang="en-GB" noProof="1">
                <a:solidFill>
                  <a:srgbClr val="002060"/>
                </a:solidFill>
              </a:rPr>
              <a:t>International Information Systems Security Certification Consortium or (ISC)</a:t>
            </a:r>
            <a:r>
              <a:rPr lang="en-GB" sz="1200" noProof="1">
                <a:solidFill>
                  <a:srgbClr val="002060"/>
                </a:solidFill>
              </a:rPr>
              <a:t>2</a:t>
            </a:r>
            <a:r>
              <a:rPr lang="en-GB" noProof="1">
                <a:solidFill>
                  <a:srgbClr val="002060"/>
                </a:solidFill>
              </a:rPr>
              <a:t> </a:t>
            </a:r>
            <a:endParaRPr lang="en-GB" noProof="1" smtClean="0">
              <a:solidFill>
                <a:srgbClr val="002060"/>
              </a:solidFill>
            </a:endParaRPr>
          </a:p>
          <a:p>
            <a:pPr marL="285750" indent="-285750" defTabSz="801688">
              <a:buFont typeface="Arial" pitchFamily="34" charset="0"/>
              <a:buChar char="•"/>
            </a:pPr>
            <a:r>
              <a:rPr lang="en-GB" noProof="1">
                <a:solidFill>
                  <a:srgbClr val="002060"/>
                </a:solidFill>
              </a:rPr>
              <a:t>Cloud Security </a:t>
            </a:r>
            <a:r>
              <a:rPr lang="en-GB" noProof="1" smtClean="0">
                <a:solidFill>
                  <a:srgbClr val="002060"/>
                </a:solidFill>
              </a:rPr>
              <a:t>Alliance - UK </a:t>
            </a:r>
            <a:r>
              <a:rPr lang="en-GB" noProof="1">
                <a:solidFill>
                  <a:srgbClr val="002060"/>
                </a:solidFill>
              </a:rPr>
              <a:t>&amp; Ireland</a:t>
            </a:r>
          </a:p>
          <a:p>
            <a:pPr defTabSz="801688"/>
            <a:endParaRPr lang="en-GB" sz="1000" i="1" noProof="1" smtClean="0">
              <a:solidFill>
                <a:srgbClr val="002060"/>
              </a:solidFill>
            </a:endParaRPr>
          </a:p>
          <a:p>
            <a:pPr marL="285750" indent="-285750" defTabSz="801688">
              <a:buFont typeface="Arial" pitchFamily="34" charset="0"/>
              <a:buChar char="•"/>
            </a:pPr>
            <a:r>
              <a:rPr lang="en-GB" noProof="1">
                <a:solidFill>
                  <a:srgbClr val="002060"/>
                </a:solidFill>
              </a:rPr>
              <a:t>EuroCloud</a:t>
            </a:r>
          </a:p>
          <a:p>
            <a:pPr marL="285750" indent="-285750" defTabSz="801688">
              <a:buFont typeface="Arial" pitchFamily="34" charset="0"/>
              <a:buChar char="•"/>
            </a:pPr>
            <a:r>
              <a:rPr lang="en-GB" noProof="1">
                <a:solidFill>
                  <a:srgbClr val="002060"/>
                </a:solidFill>
              </a:rPr>
              <a:t>Voices for </a:t>
            </a:r>
            <a:r>
              <a:rPr lang="en-GB" noProof="1" smtClean="0">
                <a:solidFill>
                  <a:srgbClr val="002060"/>
                </a:solidFill>
              </a:rPr>
              <a:t>Innovation</a:t>
            </a:r>
          </a:p>
          <a:p>
            <a:pPr defTabSz="801688"/>
            <a:endParaRPr lang="en-GB" sz="1000" noProof="1">
              <a:solidFill>
                <a:srgbClr val="002060"/>
              </a:solidFill>
            </a:endParaRPr>
          </a:p>
          <a:p>
            <a:pPr marL="285750" indent="-285750" defTabSz="801688">
              <a:buFont typeface="Arial" pitchFamily="34" charset="0"/>
              <a:buChar char="•"/>
            </a:pPr>
            <a:r>
              <a:rPr lang="en-GB" noProof="1" smtClean="0">
                <a:solidFill>
                  <a:srgbClr val="002060"/>
                </a:solidFill>
              </a:rPr>
              <a:t>Microsoft </a:t>
            </a:r>
            <a:r>
              <a:rPr lang="en-GB" noProof="1">
                <a:solidFill>
                  <a:srgbClr val="002060"/>
                </a:solidFill>
              </a:rPr>
              <a:t>Partner Advisory </a:t>
            </a:r>
            <a:r>
              <a:rPr lang="en-GB" noProof="1" smtClean="0">
                <a:solidFill>
                  <a:srgbClr val="002060"/>
                </a:solidFill>
              </a:rPr>
              <a:t>Council</a:t>
            </a:r>
            <a:endParaRPr lang="en-GB" noProof="1">
              <a:solidFill>
                <a:srgbClr val="002060"/>
              </a:solidFill>
            </a:endParaRPr>
          </a:p>
          <a:p>
            <a:pPr marL="285750" indent="-285750" defTabSz="801688">
              <a:buFont typeface="Arial" pitchFamily="34" charset="0"/>
              <a:buChar char="•"/>
            </a:pPr>
            <a:r>
              <a:rPr lang="en-GB" noProof="1">
                <a:solidFill>
                  <a:srgbClr val="002060"/>
                </a:solidFill>
              </a:rPr>
              <a:t>Microsoft Executive Partner </a:t>
            </a:r>
            <a:r>
              <a:rPr lang="en-GB" noProof="1" smtClean="0">
                <a:solidFill>
                  <a:srgbClr val="002060"/>
                </a:solidFill>
              </a:rPr>
              <a:t>Board</a:t>
            </a:r>
          </a:p>
          <a:p>
            <a:pPr marL="285750" indent="-285750" defTabSz="801688">
              <a:buFont typeface="Arial" pitchFamily="34" charset="0"/>
              <a:buChar char="•"/>
            </a:pPr>
            <a:r>
              <a:rPr lang="en-GB" noProof="1" smtClean="0">
                <a:solidFill>
                  <a:srgbClr val="002060"/>
                </a:solidFill>
              </a:rPr>
              <a:t>IAMCP UK &amp; International </a:t>
            </a:r>
            <a:r>
              <a:rPr lang="en-GB" noProof="1">
                <a:solidFill>
                  <a:srgbClr val="002060"/>
                </a:solidFill>
              </a:rPr>
              <a:t>Board </a:t>
            </a:r>
            <a:r>
              <a:rPr lang="en-GB" noProof="1" smtClean="0">
                <a:solidFill>
                  <a:srgbClr val="002060"/>
                </a:solidFill>
              </a:rPr>
              <a:t>Member</a:t>
            </a:r>
          </a:p>
          <a:p>
            <a:pPr defTabSz="801688"/>
            <a:endParaRPr lang="en-GB" sz="1400" i="1" noProof="1">
              <a:solidFill>
                <a:srgbClr val="002060"/>
              </a:solidFill>
            </a:endParaRPr>
          </a:p>
          <a:p>
            <a:pPr algn="r" defTabSz="801688"/>
            <a:r>
              <a:rPr lang="en-GB" sz="1400" i="1" noProof="1" smtClean="0">
                <a:solidFill>
                  <a:srgbClr val="002060"/>
                </a:solidFill>
              </a:rPr>
              <a:t>Strategic Business Planning &amp; Audit.</a:t>
            </a:r>
            <a:endParaRPr lang="en-GB" sz="1400" i="1" noProof="1">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2" y="1467960"/>
            <a:ext cx="1820386" cy="2033048"/>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386214" y="249570"/>
            <a:ext cx="3384376" cy="792089"/>
          </a:xfrm>
        </p:spPr>
        <p:txBody>
          <a:bodyPr/>
          <a:lstStyle/>
          <a:p>
            <a:r>
              <a:rPr lang="en-GB" dirty="0" smtClean="0"/>
              <a:t>Nigel Gibbons</a:t>
            </a:r>
            <a:endParaRPr lang="en-GB" dirty="0"/>
          </a:p>
        </p:txBody>
      </p:sp>
    </p:spTree>
    <p:extLst>
      <p:ext uri="{BB962C8B-B14F-4D97-AF65-F5344CB8AC3E}">
        <p14:creationId xmlns:p14="http://schemas.microsoft.com/office/powerpoint/2010/main" val="1278105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Mapping cloud Model to Secuirty Control 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6" y="44624"/>
            <a:ext cx="9113714" cy="64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22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0"/>
            <a:ext cx="4139952" cy="1143000"/>
          </a:xfrm>
        </p:spPr>
        <p:txBody>
          <a:bodyPr/>
          <a:lstStyle/>
          <a:p>
            <a:r>
              <a:rPr lang="en-GB" dirty="0" smtClean="0"/>
              <a:t>Risk Assessment</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146" name="Picture 2" descr="C:\Users\Nigel\Pictures\Presentations\risk managmen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0923"/>
            <a:ext cx="5040560" cy="501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4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2050" name="Picture 2" descr="C:\Users\Nigel\Pictures\Presentations\compliance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300067" cy="5123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779912" y="0"/>
            <a:ext cx="5344973" cy="855489"/>
          </a:xfrm>
        </p:spPr>
        <p:txBody>
          <a:bodyPr/>
          <a:lstStyle/>
          <a:p>
            <a:r>
              <a:rPr lang="en-GB" dirty="0" smtClean="0"/>
              <a:t>Compliance Landscape</a:t>
            </a:r>
            <a:endParaRPr lang="en-GB" dirty="0"/>
          </a:p>
        </p:txBody>
      </p:sp>
    </p:spTree>
    <p:extLst>
      <p:ext uri="{BB962C8B-B14F-4D97-AF65-F5344CB8AC3E}">
        <p14:creationId xmlns:p14="http://schemas.microsoft.com/office/powerpoint/2010/main" val="2529838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345" y="0"/>
            <a:ext cx="3750540" cy="855489"/>
          </a:xfrm>
        </p:spPr>
        <p:txBody>
          <a:bodyPr/>
          <a:lstStyle/>
          <a:p>
            <a:r>
              <a:rPr lang="en-GB" dirty="0" smtClean="0"/>
              <a:t>Risk Mitigation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Risk matr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13" y="2060848"/>
            <a:ext cx="5213055" cy="4217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42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065" y="260648"/>
            <a:ext cx="3022521" cy="855488"/>
          </a:xfrm>
        </p:spPr>
        <p:txBody>
          <a:bodyPr/>
          <a:lstStyle/>
          <a:p>
            <a:pPr algn="r"/>
            <a:r>
              <a:rPr lang="en-GB" dirty="0" smtClean="0"/>
              <a:t>Attack Tree</a:t>
            </a:r>
            <a:endParaRPr lang="en-GB" dirty="0"/>
          </a:p>
        </p:txBody>
      </p:sp>
      <p:sp>
        <p:nvSpPr>
          <p:cNvPr id="4" name="Footer Placeholder 3"/>
          <p:cNvSpPr>
            <a:spLocks noGrp="1"/>
          </p:cNvSpPr>
          <p:nvPr>
            <p:ph type="ftr" sz="quarter" idx="12"/>
          </p:nvPr>
        </p:nvSpPr>
        <p:spPr>
          <a:xfrm>
            <a:off x="2971933" y="6525344"/>
            <a:ext cx="3455987" cy="187325"/>
          </a:xfrm>
        </p:spPr>
        <p:txBody>
          <a:bodyPr/>
          <a:lstStyle/>
          <a:p>
            <a:pPr>
              <a:defRPr/>
            </a:pPr>
            <a:r>
              <a:rPr lang="en-US" dirty="0" smtClean="0"/>
              <a:t>International Association of Microsoft Channel Partners (IAMCP)</a:t>
            </a:r>
            <a:endParaRPr lang="sv-SE" dirty="0"/>
          </a:p>
        </p:txBody>
      </p:sp>
      <p:cxnSp>
        <p:nvCxnSpPr>
          <p:cNvPr id="5" name="Curved Connector 4"/>
          <p:cNvCxnSpPr>
            <a:stCxn id="38" idx="0"/>
          </p:cNvCxnSpPr>
          <p:nvPr/>
        </p:nvCxnSpPr>
        <p:spPr>
          <a:xfrm rot="5400000" flipH="1">
            <a:off x="4198219" y="3076074"/>
            <a:ext cx="3490629" cy="2133459"/>
          </a:xfrm>
          <a:prstGeom prst="curvedConnector3">
            <a:avLst>
              <a:gd name="adj1" fmla="val 57299"/>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a:stCxn id="39" idx="0"/>
          </p:cNvCxnSpPr>
          <p:nvPr/>
        </p:nvCxnSpPr>
        <p:spPr>
          <a:xfrm flipV="1">
            <a:off x="3311860" y="2391880"/>
            <a:ext cx="684076" cy="3496237"/>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4589955" y="2397488"/>
            <a:ext cx="677996" cy="3477799"/>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41" idx="0"/>
          </p:cNvCxnSpPr>
          <p:nvPr/>
        </p:nvCxnSpPr>
        <p:spPr>
          <a:xfrm flipH="1" flipV="1">
            <a:off x="6460194" y="2397489"/>
            <a:ext cx="1954225" cy="3459868"/>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42" idx="0"/>
          </p:cNvCxnSpPr>
          <p:nvPr/>
        </p:nvCxnSpPr>
        <p:spPr>
          <a:xfrm flipV="1">
            <a:off x="1149996" y="2391880"/>
            <a:ext cx="1611795" cy="3496237"/>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sp>
        <p:nvSpPr>
          <p:cNvPr id="10" name="Up Ribbon 9"/>
          <p:cNvSpPr/>
          <p:nvPr/>
        </p:nvSpPr>
        <p:spPr>
          <a:xfrm>
            <a:off x="2441685" y="1382016"/>
            <a:ext cx="3738335" cy="828672"/>
          </a:xfrm>
          <a:prstGeom prst="ribbon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Compromise Customer Data</a:t>
            </a:r>
          </a:p>
        </p:txBody>
      </p:sp>
      <p:sp>
        <p:nvSpPr>
          <p:cNvPr id="11" name="Rounded Rectangle 10"/>
          <p:cNvSpPr/>
          <p:nvPr/>
        </p:nvSpPr>
        <p:spPr>
          <a:xfrm>
            <a:off x="1547664" y="2722403"/>
            <a:ext cx="1788041"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Obtain Backup Media</a:t>
            </a:r>
            <a:endParaRPr lang="en-GB" b="1" dirty="0"/>
          </a:p>
        </p:txBody>
      </p:sp>
      <p:sp>
        <p:nvSpPr>
          <p:cNvPr id="12" name="Rounded Rectangle 11"/>
          <p:cNvSpPr/>
          <p:nvPr/>
        </p:nvSpPr>
        <p:spPr>
          <a:xfrm>
            <a:off x="3479721" y="2719408"/>
            <a:ext cx="1656184"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eMail</a:t>
            </a:r>
            <a:r>
              <a:rPr lang="en-GB" b="1" dirty="0"/>
              <a:t> Intercept</a:t>
            </a:r>
          </a:p>
        </p:txBody>
      </p:sp>
      <p:sp>
        <p:nvSpPr>
          <p:cNvPr id="13" name="Rounded Rectangle 12"/>
          <p:cNvSpPr/>
          <p:nvPr/>
        </p:nvSpPr>
        <p:spPr>
          <a:xfrm>
            <a:off x="5351929" y="2711187"/>
            <a:ext cx="1656184"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Hack Web Server</a:t>
            </a:r>
          </a:p>
        </p:txBody>
      </p:sp>
      <p:grpSp>
        <p:nvGrpSpPr>
          <p:cNvPr id="14" name="Group 13"/>
          <p:cNvGrpSpPr/>
          <p:nvPr/>
        </p:nvGrpSpPr>
        <p:grpSpPr>
          <a:xfrm>
            <a:off x="107504" y="4250486"/>
            <a:ext cx="1944216" cy="792088"/>
            <a:chOff x="841865" y="3212976"/>
            <a:chExt cx="1800200" cy="792088"/>
          </a:xfrm>
        </p:grpSpPr>
        <p:sp>
          <p:nvSpPr>
            <p:cNvPr id="15" name="Rectangle 14"/>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Burglarise Office</a:t>
              </a:r>
              <a:endParaRPr lang="en-GB" b="1" dirty="0"/>
            </a:p>
          </p:txBody>
        </p:sp>
        <p:sp>
          <p:nvSpPr>
            <p:cNvPr id="16" name="Rectangle 15"/>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£ 5,000</a:t>
              </a:r>
              <a:endParaRPr lang="en-GB" b="1" dirty="0">
                <a:solidFill>
                  <a:schemeClr val="tx2"/>
                </a:solidFill>
              </a:endParaRPr>
            </a:p>
          </p:txBody>
        </p:sp>
      </p:grpSp>
      <p:grpSp>
        <p:nvGrpSpPr>
          <p:cNvPr id="17" name="Group 16"/>
          <p:cNvGrpSpPr/>
          <p:nvPr/>
        </p:nvGrpSpPr>
        <p:grpSpPr>
          <a:xfrm>
            <a:off x="2195736" y="4250341"/>
            <a:ext cx="2016224" cy="792088"/>
            <a:chOff x="841865" y="3212976"/>
            <a:chExt cx="1800200" cy="792088"/>
          </a:xfrm>
        </p:grpSpPr>
        <p:sp>
          <p:nvSpPr>
            <p:cNvPr id="18" name="Rectangle 17"/>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Bribe Staff or Service Provider</a:t>
              </a:r>
              <a:endParaRPr lang="en-GB" b="1" dirty="0"/>
            </a:p>
          </p:txBody>
        </p:sp>
        <p:sp>
          <p:nvSpPr>
            <p:cNvPr id="19" name="Rectangle 18"/>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£ 10,000</a:t>
              </a:r>
              <a:endParaRPr lang="en-GB" b="1" dirty="0">
                <a:solidFill>
                  <a:schemeClr val="tx2"/>
                </a:solidFill>
              </a:endParaRPr>
            </a:p>
          </p:txBody>
        </p:sp>
      </p:grpSp>
      <p:grpSp>
        <p:nvGrpSpPr>
          <p:cNvPr id="20" name="Group 19"/>
          <p:cNvGrpSpPr/>
          <p:nvPr/>
        </p:nvGrpSpPr>
        <p:grpSpPr>
          <a:xfrm>
            <a:off x="4355976" y="4250486"/>
            <a:ext cx="1944216" cy="792088"/>
            <a:chOff x="841865" y="3212976"/>
            <a:chExt cx="1800200" cy="792088"/>
          </a:xfrm>
        </p:grpSpPr>
        <p:sp>
          <p:nvSpPr>
            <p:cNvPr id="21" name="Rectangle 20"/>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teleworker Home System</a:t>
              </a:r>
              <a:endParaRPr lang="en-GB" b="1" dirty="0"/>
            </a:p>
          </p:txBody>
        </p:sp>
        <p:sp>
          <p:nvSpPr>
            <p:cNvPr id="22" name="Rectangle 21"/>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£ 1,000</a:t>
              </a:r>
              <a:endParaRPr lang="en-GB" b="1" dirty="0">
                <a:solidFill>
                  <a:schemeClr val="tx2"/>
                </a:solidFill>
              </a:endParaRPr>
            </a:p>
          </p:txBody>
        </p:sp>
      </p:grpSp>
      <p:grpSp>
        <p:nvGrpSpPr>
          <p:cNvPr id="23" name="Group 22"/>
          <p:cNvGrpSpPr/>
          <p:nvPr/>
        </p:nvGrpSpPr>
        <p:grpSpPr>
          <a:xfrm>
            <a:off x="7164288" y="3614264"/>
            <a:ext cx="1800200" cy="792088"/>
            <a:chOff x="841865" y="3212976"/>
            <a:chExt cx="1800200" cy="792088"/>
          </a:xfrm>
        </p:grpSpPr>
        <p:sp>
          <p:nvSpPr>
            <p:cNvPr id="24" name="Rectangle 23"/>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Firewall</a:t>
              </a:r>
              <a:endParaRPr lang="en-GB" b="1" dirty="0"/>
            </a:p>
          </p:txBody>
        </p:sp>
        <p:sp>
          <p:nvSpPr>
            <p:cNvPr id="25" name="Rectangle 24"/>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£ 5,000</a:t>
              </a:r>
              <a:endParaRPr lang="en-GB" b="1" dirty="0">
                <a:solidFill>
                  <a:schemeClr val="tx2"/>
                </a:solidFill>
              </a:endParaRPr>
            </a:p>
          </p:txBody>
        </p:sp>
      </p:grpSp>
      <p:grpSp>
        <p:nvGrpSpPr>
          <p:cNvPr id="26" name="Group 25"/>
          <p:cNvGrpSpPr/>
          <p:nvPr/>
        </p:nvGrpSpPr>
        <p:grpSpPr>
          <a:xfrm>
            <a:off x="6660232" y="4766392"/>
            <a:ext cx="1800200" cy="792088"/>
            <a:chOff x="841865" y="3212976"/>
            <a:chExt cx="1800200" cy="792088"/>
          </a:xfrm>
        </p:grpSpPr>
        <p:sp>
          <p:nvSpPr>
            <p:cNvPr id="27" name="Rectangle 26"/>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SMTP service</a:t>
              </a:r>
              <a:endParaRPr lang="en-GB" b="1" dirty="0"/>
            </a:p>
          </p:txBody>
        </p:sp>
        <p:sp>
          <p:nvSpPr>
            <p:cNvPr id="28" name="Rectangle 27"/>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£ 2,000</a:t>
              </a:r>
              <a:endParaRPr lang="en-GB" b="1" dirty="0">
                <a:solidFill>
                  <a:schemeClr val="tx2"/>
                </a:solidFill>
              </a:endParaRPr>
            </a:p>
          </p:txBody>
        </p:sp>
      </p:grpSp>
      <p:cxnSp>
        <p:nvCxnSpPr>
          <p:cNvPr id="29" name="Straight Arrow Connector 28"/>
          <p:cNvCxnSpPr>
            <a:stCxn id="15" idx="0"/>
            <a:endCxn id="11" idx="2"/>
          </p:cNvCxnSpPr>
          <p:nvPr/>
        </p:nvCxnSpPr>
        <p:spPr>
          <a:xfrm flipV="1">
            <a:off x="1079612" y="3298467"/>
            <a:ext cx="1362073" cy="95201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stCxn id="18" idx="0"/>
            <a:endCxn id="12" idx="2"/>
          </p:cNvCxnSpPr>
          <p:nvPr/>
        </p:nvCxnSpPr>
        <p:spPr>
          <a:xfrm flipV="1">
            <a:off x="3203848" y="3295472"/>
            <a:ext cx="1103965" cy="95486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21" idx="0"/>
            <a:endCxn id="12" idx="2"/>
          </p:cNvCxnSpPr>
          <p:nvPr/>
        </p:nvCxnSpPr>
        <p:spPr>
          <a:xfrm flipH="1" flipV="1">
            <a:off x="4307813" y="3295472"/>
            <a:ext cx="1020271" cy="95501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27" idx="0"/>
            <a:endCxn id="12" idx="2"/>
          </p:cNvCxnSpPr>
          <p:nvPr/>
        </p:nvCxnSpPr>
        <p:spPr>
          <a:xfrm flipH="1" flipV="1">
            <a:off x="4307813" y="3295472"/>
            <a:ext cx="3252519" cy="147092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27" idx="0"/>
            <a:endCxn id="25" idx="2"/>
          </p:cNvCxnSpPr>
          <p:nvPr/>
        </p:nvCxnSpPr>
        <p:spPr>
          <a:xfrm flipV="1">
            <a:off x="7560332" y="4406352"/>
            <a:ext cx="504056" cy="36004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24" idx="1"/>
            <a:endCxn id="13" idx="2"/>
          </p:cNvCxnSpPr>
          <p:nvPr/>
        </p:nvCxnSpPr>
        <p:spPr>
          <a:xfrm flipH="1" flipV="1">
            <a:off x="6180021" y="3287251"/>
            <a:ext cx="984267" cy="61504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11" idx="0"/>
            <a:endCxn id="10" idx="2"/>
          </p:cNvCxnSpPr>
          <p:nvPr/>
        </p:nvCxnSpPr>
        <p:spPr>
          <a:xfrm flipV="1">
            <a:off x="2441685" y="2072573"/>
            <a:ext cx="1869168" cy="64983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12" idx="0"/>
            <a:endCxn id="10" idx="2"/>
          </p:cNvCxnSpPr>
          <p:nvPr/>
        </p:nvCxnSpPr>
        <p:spPr>
          <a:xfrm flipV="1">
            <a:off x="4307813" y="2072573"/>
            <a:ext cx="3040" cy="64683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13" idx="0"/>
            <a:endCxn id="10" idx="2"/>
          </p:cNvCxnSpPr>
          <p:nvPr/>
        </p:nvCxnSpPr>
        <p:spPr>
          <a:xfrm flipH="1" flipV="1">
            <a:off x="4310853" y="2072573"/>
            <a:ext cx="1869168" cy="63861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8" name="Horizontal Scroll 37"/>
          <p:cNvSpPr/>
          <p:nvPr/>
        </p:nvSpPr>
        <p:spPr>
          <a:xfrm>
            <a:off x="6460194" y="583411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£2,000</a:t>
            </a:r>
            <a:endParaRPr lang="en-GB" b="1" dirty="0">
              <a:solidFill>
                <a:srgbClr val="FF0000"/>
              </a:solidFill>
            </a:endParaRPr>
          </a:p>
        </p:txBody>
      </p:sp>
      <p:sp>
        <p:nvSpPr>
          <p:cNvPr id="39" name="Horizontal Scroll 38"/>
          <p:cNvSpPr/>
          <p:nvPr/>
        </p:nvSpPr>
        <p:spPr>
          <a:xfrm>
            <a:off x="2761791" y="583411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£10,000</a:t>
            </a:r>
            <a:endParaRPr lang="en-GB" b="1" dirty="0">
              <a:solidFill>
                <a:srgbClr val="FF0000"/>
              </a:solidFill>
            </a:endParaRPr>
          </a:p>
        </p:txBody>
      </p:sp>
      <p:sp>
        <p:nvSpPr>
          <p:cNvPr id="40" name="Horizontal Scroll 39"/>
          <p:cNvSpPr/>
          <p:nvPr/>
        </p:nvSpPr>
        <p:spPr>
          <a:xfrm>
            <a:off x="4699927" y="582128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£1,000</a:t>
            </a:r>
            <a:endParaRPr lang="en-GB" b="1" dirty="0">
              <a:solidFill>
                <a:srgbClr val="FF0000"/>
              </a:solidFill>
            </a:endParaRPr>
          </a:p>
        </p:txBody>
      </p:sp>
      <p:sp>
        <p:nvSpPr>
          <p:cNvPr id="41" name="Horizontal Scroll 40"/>
          <p:cNvSpPr/>
          <p:nvPr/>
        </p:nvSpPr>
        <p:spPr>
          <a:xfrm>
            <a:off x="7864350" y="580335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£7,000</a:t>
            </a:r>
            <a:endParaRPr lang="en-GB" b="1" dirty="0">
              <a:solidFill>
                <a:srgbClr val="FF0000"/>
              </a:solidFill>
            </a:endParaRPr>
          </a:p>
        </p:txBody>
      </p:sp>
      <p:sp>
        <p:nvSpPr>
          <p:cNvPr id="42" name="Horizontal Scroll 41"/>
          <p:cNvSpPr/>
          <p:nvPr/>
        </p:nvSpPr>
        <p:spPr>
          <a:xfrm>
            <a:off x="599927" y="5834111"/>
            <a:ext cx="1100138"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£5,000</a:t>
            </a:r>
            <a:endParaRPr lang="en-GB" b="1" dirty="0">
              <a:solidFill>
                <a:srgbClr val="FF0000"/>
              </a:solidFill>
            </a:endParaRPr>
          </a:p>
        </p:txBody>
      </p:sp>
      <p:sp>
        <p:nvSpPr>
          <p:cNvPr id="43" name="Left Arrow Callout 42"/>
          <p:cNvSpPr/>
          <p:nvPr/>
        </p:nvSpPr>
        <p:spPr>
          <a:xfrm>
            <a:off x="971600" y="1736939"/>
            <a:ext cx="1611795" cy="270320"/>
          </a:xfrm>
          <a:prstGeom prst="leftArrowCallout">
            <a:avLst>
              <a:gd name="adj1" fmla="val 22283"/>
              <a:gd name="adj2" fmla="val 28190"/>
              <a:gd name="adj3" fmla="val 127118"/>
              <a:gd name="adj4" fmla="val 6497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£50,000</a:t>
            </a:r>
            <a:endParaRPr lang="en-GB" b="1" dirty="0">
              <a:solidFill>
                <a:srgbClr val="FF0000"/>
              </a:solidFill>
            </a:endParaRPr>
          </a:p>
        </p:txBody>
      </p:sp>
      <p:pic>
        <p:nvPicPr>
          <p:cNvPr id="44" name="Picture 4" descr="C:\Users\Nigel\Pictures\Presentations\SkullCross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61357"/>
            <a:ext cx="597646" cy="571499"/>
          </a:xfrm>
          <a:prstGeom prst="rect">
            <a:avLst/>
          </a:prstGeom>
          <a:noFill/>
          <a:extLst>
            <a:ext uri="{909E8E84-426E-40DD-AFC4-6F175D3DCCD1}">
              <a14:hiddenFill xmlns:a14="http://schemas.microsoft.com/office/drawing/2010/main">
                <a:solidFill>
                  <a:srgbClr val="FFFFFF"/>
                </a:solidFill>
              </a14:hiddenFill>
            </a:ext>
          </a:extLst>
        </p:spPr>
      </p:pic>
      <p:sp>
        <p:nvSpPr>
          <p:cNvPr id="45" name="Left Arrow Callout 44"/>
          <p:cNvSpPr/>
          <p:nvPr/>
        </p:nvSpPr>
        <p:spPr>
          <a:xfrm flipH="1">
            <a:off x="6022169" y="1729917"/>
            <a:ext cx="1502159" cy="270320"/>
          </a:xfrm>
          <a:prstGeom prst="leftArrowCallout">
            <a:avLst>
              <a:gd name="adj1" fmla="val 22283"/>
              <a:gd name="adj2" fmla="val 28190"/>
              <a:gd name="adj3" fmla="val 127118"/>
              <a:gd name="adj4" fmla="val 6497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£1m+</a:t>
            </a:r>
            <a:endParaRPr lang="en-GB" b="1" dirty="0">
              <a:solidFill>
                <a:srgbClr val="00B050"/>
              </a:solidFill>
            </a:endParaRPr>
          </a:p>
        </p:txBody>
      </p:sp>
      <p:sp>
        <p:nvSpPr>
          <p:cNvPr id="46" name="TextBox 45"/>
          <p:cNvSpPr txBox="1"/>
          <p:nvPr/>
        </p:nvSpPr>
        <p:spPr>
          <a:xfrm>
            <a:off x="7524328" y="1548933"/>
            <a:ext cx="1436028" cy="646331"/>
          </a:xfrm>
          <a:prstGeom prst="rect">
            <a:avLst/>
          </a:prstGeom>
          <a:noFill/>
        </p:spPr>
        <p:txBody>
          <a:bodyPr wrap="square" rtlCol="0">
            <a:spAutoFit/>
          </a:bodyPr>
          <a:lstStyle/>
          <a:p>
            <a:r>
              <a:rPr lang="en-GB" b="1" dirty="0" smtClean="0">
                <a:solidFill>
                  <a:schemeClr val="accent6">
                    <a:lumMod val="75000"/>
                  </a:schemeClr>
                </a:solidFill>
              </a:rPr>
              <a:t>Value to Business</a:t>
            </a:r>
            <a:endParaRPr lang="en-GB" b="1" dirty="0">
              <a:solidFill>
                <a:schemeClr val="accent6">
                  <a:lumMod val="75000"/>
                </a:schemeClr>
              </a:solidFill>
            </a:endParaRPr>
          </a:p>
        </p:txBody>
      </p:sp>
    </p:spTree>
    <p:extLst>
      <p:ext uri="{BB962C8B-B14F-4D97-AF65-F5344CB8AC3E}">
        <p14:creationId xmlns:p14="http://schemas.microsoft.com/office/powerpoint/2010/main" val="3120633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6150" name="Picture 6" descr="C:\Users\Nigel\Pictures\Presentations\don_t_panic_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319202"/>
            <a:ext cx="3325867" cy="29460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Nigel\Pictures\Presentations\don't_panic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42" y="1916832"/>
            <a:ext cx="2687506" cy="453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69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0"/>
            <a:ext cx="3960440" cy="1143000"/>
          </a:xfrm>
        </p:spPr>
        <p:txBody>
          <a:bodyPr/>
          <a:lstStyle/>
          <a:p>
            <a:r>
              <a:rPr lang="en-GB" dirty="0" smtClean="0"/>
              <a:t>Security On Ramp</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4824582"/>
              </p:ext>
            </p:extLst>
          </p:nvPr>
        </p:nvGraphicFramePr>
        <p:xfrm>
          <a:off x="457200" y="1196752"/>
          <a:ext cx="84352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2050" name="Picture 2" descr="C:\Users\Nigel\Pictures\Presentations\ms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4265514"/>
            <a:ext cx="576064" cy="586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95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268760"/>
          </a:xfrm>
        </p:spPr>
        <p:txBody>
          <a:bodyPr/>
          <a:lstStyle/>
          <a:p>
            <a:pPr algn="ctr"/>
            <a:r>
              <a:rPr lang="en-GB" dirty="0" smtClean="0"/>
              <a:t>Microsoft Security Assessment  Toolkit</a:t>
            </a:r>
            <a:endParaRPr lang="en-GB" dirty="0"/>
          </a:p>
        </p:txBody>
      </p:sp>
      <p:sp>
        <p:nvSpPr>
          <p:cNvPr id="3" name="Content Placeholder 2"/>
          <p:cNvSpPr>
            <a:spLocks noGrp="1"/>
          </p:cNvSpPr>
          <p:nvPr>
            <p:ph idx="1"/>
          </p:nvPr>
        </p:nvSpPr>
        <p:spPr>
          <a:xfrm>
            <a:off x="539552" y="6021288"/>
            <a:ext cx="8229600" cy="464915"/>
          </a:xfrm>
        </p:spPr>
        <p:txBody>
          <a:bodyPr/>
          <a:lstStyle/>
          <a:p>
            <a:pPr marL="0" indent="0">
              <a:buNone/>
            </a:pPr>
            <a:r>
              <a:rPr lang="en-GB" sz="2400" dirty="0"/>
              <a:t>http://technet.microsoft.com/en-gb/security/cc185712.aspx</a:t>
            </a:r>
            <a:endParaRPr lang="en-GB" sz="2400"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msat-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4968552" cy="497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39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507288" cy="3417243"/>
          </a:xfrm>
        </p:spPr>
        <p:txBody>
          <a:bodyPr/>
          <a:lstStyle/>
          <a:p>
            <a:r>
              <a:rPr lang="en-GB" dirty="0" smtClean="0"/>
              <a:t>Cloud </a:t>
            </a:r>
            <a:r>
              <a:rPr lang="en-GB" dirty="0"/>
              <a:t>Computing Security Risk Assessment </a:t>
            </a:r>
            <a:endParaRPr lang="en-GB" dirty="0" smtClean="0"/>
          </a:p>
          <a:p>
            <a:pPr marL="0" indent="0">
              <a:buNone/>
            </a:pPr>
            <a:endParaRPr lang="en-GB" dirty="0">
              <a:hlinkClick r:id="rId2"/>
            </a:endParaRPr>
          </a:p>
          <a:p>
            <a:pPr marL="0" indent="0">
              <a:buNone/>
            </a:pPr>
            <a:r>
              <a:rPr lang="en-GB" dirty="0" smtClean="0">
                <a:hlinkClick r:id="rId2"/>
              </a:rPr>
              <a:t>http</a:t>
            </a:r>
            <a:r>
              <a:rPr lang="en-GB" dirty="0">
                <a:hlinkClick r:id="rId2"/>
              </a:rPr>
              <a:t>://</a:t>
            </a:r>
            <a:r>
              <a:rPr lang="en-GB" dirty="0" smtClean="0">
                <a:hlinkClick r:id="rId2"/>
              </a:rPr>
              <a:t>www.enisa.europa.eu/act/rm/files/deliverables/cloud-computing-risk-assessment</a:t>
            </a:r>
            <a:r>
              <a:rPr lang="en-GB" dirty="0" smtClean="0"/>
              <a:t> </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Title 1"/>
          <p:cNvSpPr txBox="1">
            <a:spLocks/>
          </p:cNvSpPr>
          <p:nvPr/>
        </p:nvSpPr>
        <p:spPr bwMode="auto">
          <a:xfrm>
            <a:off x="323528" y="1340768"/>
            <a:ext cx="88204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dirty="0"/>
              <a:t>European Network and </a:t>
            </a:r>
            <a:endParaRPr lang="en-GB" dirty="0" smtClean="0"/>
          </a:p>
          <a:p>
            <a:r>
              <a:rPr lang="en-GB" dirty="0" smtClean="0"/>
              <a:t>Information </a:t>
            </a:r>
            <a:r>
              <a:rPr lang="en-GB" dirty="0"/>
              <a:t>Security Agency(ENISA</a:t>
            </a:r>
            <a:r>
              <a:rPr lang="en-GB" dirty="0" smtClean="0"/>
              <a:t>)</a:t>
            </a:r>
            <a:endParaRPr lang="en-GB" dirty="0"/>
          </a:p>
        </p:txBody>
      </p:sp>
    </p:spTree>
    <p:extLst>
      <p:ext uri="{BB962C8B-B14F-4D97-AF65-F5344CB8AC3E}">
        <p14:creationId xmlns:p14="http://schemas.microsoft.com/office/powerpoint/2010/main" val="598345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640960" cy="1143000"/>
          </a:xfrm>
        </p:spPr>
        <p:txBody>
          <a:bodyPr/>
          <a:lstStyle/>
          <a:p>
            <a:r>
              <a:rPr lang="en-GB" dirty="0" smtClean="0"/>
              <a:t>Cloud Security Alliance (CSA)</a:t>
            </a:r>
            <a:endParaRPr lang="en-GB" dirty="0"/>
          </a:p>
        </p:txBody>
      </p:sp>
      <p:sp>
        <p:nvSpPr>
          <p:cNvPr id="3" name="Content Placeholder 2"/>
          <p:cNvSpPr>
            <a:spLocks noGrp="1"/>
          </p:cNvSpPr>
          <p:nvPr>
            <p:ph idx="1"/>
          </p:nvPr>
        </p:nvSpPr>
        <p:spPr/>
        <p:txBody>
          <a:bodyPr/>
          <a:lstStyle/>
          <a:p>
            <a:r>
              <a:rPr lang="en-GB" dirty="0" smtClean="0"/>
              <a:t>Security </a:t>
            </a:r>
            <a:r>
              <a:rPr lang="en-GB" dirty="0"/>
              <a:t>Guidance in Cloud </a:t>
            </a:r>
            <a:r>
              <a:rPr lang="en-GB" dirty="0" smtClean="0"/>
              <a:t>Computing</a:t>
            </a:r>
          </a:p>
          <a:p>
            <a:pPr marL="0" indent="0">
              <a:buNone/>
            </a:pPr>
            <a:endParaRPr lang="en-GB" dirty="0" smtClean="0"/>
          </a:p>
          <a:p>
            <a:pPr marL="0" indent="0">
              <a:buNone/>
            </a:pPr>
            <a:r>
              <a:rPr lang="en-GB" dirty="0">
                <a:hlinkClick r:id="rId2"/>
              </a:rPr>
              <a:t>https://cloudsecurityalliance.org/research/projects/security-guidance-for-critical-areas-of-focus-in-cloud-computing</a:t>
            </a:r>
            <a:r>
              <a:rPr lang="en-GB" dirty="0" smtClean="0">
                <a:hlinkClick r:id="rId2"/>
              </a:rPr>
              <a:t>/</a:t>
            </a:r>
            <a:r>
              <a:rPr lang="en-GB" dirty="0" smtClean="0"/>
              <a:t> </a:t>
            </a:r>
            <a:endParaRPr lang="en-GB" dirty="0"/>
          </a:p>
          <a:p>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57911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01" y="0"/>
            <a:ext cx="2458616" cy="1143000"/>
          </a:xfrm>
        </p:spPr>
        <p:txBody>
          <a:bodyPr/>
          <a:lstStyle/>
          <a:p>
            <a:r>
              <a:rPr lang="en-GB" dirty="0" smtClean="0"/>
              <a:t>Overview</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5093827"/>
              </p:ext>
            </p:extLst>
          </p:nvPr>
        </p:nvGraphicFramePr>
        <p:xfrm>
          <a:off x="457200" y="1628800"/>
          <a:ext cx="8229600"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352634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8194" name="Picture 2" descr="C:\Users\Nigel\Pictures\Presentations\security-demotivational-poster-1209385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80512"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64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pSp>
        <p:nvGrpSpPr>
          <p:cNvPr id="5" name="Group 4"/>
          <p:cNvGrpSpPr/>
          <p:nvPr/>
        </p:nvGrpSpPr>
        <p:grpSpPr>
          <a:xfrm>
            <a:off x="755576" y="1597170"/>
            <a:ext cx="6120680" cy="4640142"/>
            <a:chOff x="1547664" y="1728478"/>
            <a:chExt cx="5760640" cy="4280102"/>
          </a:xfrm>
        </p:grpSpPr>
        <p:pic>
          <p:nvPicPr>
            <p:cNvPr id="7170" name="Picture 2" descr="C:\Users\Nigel\Pictures\Presentations\safety_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6"/>
              <a:ext cx="5760640" cy="42357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igel\Pictures\Logos\Microsoft Logos\Microsoft_Partner_Network_Logo_jpg-5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48394">
              <a:off x="3935674" y="1728478"/>
              <a:ext cx="2501565" cy="1266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892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762000"/>
            <a:ext cx="8458200" cy="2819400"/>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9461" name="Rectangle 2"/>
          <p:cNvSpPr>
            <a:spLocks noGrp="1" noChangeArrowheads="1"/>
          </p:cNvSpPr>
          <p:nvPr>
            <p:ph type="title"/>
          </p:nvPr>
        </p:nvSpPr>
        <p:spPr>
          <a:xfrm>
            <a:off x="533400" y="-152400"/>
            <a:ext cx="8229600" cy="1143000"/>
          </a:xfrm>
        </p:spPr>
        <p:txBody>
          <a:bodyPr/>
          <a:lstStyle/>
          <a:p>
            <a:pPr eaLnBrk="1" hangingPunct="1"/>
            <a:r>
              <a:rPr lang="en-US" sz="4000" b="1" dirty="0" smtClean="0"/>
              <a:t>IAMCP Vision and Mission - PACE</a:t>
            </a:r>
          </a:p>
        </p:txBody>
      </p:sp>
      <p:sp>
        <p:nvSpPr>
          <p:cNvPr id="7172" name="Rectangle 3"/>
          <p:cNvSpPr>
            <a:spLocks noGrp="1" noChangeArrowheads="1"/>
          </p:cNvSpPr>
          <p:nvPr>
            <p:ph idx="1"/>
          </p:nvPr>
        </p:nvSpPr>
        <p:spPr>
          <a:xfrm>
            <a:off x="457200" y="838200"/>
            <a:ext cx="8686800" cy="502920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IAMCP </a:t>
            </a: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global business community for </a:t>
            </a:r>
            <a:r>
              <a:rPr lang="en-US" sz="2400" dirty="0" smtClean="0">
                <a:effectLst>
                  <a:outerShdw blurRad="38100" dist="38100" dir="2700000" algn="tl">
                    <a:srgbClr val="000000">
                      <a:alpha val="43137"/>
                    </a:srgbClr>
                  </a:outerShdw>
                </a:effectLst>
              </a:rPr>
              <a:t>the Microsoft Channel</a:t>
            </a:r>
            <a:endParaRPr lang="en-US" sz="2400" dirty="0">
              <a:effectLst>
                <a:outerShdw blurRad="38100" dist="38100" dir="2700000" algn="tl">
                  <a:srgbClr val="000000">
                    <a:alpha val="43137"/>
                  </a:srgbClr>
                </a:outerShdw>
              </a:effectLst>
            </a:endParaRP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To maximize the business potential of its members </a:t>
            </a:r>
            <a:r>
              <a:rPr lang="en-US" sz="2400" dirty="0" smtClean="0">
                <a:effectLst>
                  <a:outerShdw blurRad="38100" dist="38100" dir="2700000" algn="tl">
                    <a:srgbClr val="000000">
                      <a:alpha val="43137"/>
                    </a:srgbClr>
                  </a:outerShdw>
                </a:effectLst>
              </a:rPr>
              <a:t>through:</a:t>
            </a:r>
            <a:endParaRPr lang="en-US"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nvGraphicFramePr>
        <p:xfrm>
          <a:off x="381000" y="3657600"/>
          <a:ext cx="8229600" cy="2209800"/>
        </p:xfrm>
        <a:graphic>
          <a:graphicData uri="http://schemas.openxmlformats.org/drawingml/2006/table">
            <a:tbl>
              <a:tblPr bandRow="1">
                <a:tableStyleId>{D27102A9-8310-4765-A935-A1911B00CA55}</a:tableStyleId>
              </a:tblPr>
              <a:tblGrid>
                <a:gridCol w="2895600"/>
                <a:gridCol w="5334000"/>
              </a:tblGrid>
              <a:tr h="405315">
                <a:tc>
                  <a:txBody>
                    <a:bodyPr/>
                    <a:lstStyle/>
                    <a:p>
                      <a:r>
                        <a:rPr lang="en-US" b="1" dirty="0">
                          <a:solidFill>
                            <a:srgbClr val="FFFF00"/>
                          </a:solidFill>
                        </a:rPr>
                        <a:t>P</a:t>
                      </a:r>
                      <a:r>
                        <a:rPr lang="en-US" dirty="0"/>
                        <a:t>eer to Peer Networking</a:t>
                      </a:r>
                    </a:p>
                  </a:txBody>
                  <a:tcPr/>
                </a:tc>
                <a:tc>
                  <a:txBody>
                    <a:bodyPr/>
                    <a:lstStyle/>
                    <a:p>
                      <a:r>
                        <a:rPr lang="en-US" dirty="0"/>
                        <a:t>Rhythm</a:t>
                      </a:r>
                      <a:r>
                        <a:rPr lang="en-US" baseline="0" dirty="0"/>
                        <a:t> of events occurring globally</a:t>
                      </a:r>
                      <a:endParaRPr lang="en-US" dirty="0"/>
                    </a:p>
                  </a:txBody>
                  <a:tcPr/>
                </a:tc>
              </a:tr>
              <a:tr h="699585">
                <a:tc>
                  <a:txBody>
                    <a:bodyPr/>
                    <a:lstStyle/>
                    <a:p>
                      <a:r>
                        <a:rPr lang="en-US" b="1" dirty="0">
                          <a:solidFill>
                            <a:srgbClr val="FFFF00"/>
                          </a:solidFill>
                        </a:rPr>
                        <a:t>A</a:t>
                      </a:r>
                      <a:r>
                        <a:rPr lang="en-US" dirty="0"/>
                        <a:t>dvocacy</a:t>
                      </a:r>
                    </a:p>
                  </a:txBody>
                  <a:tcPr/>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a:tc>
              </a:tr>
              <a:tr h="405315">
                <a:tc>
                  <a:txBody>
                    <a:bodyPr/>
                    <a:lstStyle/>
                    <a:p>
                      <a:r>
                        <a:rPr lang="en-US" b="1" dirty="0">
                          <a:solidFill>
                            <a:srgbClr val="FFFF00"/>
                          </a:solidFill>
                        </a:rPr>
                        <a:t>C</a:t>
                      </a:r>
                      <a:r>
                        <a:rPr lang="en-US" dirty="0"/>
                        <a:t>ommunity Outreach</a:t>
                      </a:r>
                    </a:p>
                  </a:txBody>
                  <a:tcPr/>
                </a:tc>
                <a:tc>
                  <a:txBody>
                    <a:bodyPr/>
                    <a:lstStyle/>
                    <a:p>
                      <a:r>
                        <a:rPr lang="en-US" dirty="0"/>
                        <a:t>On the lines of Social Entrepreneurship</a:t>
                      </a:r>
                    </a:p>
                  </a:txBody>
                  <a:tcPr/>
                </a:tc>
              </a:tr>
              <a:tr h="699585">
                <a:tc>
                  <a:txBody>
                    <a:bodyPr/>
                    <a:lstStyle/>
                    <a:p>
                      <a:r>
                        <a:rPr lang="en-US" b="1" dirty="0">
                          <a:solidFill>
                            <a:srgbClr val="FFFF00"/>
                          </a:solidFill>
                        </a:rPr>
                        <a:t>E</a:t>
                      </a:r>
                      <a:r>
                        <a:rPr lang="en-US" dirty="0"/>
                        <a:t>ducation and Growth</a:t>
                      </a:r>
                    </a:p>
                  </a:txBody>
                  <a:tcPr/>
                </a:tc>
                <a:tc>
                  <a:txBody>
                    <a:bodyPr/>
                    <a:lstStyle/>
                    <a:p>
                      <a:r>
                        <a:rPr lang="en-US" dirty="0"/>
                        <a:t>Provide Programs and experiences to grow</a:t>
                      </a:r>
                      <a:r>
                        <a:rPr lang="en-US" baseline="0" dirty="0"/>
                        <a:t> the business capability and capacity of Partners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700808"/>
            <a:ext cx="8229600" cy="4752381"/>
          </a:xfrm>
        </p:spPr>
        <p:txBody>
          <a:bodyPr/>
          <a:lstStyle/>
          <a:p>
            <a:pPr algn="ctr">
              <a:buFontTx/>
              <a:buNone/>
            </a:pPr>
            <a:r>
              <a:rPr lang="en-GB" sz="4400" b="1" dirty="0" smtClean="0"/>
              <a:t>Thank You !</a:t>
            </a:r>
          </a:p>
          <a:p>
            <a:pPr algn="ctr">
              <a:buNone/>
            </a:pPr>
            <a:r>
              <a:rPr lang="en-GB" b="1" dirty="0">
                <a:hlinkClick r:id="rId2"/>
              </a:rPr>
              <a:t>http</a:t>
            </a:r>
            <a:r>
              <a:rPr lang="en-GB" b="1" dirty="0" smtClean="0">
                <a:hlinkClick r:id="rId2"/>
              </a:rPr>
              <a:t>://nigelgibbons.net</a:t>
            </a:r>
            <a:r>
              <a:rPr lang="en-GB" b="1" dirty="0" smtClean="0"/>
              <a:t>  </a:t>
            </a:r>
          </a:p>
          <a:p>
            <a:pPr algn="ctr">
              <a:buFontTx/>
              <a:buNone/>
            </a:pPr>
            <a:r>
              <a:rPr lang="en-GB" b="1" dirty="0" smtClean="0"/>
              <a:t>#</a:t>
            </a:r>
            <a:r>
              <a:rPr lang="en-GB" b="1" dirty="0" err="1" smtClean="0"/>
              <a:t>NRG_fx</a:t>
            </a:r>
            <a:r>
              <a:rPr lang="en-GB" b="1" dirty="0" smtClean="0"/>
              <a:t> </a:t>
            </a:r>
          </a:p>
          <a:p>
            <a:pPr algn="ctr">
              <a:buFontTx/>
              <a:buNone/>
            </a:pPr>
            <a:endParaRPr lang="en-GB" b="1" dirty="0" smtClean="0"/>
          </a:p>
          <a:p>
            <a:pPr algn="ctr">
              <a:buFontTx/>
              <a:buNone/>
            </a:pPr>
            <a:r>
              <a:rPr lang="en-GB" b="1" dirty="0" smtClean="0">
                <a:hlinkClick r:id="rId3"/>
              </a:rPr>
              <a:t>info@iamcp-uk.org</a:t>
            </a:r>
            <a:endParaRPr lang="en-GB" b="1" dirty="0" smtClean="0"/>
          </a:p>
          <a:p>
            <a:pPr algn="ctr">
              <a:buFontTx/>
              <a:buNone/>
            </a:pPr>
            <a:r>
              <a:rPr lang="en-GB" b="1" dirty="0" smtClean="0">
                <a:hlinkClick r:id="rId4"/>
              </a:rPr>
              <a:t>http://www.twitter.com/IAMCPUK</a:t>
            </a:r>
            <a:endParaRPr lang="en-GB" b="1" dirty="0" smtClean="0"/>
          </a:p>
          <a:p>
            <a:pPr algn="ctr">
              <a:buFontTx/>
              <a:buNone/>
            </a:pPr>
            <a:r>
              <a:rPr lang="en-GB" b="1" dirty="0" smtClean="0">
                <a:hlinkClick r:id="rId5"/>
              </a:rPr>
              <a:t>http://www.twitter.com/IAMCPOrg</a:t>
            </a:r>
            <a:endParaRPr lang="en-GB" b="1" dirty="0" smtClean="0"/>
          </a:p>
          <a:p>
            <a:pPr algn="ctr">
              <a:buFontTx/>
              <a:buNone/>
            </a:pPr>
            <a:endParaRPr lang="en-GB" b="1" dirty="0" smtClean="0"/>
          </a:p>
          <a:p>
            <a:pPr algn="ctr">
              <a:buFontTx/>
              <a:buNone/>
            </a:pPr>
            <a:endParaRPr lang="en-GB" b="1" dirty="0" smtClean="0"/>
          </a:p>
        </p:txBody>
      </p:sp>
      <p:sp>
        <p:nvSpPr>
          <p:cNvPr id="29700"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688" y="3287"/>
            <a:ext cx="2242592" cy="1143000"/>
          </a:xfrm>
        </p:spPr>
        <p:txBody>
          <a:bodyPr/>
          <a:lstStyle/>
          <a:p>
            <a:r>
              <a:rPr lang="en-GB" dirty="0" smtClean="0"/>
              <a:t>Security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1479830"/>
              </p:ext>
            </p:extLst>
          </p:nvPr>
        </p:nvGraphicFramePr>
        <p:xfrm>
          <a:off x="533639" y="659829"/>
          <a:ext cx="8579296" cy="564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84466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903649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96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3287"/>
            <a:ext cx="4716016" cy="1143000"/>
          </a:xfrm>
        </p:spPr>
        <p:txBody>
          <a:bodyPr/>
          <a:lstStyle/>
          <a:p>
            <a:r>
              <a:rPr lang="en-GB" dirty="0" smtClean="0"/>
              <a:t>Security Investment</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7170" name="Picture 2" descr="C:\Users\Nigel\Pictures\Presentations\Security_Invest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2776"/>
            <a:ext cx="5905500" cy="50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0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#1: </a:t>
            </a:r>
            <a:r>
              <a:rPr lang="en-GB" b="0" i="0" dirty="0"/>
              <a:t>Abuse and Nefarious Use of </a:t>
            </a:r>
            <a:r>
              <a:rPr lang="en-GB" b="0" i="0" dirty="0" smtClean="0"/>
              <a:t>Cloud Computing</a:t>
            </a:r>
            <a:endParaRPr lang="en-GB" dirty="0"/>
          </a:p>
        </p:txBody>
      </p:sp>
      <p:sp>
        <p:nvSpPr>
          <p:cNvPr id="3" name="Content Placeholder 2"/>
          <p:cNvSpPr>
            <a:spLocks noGrp="1"/>
          </p:cNvSpPr>
          <p:nvPr>
            <p:ph idx="1"/>
          </p:nvPr>
        </p:nvSpPr>
        <p:spPr>
          <a:xfrm>
            <a:off x="457200" y="2492896"/>
            <a:ext cx="8229600" cy="3960440"/>
          </a:xfrm>
        </p:spPr>
        <p:txBody>
          <a:bodyPr/>
          <a:lstStyle/>
          <a:p>
            <a:r>
              <a:rPr lang="en-GB" dirty="0" smtClean="0"/>
              <a:t>Criminal leverage of cloud resources</a:t>
            </a:r>
          </a:p>
          <a:p>
            <a:r>
              <a:rPr lang="en-GB" dirty="0" smtClean="0"/>
              <a:t>Cloud providers Targeted</a:t>
            </a:r>
          </a:p>
          <a:p>
            <a:r>
              <a:rPr lang="en-GB" dirty="0" err="1"/>
              <a:t>IaaS</a:t>
            </a:r>
            <a:r>
              <a:rPr lang="en-GB" dirty="0"/>
              <a:t> </a:t>
            </a:r>
            <a:r>
              <a:rPr lang="en-GB" dirty="0" smtClean="0"/>
              <a:t>offerings have hosted:</a:t>
            </a:r>
          </a:p>
          <a:p>
            <a:pPr lvl="1"/>
            <a:r>
              <a:rPr lang="en-GB" dirty="0"/>
              <a:t>Zeus botnet, </a:t>
            </a:r>
            <a:endParaRPr lang="en-GB" dirty="0" smtClean="0"/>
          </a:p>
          <a:p>
            <a:pPr lvl="1"/>
            <a:r>
              <a:rPr lang="en-GB" dirty="0" err="1" smtClean="0"/>
              <a:t>InfoStealer</a:t>
            </a:r>
            <a:r>
              <a:rPr lang="en-GB" dirty="0" smtClean="0"/>
              <a:t> </a:t>
            </a:r>
            <a:r>
              <a:rPr lang="en-GB" dirty="0" err="1"/>
              <a:t>trojan</a:t>
            </a:r>
            <a:r>
              <a:rPr lang="en-GB" dirty="0"/>
              <a:t> </a:t>
            </a:r>
            <a:r>
              <a:rPr lang="en-GB" dirty="0" smtClean="0"/>
              <a:t>horses</a:t>
            </a:r>
          </a:p>
          <a:p>
            <a:pPr lvl="1"/>
            <a:r>
              <a:rPr lang="en-GB" dirty="0"/>
              <a:t>botnets </a:t>
            </a:r>
            <a:r>
              <a:rPr lang="en-GB" dirty="0" smtClean="0"/>
              <a:t>command &amp; control</a:t>
            </a:r>
          </a:p>
          <a:p>
            <a:r>
              <a:rPr lang="en-GB" dirty="0" smtClean="0"/>
              <a:t>Impact = </a:t>
            </a:r>
            <a:r>
              <a:rPr lang="en-GB" dirty="0" err="1" smtClean="0"/>
              <a:t>IaaS</a:t>
            </a:r>
            <a:r>
              <a:rPr lang="en-GB" dirty="0" smtClean="0"/>
              <a:t> blacklisting</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2158878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Threat #2: </a:t>
            </a:r>
            <a:r>
              <a:rPr lang="en-GB" b="0" i="0" dirty="0"/>
              <a:t>Insecure Interfaces and APIs</a:t>
            </a:r>
            <a:endParaRPr lang="en-GB" dirty="0"/>
          </a:p>
        </p:txBody>
      </p:sp>
      <p:sp>
        <p:nvSpPr>
          <p:cNvPr id="3" name="Content Placeholder 2"/>
          <p:cNvSpPr>
            <a:spLocks noGrp="1"/>
          </p:cNvSpPr>
          <p:nvPr>
            <p:ph idx="1"/>
          </p:nvPr>
        </p:nvSpPr>
        <p:spPr>
          <a:xfrm>
            <a:off x="457200" y="2276872"/>
            <a:ext cx="8229600" cy="4176464"/>
          </a:xfrm>
        </p:spPr>
        <p:txBody>
          <a:bodyPr/>
          <a:lstStyle/>
          <a:p>
            <a:r>
              <a:rPr lang="en-GB" dirty="0" smtClean="0"/>
              <a:t>Exposed software </a:t>
            </a:r>
            <a:r>
              <a:rPr lang="en-GB" dirty="0"/>
              <a:t>interfaces or </a:t>
            </a:r>
            <a:r>
              <a:rPr lang="en-GB" dirty="0" smtClean="0"/>
              <a:t>APIs</a:t>
            </a:r>
          </a:p>
          <a:p>
            <a:r>
              <a:rPr lang="en-GB" dirty="0" smtClean="0"/>
              <a:t>Security </a:t>
            </a:r>
            <a:r>
              <a:rPr lang="en-GB" dirty="0"/>
              <a:t>and availability </a:t>
            </a:r>
            <a:r>
              <a:rPr lang="en-GB" dirty="0" smtClean="0"/>
              <a:t>of services dependent </a:t>
            </a:r>
            <a:r>
              <a:rPr lang="en-GB" dirty="0"/>
              <a:t>upon the security of </a:t>
            </a:r>
            <a:r>
              <a:rPr lang="en-GB" dirty="0" smtClean="0"/>
              <a:t>these.</a:t>
            </a:r>
          </a:p>
          <a:p>
            <a:r>
              <a:rPr lang="en-GB" dirty="0" smtClean="0"/>
              <a:t>Exposures:</a:t>
            </a:r>
          </a:p>
          <a:p>
            <a:pPr lvl="1"/>
            <a:r>
              <a:rPr lang="en-GB" dirty="0"/>
              <a:t>unknown service or </a:t>
            </a:r>
            <a:r>
              <a:rPr lang="en-GB" dirty="0" smtClean="0"/>
              <a:t>API dependencies.</a:t>
            </a:r>
          </a:p>
          <a:p>
            <a:pPr lvl="1"/>
            <a:r>
              <a:rPr lang="en-GB" dirty="0" smtClean="0"/>
              <a:t>clear-text authentication</a:t>
            </a:r>
            <a:endParaRPr lang="en-GB" dirty="0"/>
          </a:p>
          <a:p>
            <a:pPr lvl="1"/>
            <a:r>
              <a:rPr lang="en-GB" dirty="0" smtClean="0"/>
              <a:t>Data unencrypted to process</a:t>
            </a:r>
          </a:p>
        </p:txBody>
      </p:sp>
      <p:sp>
        <p:nvSpPr>
          <p:cNvPr id="4" name="Footer Placeholder 3"/>
          <p:cNvSpPr>
            <a:spLocks noGrp="1"/>
          </p:cNvSpPr>
          <p:nvPr>
            <p:ph type="ftr" sz="quarter" idx="12"/>
          </p:nvPr>
        </p:nvSpPr>
        <p:spPr/>
        <p:txBody>
          <a:bodyPr/>
          <a:lstStyle/>
          <a:p>
            <a:pPr>
              <a:defRPr/>
            </a:pPr>
            <a:r>
              <a:rPr lang="en-US" dirty="0" smtClean="0"/>
              <a:t>International Association of Microsoft Channel Partners (IAMCP)</a:t>
            </a:r>
            <a:endParaRPr lang="sv-SE" dirty="0"/>
          </a:p>
        </p:txBody>
      </p:sp>
    </p:spTree>
    <p:extLst>
      <p:ext uri="{BB962C8B-B14F-4D97-AF65-F5344CB8AC3E}">
        <p14:creationId xmlns:p14="http://schemas.microsoft.com/office/powerpoint/2010/main" val="264228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21CD076-F0FE-4EA6-BF34-B997CB99612B}"/>
</file>

<file path=customXml/itemProps2.xml><?xml version="1.0" encoding="utf-8"?>
<ds:datastoreItem xmlns:ds="http://schemas.openxmlformats.org/officeDocument/2006/customXml" ds:itemID="{0B153837-E299-4842-A095-257C56A58F2D}"/>
</file>

<file path=customXml/itemProps3.xml><?xml version="1.0" encoding="utf-8"?>
<ds:datastoreItem xmlns:ds="http://schemas.openxmlformats.org/officeDocument/2006/customXml" ds:itemID="{9BFB1D14-91AB-4815-AE52-285F71C9F47C}"/>
</file>

<file path=docProps/app.xml><?xml version="1.0" encoding="utf-8"?>
<Properties xmlns="http://schemas.openxmlformats.org/officeDocument/2006/extended-properties" xmlns:vt="http://schemas.openxmlformats.org/officeDocument/2006/docPropsVTypes">
  <TotalTime>4303</TotalTime>
  <Words>3296</Words>
  <Application>Microsoft Office PowerPoint</Application>
  <PresentationFormat>On-screen Show (4:3)</PresentationFormat>
  <Paragraphs>385</Paragraphs>
  <Slides>43</Slides>
  <Notes>30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Standardformgivning</vt:lpstr>
      <vt:lpstr>Office Theme</vt:lpstr>
      <vt:lpstr>Cloud Computing ~ Security &amp; Customer Trust/Risk Frameworks ~</vt:lpstr>
      <vt:lpstr>NRG ‘PB’ Curve</vt:lpstr>
      <vt:lpstr>Nigel Gibbons</vt:lpstr>
      <vt:lpstr>Overview</vt:lpstr>
      <vt:lpstr>Security</vt:lpstr>
      <vt:lpstr>PowerPoint Presentation</vt:lpstr>
      <vt:lpstr>Security Investment</vt:lpstr>
      <vt:lpstr>Threat #1: Abuse and Nefarious Use of Cloud Computing</vt:lpstr>
      <vt:lpstr>Threat #2: Insecure Interfaces and APIs</vt:lpstr>
      <vt:lpstr>Threat #3: Malicious Insiders</vt:lpstr>
      <vt:lpstr>Threat #4: Shared Technology Issues</vt:lpstr>
      <vt:lpstr>Threat #5: Data Loss or Leakage</vt:lpstr>
      <vt:lpstr>Threat #6: Account or Service Hijacking</vt:lpstr>
      <vt:lpstr>Threat #7: Unknown Risk Profile</vt:lpstr>
      <vt:lpstr>References</vt:lpstr>
      <vt:lpstr>The Mobile Effect</vt:lpstr>
      <vt:lpstr>PowerPoint Presentation</vt:lpstr>
      <vt:lpstr>NIST (The National Institute of Standards and Technology)</vt:lpstr>
      <vt:lpstr>PowerPoint Presentation</vt:lpstr>
      <vt:lpstr>Cloud All in!</vt:lpstr>
      <vt:lpstr>PowerPoint Presentation</vt:lpstr>
      <vt:lpstr>Microsoft</vt:lpstr>
      <vt:lpstr>Monetising the Cloud</vt:lpstr>
      <vt:lpstr>Security &amp; Reliability</vt:lpstr>
      <vt:lpstr>Trust is King</vt:lpstr>
      <vt:lpstr>Ignorance</vt:lpstr>
      <vt:lpstr>Temptation / Ignorance</vt:lpstr>
      <vt:lpstr>PowerPoint Presentation</vt:lpstr>
      <vt:lpstr>Cloud Stack (SPI Model) </vt:lpstr>
      <vt:lpstr>PowerPoint Presentation</vt:lpstr>
      <vt:lpstr>Risk Assessment</vt:lpstr>
      <vt:lpstr>Compliance Landscape</vt:lpstr>
      <vt:lpstr>Risk Mitigation</vt:lpstr>
      <vt:lpstr>Attack Tree</vt:lpstr>
      <vt:lpstr>PowerPoint Presentation</vt:lpstr>
      <vt:lpstr>Security On Ramp</vt:lpstr>
      <vt:lpstr>Microsoft Security Assessment  Toolkit</vt:lpstr>
      <vt:lpstr>PowerPoint Presentation</vt:lpstr>
      <vt:lpstr>Cloud Security Alliance (CSA)</vt:lpstr>
      <vt:lpstr>PowerPoint Presentation</vt:lpstr>
      <vt:lpstr>PowerPoint Presentation</vt:lpstr>
      <vt:lpstr>IAMCP Vision and Mission - PACE</vt:lpstr>
      <vt:lpstr>PowerPoint Presentation</vt:lpstr>
    </vt:vector>
  </TitlesOfParts>
  <Company>IDE Nätverkskonsulterna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Johanna Tengroth</dc:creator>
  <cp:lastModifiedBy>Nigel</cp:lastModifiedBy>
  <cp:revision>365</cp:revision>
  <dcterms:created xsi:type="dcterms:W3CDTF">2005-01-29T22:01:56Z</dcterms:created>
  <dcterms:modified xsi:type="dcterms:W3CDTF">2011-05-27T10:56:02Z</dcterms:modified>
</cp:coreProperties>
</file>