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Lst>
  <p:notesMasterIdLst>
    <p:notesMasterId r:id="rId56"/>
  </p:notesMasterIdLst>
  <p:sldIdLst>
    <p:sldId id="257" r:id="rId3"/>
    <p:sldId id="363" r:id="rId4"/>
    <p:sldId id="340" r:id="rId5"/>
    <p:sldId id="344" r:id="rId6"/>
    <p:sldId id="319" r:id="rId7"/>
    <p:sldId id="341" r:id="rId8"/>
    <p:sldId id="358" r:id="rId9"/>
    <p:sldId id="327" r:id="rId10"/>
    <p:sldId id="359" r:id="rId11"/>
    <p:sldId id="324" r:id="rId12"/>
    <p:sldId id="342" r:id="rId13"/>
    <p:sldId id="325" r:id="rId14"/>
    <p:sldId id="374" r:id="rId15"/>
    <p:sldId id="328" r:id="rId16"/>
    <p:sldId id="329" r:id="rId17"/>
    <p:sldId id="323" r:id="rId18"/>
    <p:sldId id="326" r:id="rId19"/>
    <p:sldId id="349" r:id="rId20"/>
    <p:sldId id="322" r:id="rId21"/>
    <p:sldId id="331" r:id="rId22"/>
    <p:sldId id="333" r:id="rId23"/>
    <p:sldId id="334" r:id="rId24"/>
    <p:sldId id="335" r:id="rId25"/>
    <p:sldId id="336" r:id="rId26"/>
    <p:sldId id="321" r:id="rId27"/>
    <p:sldId id="367" r:id="rId28"/>
    <p:sldId id="375" r:id="rId29"/>
    <p:sldId id="376" r:id="rId30"/>
    <p:sldId id="343" r:id="rId31"/>
    <p:sldId id="339" r:id="rId32"/>
    <p:sldId id="347" r:id="rId33"/>
    <p:sldId id="348" r:id="rId34"/>
    <p:sldId id="350" r:id="rId35"/>
    <p:sldId id="353" r:id="rId36"/>
    <p:sldId id="337" r:id="rId37"/>
    <p:sldId id="352" r:id="rId38"/>
    <p:sldId id="356" r:id="rId39"/>
    <p:sldId id="354" r:id="rId40"/>
    <p:sldId id="361" r:id="rId41"/>
    <p:sldId id="355" r:id="rId42"/>
    <p:sldId id="373" r:id="rId43"/>
    <p:sldId id="366" r:id="rId44"/>
    <p:sldId id="360" r:id="rId45"/>
    <p:sldId id="372" r:id="rId46"/>
    <p:sldId id="338" r:id="rId47"/>
    <p:sldId id="368" r:id="rId48"/>
    <p:sldId id="371" r:id="rId49"/>
    <p:sldId id="370" r:id="rId50"/>
    <p:sldId id="378" r:id="rId51"/>
    <p:sldId id="362" r:id="rId52"/>
    <p:sldId id="377" r:id="rId53"/>
    <p:sldId id="280" r:id="rId54"/>
    <p:sldId id="317" r:id="rId55"/>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C474AC2-69AF-40BD-99B1-8F807672FED1}">
          <p14:sldIdLst>
            <p14:sldId id="257"/>
            <p14:sldId id="363"/>
          </p14:sldIdLst>
        </p14:section>
        <p14:section name="Introduction" id="{6B4FBB17-3828-4C78-AB00-8E0730CEB9D6}">
          <p14:sldIdLst>
            <p14:sldId id="340"/>
            <p14:sldId id="344"/>
          </p14:sldIdLst>
        </p14:section>
        <p14:section name="Cloud Economics" id="{B7514CC1-0E53-4B3D-9E88-434FCB48D6D3}">
          <p14:sldIdLst>
            <p14:sldId id="319"/>
            <p14:sldId id="341"/>
            <p14:sldId id="358"/>
            <p14:sldId id="327"/>
            <p14:sldId id="359"/>
          </p14:sldIdLst>
        </p14:section>
        <p14:section name="The Cloud" id="{EA0EABC6-F495-4629-B2FA-A468291F107B}">
          <p14:sldIdLst>
            <p14:sldId id="324"/>
            <p14:sldId id="342"/>
            <p14:sldId id="325"/>
            <p14:sldId id="374"/>
          </p14:sldIdLst>
        </p14:section>
        <p14:section name="Impact on partners" id="{6BD581D6-D49F-4321-84EA-758879F0DB6C}">
          <p14:sldIdLst>
            <p14:sldId id="328"/>
            <p14:sldId id="329"/>
            <p14:sldId id="323"/>
            <p14:sldId id="326"/>
          </p14:sldIdLst>
        </p14:section>
        <p14:section name="Partner Heads up" id="{63408EBE-076C-4947-8E20-46FD074081E0}">
          <p14:sldIdLst>
            <p14:sldId id="349"/>
            <p14:sldId id="322"/>
            <p14:sldId id="331"/>
            <p14:sldId id="333"/>
            <p14:sldId id="334"/>
            <p14:sldId id="335"/>
            <p14:sldId id="336"/>
          </p14:sldIdLst>
        </p14:section>
        <p14:section name="Call to Action" id="{42CE0AC8-7F49-497B-93A5-12FBCE664043}">
          <p14:sldIdLst>
            <p14:sldId id="321"/>
            <p14:sldId id="367"/>
            <p14:sldId id="375"/>
            <p14:sldId id="376"/>
          </p14:sldIdLst>
        </p14:section>
        <p14:section name="Customer dilema" id="{8DD06CE7-1D66-4667-8831-29F01E704092}">
          <p14:sldIdLst>
            <p14:sldId id="343"/>
            <p14:sldId id="339"/>
            <p14:sldId id="347"/>
            <p14:sldId id="348"/>
            <p14:sldId id="350"/>
            <p14:sldId id="353"/>
          </p14:sldIdLst>
        </p14:section>
        <p14:section name="Partner Approach" id="{8E174E91-F759-4E94-89EA-70109254E64F}">
          <p14:sldIdLst>
            <p14:sldId id="337"/>
            <p14:sldId id="352"/>
          </p14:sldIdLst>
        </p14:section>
        <p14:section name="Cloud = Risk Mitigation" id="{4D2333DB-9AD0-4EAD-922C-2AE4AAFF228F}">
          <p14:sldIdLst>
            <p14:sldId id="356"/>
            <p14:sldId id="354"/>
            <p14:sldId id="361"/>
            <p14:sldId id="355"/>
            <p14:sldId id="373"/>
          </p14:sldIdLst>
        </p14:section>
        <p14:section name="Partner Ready" id="{2C345B79-E44D-4956-B0C4-0CBAB1E69E47}">
          <p14:sldIdLst>
            <p14:sldId id="366"/>
            <p14:sldId id="360"/>
            <p14:sldId id="372"/>
            <p14:sldId id="338"/>
            <p14:sldId id="368"/>
            <p14:sldId id="371"/>
            <p14:sldId id="370"/>
            <p14:sldId id="378"/>
            <p14:sldId id="362"/>
          </p14:sldIdLst>
        </p14:section>
        <p14:section name="Safety Net" id="{09FBB372-D5E9-4465-A7EB-0911B72F1AF8}">
          <p14:sldIdLst>
            <p14:sldId id="377"/>
            <p14:sldId id="280"/>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86213" autoAdjust="0"/>
  </p:normalViewPr>
  <p:slideViewPr>
    <p:cSldViewPr>
      <p:cViewPr>
        <p:scale>
          <a:sx n="70" d="100"/>
          <a:sy n="70" d="100"/>
        </p:scale>
        <p:origin x="-1884" y="-10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7CE486-5C0B-42FD-9AB2-962846D58D6C}" type="slidenum">
              <a:rPr lang="sv-SE"/>
              <a:pPr>
                <a:defRPr/>
              </a:pPr>
              <a:t>‹#›</a:t>
            </a:fld>
            <a:endParaRPr lang="sv-SE"/>
          </a:p>
        </p:txBody>
      </p:sp>
    </p:spTree>
    <p:extLst>
      <p:ext uri="{BB962C8B-B14F-4D97-AF65-F5344CB8AC3E}">
        <p14:creationId xmlns:p14="http://schemas.microsoft.com/office/powerpoint/2010/main" val="2990000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springerlink.com/openurl.asp?genre=article&amp;issn=0302-9743&amp;volume=2969&amp;spage=151"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en.wikipedia.org/wiki/Special:BookSources/978354022477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technet.microsoft.com/en-us/library/cc751212.asp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Welcome…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First…</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a:t>
            </a:fld>
            <a:endParaRPr lang="sv-SE"/>
          </a:p>
        </p:txBody>
      </p:sp>
    </p:spTree>
    <p:extLst>
      <p:ext uri="{BB962C8B-B14F-4D97-AF65-F5344CB8AC3E}">
        <p14:creationId xmlns:p14="http://schemas.microsoft.com/office/powerpoint/2010/main" val="279310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challenge in one slide</a:t>
            </a:r>
            <a:r>
              <a:rPr lang="en-GB" baseline="0" dirty="0" smtClean="0"/>
              <a:t>, but like much of the marketing hype around technology it is a lot simpler than it is made out to be.</a:t>
            </a:r>
          </a:p>
          <a:p>
            <a:endParaRPr lang="en-GB" baseline="0" dirty="0" smtClean="0"/>
          </a:p>
          <a:p>
            <a:r>
              <a:rPr lang="en-GB" baseline="0" dirty="0" smtClean="0"/>
              <a:t>You will all have your  own perceptions as to what Cloud is, but I would like to suggest a few thing's that it is not.</a:t>
            </a:r>
          </a:p>
          <a:p>
            <a:endParaRPr lang="en-GB" baseline="0" dirty="0" smtClean="0"/>
          </a:p>
          <a:p>
            <a:r>
              <a:rPr lang="en-GB" baseline="0" dirty="0" smtClean="0"/>
              <a:t>Cloud Computing is relative to the vertical (Platform, Application or Service) or horizontal use case of the instant!</a:t>
            </a:r>
          </a:p>
          <a:p>
            <a:endParaRPr lang="en-GB" baseline="0" dirty="0" smtClean="0"/>
          </a:p>
          <a:p>
            <a:r>
              <a:rPr lang="en-GB" baseline="0" dirty="0" smtClean="0"/>
              <a:t>That last one is for the EU, they think it is some US domination play!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10</a:t>
            </a:fld>
            <a:endParaRPr lang="sv-SE"/>
          </a:p>
        </p:txBody>
      </p:sp>
    </p:spTree>
    <p:extLst>
      <p:ext uri="{BB962C8B-B14F-4D97-AF65-F5344CB8AC3E}">
        <p14:creationId xmlns:p14="http://schemas.microsoft.com/office/powerpoint/2010/main" val="195547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Cloud diagram idea inspired by Maria </a:t>
            </a:r>
            <a:r>
              <a:rPr lang="en-US" dirty="0" err="1" smtClean="0"/>
              <a:t>Spinola</a:t>
            </a:r>
            <a:r>
              <a:rPr lang="en-US" dirty="0" smtClean="0"/>
              <a:t> </a:t>
            </a:r>
            <a:r>
              <a:rPr lang="en-US" dirty="0" smtClean="0"/>
              <a:t>8-31-09</a:t>
            </a:r>
          </a:p>
          <a:p>
            <a:endParaRPr lang="en-US" dirty="0" smtClean="0"/>
          </a:p>
          <a:p>
            <a:r>
              <a:rPr lang="en-GB" dirty="0" smtClean="0"/>
              <a:t>NIST = The National Institute of Standards and Technology (US)</a:t>
            </a:r>
            <a:endParaRPr 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3AA04E-7FF1-4725-A9DB-B17B3BFD65FD}"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Cloud Computing is a marketing term. A very appropriate marketing moniker, the cloud metaphor is as amorphous and indistinct as it is clear. Cloud Computing like its meteorological simile means different things to different people. A characteristic that reflect its flexibility and adaptability but does little to help provide any definitive clarity.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12</a:t>
            </a:fld>
            <a:endParaRPr lang="sv-SE"/>
          </a:p>
        </p:txBody>
      </p:sp>
    </p:spTree>
    <p:extLst>
      <p:ext uri="{BB962C8B-B14F-4D97-AF65-F5344CB8AC3E}">
        <p14:creationId xmlns:p14="http://schemas.microsoft.com/office/powerpoint/2010/main" val="277532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challenge is not a technical one – In fact the concepts and ideas around cloud, orchestration, platforms, the economics, the barriers to adoption and how to play in this game are all well known. Mainframes have been using virtualisation for years, cheap virtualisation technologies forming one of the key catalysts of Cloud Computing’s coming of age.</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13</a:t>
            </a:fld>
            <a:endParaRPr lang="sv-SE"/>
          </a:p>
        </p:txBody>
      </p:sp>
    </p:spTree>
    <p:extLst>
      <p:ext uri="{BB962C8B-B14F-4D97-AF65-F5344CB8AC3E}">
        <p14:creationId xmlns:p14="http://schemas.microsoft.com/office/powerpoint/2010/main" val="291912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The benefits of utility computing will create pressure for you in order to remain competitive, adoption is inevitable whether you like it or not,</a:t>
            </a:r>
            <a:r>
              <a:rPr lang="en-GB" sz="1200" kern="1200" baseline="0" dirty="0" smtClean="0">
                <a:solidFill>
                  <a:schemeClr val="tx1"/>
                </a:solidFill>
                <a:effectLst/>
                <a:latin typeface="Segoe UI" pitchFamily="34" charset="0"/>
                <a:ea typeface="+mn-ea"/>
                <a:cs typeface="+mn-cs"/>
              </a:rPr>
              <a:t> </a:t>
            </a:r>
            <a:r>
              <a:rPr lang="en-GB" sz="1200" kern="1200" dirty="0" smtClean="0">
                <a:solidFill>
                  <a:schemeClr val="tx1"/>
                </a:solidFill>
                <a:effectLst/>
                <a:latin typeface="Segoe UI" pitchFamily="34" charset="0"/>
                <a:ea typeface="+mn-ea"/>
                <a:cs typeface="+mn-cs"/>
              </a:rPr>
              <a:t>this is the "Red Queen Hypothesis“.</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14</a:t>
            </a:fld>
            <a:endParaRPr lang="sv-SE"/>
          </a:p>
        </p:txBody>
      </p:sp>
    </p:spTree>
    <p:extLst>
      <p:ext uri="{BB962C8B-B14F-4D97-AF65-F5344CB8AC3E}">
        <p14:creationId xmlns:p14="http://schemas.microsoft.com/office/powerpoint/2010/main" val="71403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Whilst</a:t>
            </a:r>
            <a:r>
              <a:rPr lang="en-GB" baseline="0" dirty="0" smtClean="0"/>
              <a:t> progress is never linear it will start to reflect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15</a:t>
            </a:fld>
            <a:endParaRPr lang="sv-SE"/>
          </a:p>
        </p:txBody>
      </p:sp>
    </p:spTree>
    <p:extLst>
      <p:ext uri="{BB962C8B-B14F-4D97-AF65-F5344CB8AC3E}">
        <p14:creationId xmlns:p14="http://schemas.microsoft.com/office/powerpoint/2010/main" val="117346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Challenge</a:t>
            </a:r>
            <a:r>
              <a:rPr lang="en-GB" baseline="0" dirty="0" smtClean="0"/>
              <a:t> is how business get their heads around the ‘Cloud Computing’.</a:t>
            </a:r>
          </a:p>
          <a:p>
            <a:endParaRPr lang="en-GB" baseline="0" dirty="0" smtClean="0"/>
          </a:p>
          <a:p>
            <a:r>
              <a:rPr lang="en-GB" baseline="0" dirty="0" smtClean="0"/>
              <a:t>Business on both sides of the table – IT Companies and their Customers.</a:t>
            </a:r>
          </a:p>
          <a:p>
            <a:endParaRPr lang="en-GB" baseline="0" dirty="0" smtClean="0"/>
          </a:p>
          <a:p>
            <a:r>
              <a:rPr lang="en-GB" baseline="0" dirty="0" smtClean="0"/>
              <a:t>The reason for this is Cloud Computing is not very distinct, nice one for the salesman, not so good for the customer.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16</a:t>
            </a:fld>
            <a:endParaRPr lang="sv-SE"/>
          </a:p>
        </p:txBody>
      </p:sp>
    </p:spTree>
    <p:extLst>
      <p:ext uri="{BB962C8B-B14F-4D97-AF65-F5344CB8AC3E}">
        <p14:creationId xmlns:p14="http://schemas.microsoft.com/office/powerpoint/2010/main" val="296972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Hmmm… I</a:t>
            </a:r>
            <a:r>
              <a:rPr lang="en-GB" baseline="0" dirty="0" smtClean="0"/>
              <a:t> believe they have changed, we are just not aware of it yet.</a:t>
            </a:r>
          </a:p>
          <a:p>
            <a:endParaRPr lang="en-GB" baseline="0" dirty="0" smtClean="0"/>
          </a:p>
          <a:p>
            <a:r>
              <a:rPr lang="en-GB" baseline="0" dirty="0" smtClean="0"/>
              <a:t>Vendors need to change their model and adopt a ‘Mentor’ approach to customers, and be prepared to say NO, where usage is not suitable. This will be awkward for the DNA hardened license salesman.</a:t>
            </a:r>
          </a:p>
          <a:p>
            <a:endParaRPr lang="en-GB" baseline="0" dirty="0" smtClean="0"/>
          </a:p>
          <a:p>
            <a:pPr algn="just"/>
            <a:r>
              <a:rPr lang="en-GB" dirty="0" smtClean="0"/>
              <a:t>Cloud computing is more than just the technologies and products needed to build and deliver Cloud services. It is about the real benefits Cloud computing models deliver to business and the tectonic shifts this is having, accelerated by the recession, on how traditional businesses operate and view their strategies now and into the future. </a:t>
            </a:r>
          </a:p>
          <a:p>
            <a:pPr algn="just"/>
            <a:endParaRPr lang="en-GB" dirty="0" smtClean="0"/>
          </a:p>
          <a:p>
            <a:pPr algn="just"/>
            <a:r>
              <a:rPr lang="en-GB" dirty="0" smtClean="0"/>
              <a:t>What is demanded by the market today is an increased ability for IT services companies to communicate and shape purpose in a Business context NOT just Technological, the challenge is how to provide visibility of this capability to the customer and ready the delivery channel.  </a:t>
            </a:r>
          </a:p>
          <a:p>
            <a:pPr algn="just"/>
            <a:endParaRPr lang="en-GB" dirty="0" smtClean="0"/>
          </a:p>
          <a:p>
            <a:pPr algn="just"/>
            <a:r>
              <a:rPr lang="en-GB" dirty="0" smtClean="0"/>
              <a:t>There is a requirement for analysis of a businesses systems, and stripping these down to core fundamentals before building up the Cloud Computing Architecture best suited for that organisation.</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17</a:t>
            </a:fld>
            <a:endParaRPr lang="sv-SE"/>
          </a:p>
        </p:txBody>
      </p:sp>
    </p:spTree>
    <p:extLst>
      <p:ext uri="{BB962C8B-B14F-4D97-AF65-F5344CB8AC3E}">
        <p14:creationId xmlns:p14="http://schemas.microsoft.com/office/powerpoint/2010/main" val="33945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Why</a:t>
            </a:r>
            <a:r>
              <a:rPr lang="en-GB" baseline="0" dirty="0" smtClean="0"/>
              <a:t> should we be doing this</a:t>
            </a:r>
            <a:r>
              <a:rPr lang="en-GB" baseline="0" dirty="0" smtClean="0"/>
              <a:t>!</a:t>
            </a:r>
          </a:p>
          <a:p>
            <a:pPr algn="just"/>
            <a:endParaRPr lang="en-GB" baseline="0" dirty="0" smtClean="0"/>
          </a:p>
          <a:p>
            <a:pPr algn="just"/>
            <a:r>
              <a:rPr lang="en-GB" dirty="0" smtClean="0"/>
              <a:t>Cloud computing is more than just the technologies and products needed to build and deliver Cloud services. It is about the real benefits Cloud computing models deliver to business and the tectonic shifts this is having, accelerated by the recession, on how traditional businesses operate and view their strategies now and into the future. </a:t>
            </a:r>
          </a:p>
          <a:p>
            <a:pPr algn="just"/>
            <a:endParaRPr lang="en-GB" dirty="0" smtClean="0"/>
          </a:p>
          <a:p>
            <a:pPr algn="just"/>
            <a:r>
              <a:rPr lang="en-GB" dirty="0" smtClean="0"/>
              <a:t>What is demanded by the market today is an increased ability for IT services companies to communicate and shape purpose in a Business context NOT just Technological, the challenge is how to provide visibility of this capability to the customer and ready the delivery channel.  </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18</a:t>
            </a:fld>
            <a:endParaRPr lang="sv-SE"/>
          </a:p>
        </p:txBody>
      </p:sp>
    </p:spTree>
    <p:extLst>
      <p:ext uri="{BB962C8B-B14F-4D97-AF65-F5344CB8AC3E}">
        <p14:creationId xmlns:p14="http://schemas.microsoft.com/office/powerpoint/2010/main" val="2875647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19</a:t>
            </a:fld>
            <a:endParaRPr lang="sv-SE"/>
          </a:p>
        </p:txBody>
      </p:sp>
    </p:spTree>
    <p:extLst>
      <p:ext uri="{BB962C8B-B14F-4D97-AF65-F5344CB8AC3E}">
        <p14:creationId xmlns:p14="http://schemas.microsoft.com/office/powerpoint/2010/main" val="332591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My job today</a:t>
            </a:r>
            <a:r>
              <a:rPr lang="en-US" baseline="0" dirty="0" smtClean="0"/>
              <a:t> is to keep you in the Green Zone, the way I am going to try and do this is by applying the messages in terms of how I have understood partners view their businesses, the interactions with their clients and the external forces that will be impacting you all most notably Cloud Computing, but also MPN.</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9/16/2010 10:37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20</a:t>
            </a:fld>
            <a:endParaRPr lang="sv-SE"/>
          </a:p>
        </p:txBody>
      </p:sp>
    </p:spTree>
    <p:extLst>
      <p:ext uri="{BB962C8B-B14F-4D97-AF65-F5344CB8AC3E}">
        <p14:creationId xmlns:p14="http://schemas.microsoft.com/office/powerpoint/2010/main" val="3325910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rising tide lifts all boats.</a:t>
            </a:r>
          </a:p>
          <a:p>
            <a:endParaRPr lang="en-GB" baseline="0" dirty="0" smtClean="0"/>
          </a:p>
          <a:p>
            <a:r>
              <a:rPr lang="en-GB" baseline="0" dirty="0" smtClean="0"/>
              <a:t>You may thing it is all rosy and plain sailing…</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21</a:t>
            </a:fld>
            <a:endParaRPr lang="sv-SE"/>
          </a:p>
        </p:txBody>
      </p:sp>
    </p:spTree>
    <p:extLst>
      <p:ext uri="{BB962C8B-B14F-4D97-AF65-F5344CB8AC3E}">
        <p14:creationId xmlns:p14="http://schemas.microsoft.com/office/powerpoint/2010/main" val="7088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Please</a:t>
            </a:r>
            <a:r>
              <a:rPr lang="en-GB" baseline="0" dirty="0" smtClean="0"/>
              <a:t> believe me this is </a:t>
            </a:r>
            <a:r>
              <a:rPr lang="en-GB" dirty="0" smtClean="0"/>
              <a:t>Re-defining Corporate Structures as we have known</a:t>
            </a:r>
            <a:r>
              <a:rPr lang="en-GB" baseline="0" dirty="0" smtClean="0"/>
              <a:t> them, their p</a:t>
            </a:r>
            <a:r>
              <a:rPr lang="en-GB" dirty="0" smtClean="0"/>
              <a:t>rocesses and traditional modus operandi</a:t>
            </a:r>
            <a:r>
              <a:rPr lang="en-GB"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For companies that think this is a cut &amp; paste of marketing terminology to inject Cloud and Services, then you will be the dinosaurs, extinct in a very short period of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 I am not repeating myself, I wish to make sure this point get’s across, you will remember someone saying this in a few years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It is to use another natural phenomenon, as regular as clockwork….</a:t>
            </a:r>
            <a:r>
              <a:rPr lang="en-GB" baseline="0" dirty="0" err="1" smtClean="0"/>
              <a:t>ish</a:t>
            </a:r>
            <a:r>
              <a:rPr lang="en-GB" baseline="0" dirty="0" smtClean="0"/>
              <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22</a:t>
            </a:fld>
            <a:endParaRPr lang="sv-SE"/>
          </a:p>
        </p:txBody>
      </p:sp>
    </p:spTree>
    <p:extLst>
      <p:ext uri="{BB962C8B-B14F-4D97-AF65-F5344CB8AC3E}">
        <p14:creationId xmlns:p14="http://schemas.microsoft.com/office/powerpoint/2010/main" val="7088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For the service industry its going to be a bit like Bushfire season.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When a certain level of maturity is reached in any ecosystem to break through to the next level often demands a revitalisation and that means change which is often challenging, to extend my bushfire metaphor – Burning the Heather, beating the Olive trees, aggressing pruning the fruit bushes – Whilst I don’t advocate taking a torch to our offices and sticks to our staff, I do mean the flexibility to adapt in an agile way, activities that we cannot constrain businesses from exercising in order to maintain competitiveness.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BCS – IT department changing beyond</a:t>
            </a:r>
            <a:r>
              <a:rPr lang="en-GB" baseline="0" dirty="0" smtClean="0"/>
              <a:t> recognition.</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IT departments need to shift and focus on adding value to the business instead of just keeping the lights 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23</a:t>
            </a:fld>
            <a:endParaRPr lang="sv-SE"/>
          </a:p>
        </p:txBody>
      </p:sp>
    </p:spTree>
    <p:extLst>
      <p:ext uri="{BB962C8B-B14F-4D97-AF65-F5344CB8AC3E}">
        <p14:creationId xmlns:p14="http://schemas.microsoft.com/office/powerpoint/2010/main" val="7088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all in the same boat.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24</a:t>
            </a:fld>
            <a:endParaRPr lang="sv-SE"/>
          </a:p>
        </p:txBody>
      </p:sp>
    </p:spTree>
    <p:extLst>
      <p:ext uri="{BB962C8B-B14F-4D97-AF65-F5344CB8AC3E}">
        <p14:creationId xmlns:p14="http://schemas.microsoft.com/office/powerpoint/2010/main" val="4228152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Please</a:t>
            </a:r>
            <a:r>
              <a:rPr lang="en-GB" baseline="0" dirty="0" smtClean="0"/>
              <a:t> believe me this is </a:t>
            </a:r>
            <a:r>
              <a:rPr lang="en-GB" dirty="0" smtClean="0"/>
              <a:t>Re-defining Corporate Structures as we have known</a:t>
            </a:r>
            <a:r>
              <a:rPr lang="en-GB" baseline="0" dirty="0" smtClean="0"/>
              <a:t> them, their p</a:t>
            </a:r>
            <a:r>
              <a:rPr lang="en-GB" dirty="0" smtClean="0"/>
              <a:t>rocesses and traditional modus operandi</a:t>
            </a:r>
            <a:r>
              <a:rPr lang="en-GB" baseline="0" dirty="0" smtClean="0"/>
              <a:t>. The old way’s of selling may exist in discrete niches, but not in the Cloud.</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25</a:t>
            </a:fld>
            <a:endParaRPr lang="sv-SE"/>
          </a:p>
        </p:txBody>
      </p:sp>
    </p:spTree>
    <p:extLst>
      <p:ext uri="{BB962C8B-B14F-4D97-AF65-F5344CB8AC3E}">
        <p14:creationId xmlns:p14="http://schemas.microsoft.com/office/powerpoint/2010/main" val="400964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Vendors</a:t>
            </a:r>
            <a:r>
              <a:rPr lang="en-GB" baseline="0" dirty="0" smtClean="0"/>
              <a:t> and their salesman are going to be challenged.</a:t>
            </a:r>
          </a:p>
          <a:p>
            <a:endParaRPr lang="en-GB" baseline="0" dirty="0" smtClean="0"/>
          </a:p>
          <a:p>
            <a:r>
              <a:rPr lang="en-GB" dirty="0" smtClean="0"/>
              <a:t>Everything is going to be</a:t>
            </a:r>
            <a:r>
              <a:rPr lang="en-GB" baseline="0" dirty="0" smtClean="0"/>
              <a:t> adopting the Cloud nomenclature, this will risk bad placement and ultimately disillusionment.</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26</a:t>
            </a:fld>
            <a:endParaRPr lang="sv-SE"/>
          </a:p>
        </p:txBody>
      </p:sp>
    </p:spTree>
    <p:extLst>
      <p:ext uri="{BB962C8B-B14F-4D97-AF65-F5344CB8AC3E}">
        <p14:creationId xmlns:p14="http://schemas.microsoft.com/office/powerpoint/2010/main" val="4073789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Clients know what their priorities and challenges</a:t>
            </a:r>
            <a:r>
              <a:rPr lang="en-GB" baseline="0" dirty="0" smtClean="0"/>
              <a:t> are, but are not clear on how to confront these!</a:t>
            </a:r>
            <a:endParaRPr lang="en-GB"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29</a:t>
            </a:fld>
            <a:endParaRPr lang="sv-SE"/>
          </a:p>
        </p:txBody>
      </p:sp>
    </p:spTree>
    <p:extLst>
      <p:ext uri="{BB962C8B-B14F-4D97-AF65-F5344CB8AC3E}">
        <p14:creationId xmlns:p14="http://schemas.microsoft.com/office/powerpoint/2010/main" val="1183128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 can give our</a:t>
            </a:r>
            <a:r>
              <a:rPr lang="en-GB" baseline="0" dirty="0" smtClean="0"/>
              <a:t> customers the levers to control their Business like they have never had before.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Business is reserved about the workloads they wish to commit</a:t>
            </a:r>
            <a:r>
              <a:rPr lang="en-GB" baseline="0" dirty="0" smtClean="0"/>
              <a:t> due to the CONTROL and SECURITY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Service companies MUST be prepared to give up this control to the customers.</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30</a:t>
            </a:fld>
            <a:endParaRPr lang="sv-SE"/>
          </a:p>
        </p:txBody>
      </p:sp>
    </p:spTree>
    <p:extLst>
      <p:ext uri="{BB962C8B-B14F-4D97-AF65-F5344CB8AC3E}">
        <p14:creationId xmlns:p14="http://schemas.microsoft.com/office/powerpoint/2010/main" val="3272978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current rate of computing consumption is unsustainable and in simple business return terms offers negligible value to business.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Source: 18:1 statistics, Trends in technology’, survey, Berkeley University of California, USA, March 2002  </a:t>
            </a:r>
          </a:p>
          <a:p>
            <a:pPr eaLnBrk="1" hangingPunct="1"/>
            <a:endParaRPr lang="en-US" dirty="0" smtClean="0"/>
          </a:p>
          <a:p>
            <a:pPr eaLnBrk="1" hangingPunct="1"/>
            <a:r>
              <a:rPr lang="en-US" dirty="0" smtClean="0"/>
              <a:t>Source: 38% statistic, </a:t>
            </a:r>
            <a:r>
              <a:rPr lang="en-US" dirty="0" err="1" smtClean="0"/>
              <a:t>Xiaolong</a:t>
            </a:r>
            <a:r>
              <a:rPr lang="en-US" dirty="0" smtClean="0"/>
              <a:t> Jin and </a:t>
            </a:r>
            <a:r>
              <a:rPr lang="en-US" dirty="0" err="1" smtClean="0"/>
              <a:t>Jiming</a:t>
            </a:r>
            <a:r>
              <a:rPr lang="en-US" dirty="0" smtClean="0"/>
              <a:t> Liu, "</a:t>
            </a:r>
            <a:r>
              <a:rPr lang="en-US" dirty="0" smtClean="0">
                <a:hlinkClick r:id="rId3" tooltip="http://www.springerlink.com/openurl.asp?genre=article&amp;issn=0302-9743&amp;volume=2969&amp;spage=151"/>
              </a:rPr>
              <a:t>From Individual Based Modeling to Autonomy Oriented Computation</a:t>
            </a:r>
            <a:r>
              <a:rPr lang="en-US" dirty="0" smtClean="0"/>
              <a:t>", in Matthias </a:t>
            </a:r>
            <a:r>
              <a:rPr lang="en-US" dirty="0" err="1" smtClean="0"/>
              <a:t>Nickles</a:t>
            </a:r>
            <a:r>
              <a:rPr lang="en-US" dirty="0" smtClean="0"/>
              <a:t>, Michael </a:t>
            </a:r>
            <a:r>
              <a:rPr lang="en-US" dirty="0" err="1" smtClean="0"/>
              <a:t>Rovatsos</a:t>
            </a:r>
            <a:r>
              <a:rPr lang="en-US" dirty="0" smtClean="0"/>
              <a:t>, and Gerhard Weiss (editors), </a:t>
            </a:r>
            <a:r>
              <a:rPr lang="en-US" i="1" dirty="0" smtClean="0"/>
              <a:t>Agents and Computational Autonomy: Potential, Risks, and Solutions</a:t>
            </a:r>
            <a:r>
              <a:rPr lang="en-US" dirty="0" smtClean="0"/>
              <a:t>, pages 151–169, Lecture Notes in Computer Science, vol. 2969, Springer, Berlin, 2004. </a:t>
            </a:r>
            <a:r>
              <a:rPr lang="en-US" dirty="0" smtClean="0">
                <a:hlinkClick r:id="rId4"/>
              </a:rPr>
              <a:t>ISBN 978-3-540-22477-8</a:t>
            </a:r>
            <a:r>
              <a:rPr lang="en-US" dirty="0" smtClean="0"/>
              <a:t>.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Source: $800, Ron </a:t>
            </a:r>
            <a:r>
              <a:rPr lang="en-US" dirty="0" err="1" smtClean="0"/>
              <a:t>Markezich</a:t>
            </a:r>
            <a:r>
              <a:rPr lang="en-US" dirty="0" smtClean="0"/>
              <a:t>, Vice President Microsoft Online, Microsoft talk at the Booz Allen Hamilton Cloud Computing Summit, 11/20/2008.</a:t>
            </a:r>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31</a:t>
            </a:fld>
            <a:endParaRPr lang="sv-SE"/>
          </a:p>
        </p:txBody>
      </p:sp>
    </p:spTree>
    <p:extLst>
      <p:ext uri="{BB962C8B-B14F-4D97-AF65-F5344CB8AC3E}">
        <p14:creationId xmlns:p14="http://schemas.microsoft.com/office/powerpoint/2010/main" val="323734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industry and especially the SME sector, which is the predominant space that Microsoft Partners occupy.</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best that computerization can accomplish is to make management more effective and employees more productive.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32</a:t>
            </a:fld>
            <a:endParaRPr lang="sv-SE"/>
          </a:p>
        </p:txBody>
      </p:sp>
    </p:spTree>
    <p:extLst>
      <p:ext uri="{BB962C8B-B14F-4D97-AF65-F5344CB8AC3E}">
        <p14:creationId xmlns:p14="http://schemas.microsoft.com/office/powerpoint/2010/main" val="1173468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Paul </a:t>
            </a:r>
            <a:r>
              <a:rPr lang="en-GB" dirty="0" err="1" smtClean="0"/>
              <a:t>Strassman</a:t>
            </a:r>
            <a:r>
              <a:rPr lang="en-GB" dirty="0" smtClean="0"/>
              <a:t> 1996</a:t>
            </a:r>
            <a:r>
              <a:rPr lang="en-GB" baseline="0" dirty="0" smtClean="0"/>
              <a:t> - </a:t>
            </a:r>
            <a:r>
              <a:rPr lang="en-GB" b="1" dirty="0" smtClean="0"/>
              <a:t>The Value Of Computers, Information and Knowledge</a:t>
            </a:r>
          </a:p>
          <a:p>
            <a:endParaRPr lang="en-GB" b="1" dirty="0" smtClean="0"/>
          </a:p>
          <a:p>
            <a:r>
              <a:rPr lang="en-GB" dirty="0" smtClean="0"/>
              <a:t> The 1994 data shows that the relationship between corporate profitability and computer spending has not changed in more than twenty years. It is unlikely that any direct relationship between computerization and profitability can be ever demonstrated. Computers are only a catalysts. Business value is created by well organized, well motivated and knowledgeable people who understand what to do with all of the information that shows up on the computer screens.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33</a:t>
            </a:fld>
            <a:endParaRPr lang="sv-SE"/>
          </a:p>
        </p:txBody>
      </p:sp>
    </p:spTree>
    <p:extLst>
      <p:ext uri="{BB962C8B-B14F-4D97-AF65-F5344CB8AC3E}">
        <p14:creationId xmlns:p14="http://schemas.microsoft.com/office/powerpoint/2010/main" val="2287108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by getting</a:t>
            </a:r>
            <a:r>
              <a:rPr lang="en-GB" baseline="0" dirty="0" smtClean="0"/>
              <a:t> your own business into the cloud.</a:t>
            </a:r>
          </a:p>
          <a:p>
            <a:endParaRPr lang="en-GB" dirty="0" smtClean="0"/>
          </a:p>
          <a:p>
            <a:r>
              <a:rPr lang="en-GB" dirty="0" smtClean="0"/>
              <a:t>Hybrid or All-In</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34</a:t>
            </a:fld>
            <a:endParaRPr lang="sv-SE"/>
          </a:p>
        </p:txBody>
      </p:sp>
    </p:spTree>
    <p:extLst>
      <p:ext uri="{BB962C8B-B14F-4D97-AF65-F5344CB8AC3E}">
        <p14:creationId xmlns:p14="http://schemas.microsoft.com/office/powerpoint/2010/main" val="2986409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issue is to break down the business reality of what IT delivers and clarify the commoditisation.</a:t>
            </a:r>
            <a:r>
              <a:rPr lang="en-GB" baseline="0" dirty="0" smtClean="0"/>
              <a:t> </a:t>
            </a:r>
          </a:p>
          <a:p>
            <a:endParaRPr lang="en-GB" baseline="0" dirty="0" smtClean="0"/>
          </a:p>
          <a:p>
            <a:r>
              <a:rPr lang="en-GB" baseline="0" dirty="0" smtClean="0"/>
              <a:t>This openness will be the first step  in building a new trust.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35</a:t>
            </a:fld>
            <a:endParaRPr lang="sv-SE"/>
          </a:p>
        </p:txBody>
      </p:sp>
    </p:spTree>
    <p:extLst>
      <p:ext uri="{BB962C8B-B14F-4D97-AF65-F5344CB8AC3E}">
        <p14:creationId xmlns:p14="http://schemas.microsoft.com/office/powerpoint/2010/main" val="2619663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Re-skill,</a:t>
            </a:r>
            <a:r>
              <a:rPr lang="en-GB" baseline="0" dirty="0" smtClean="0"/>
              <a:t> re-</a:t>
            </a:r>
            <a:r>
              <a:rPr lang="en-GB" baseline="0" dirty="0" err="1" smtClean="0"/>
              <a:t>oreintate</a:t>
            </a:r>
            <a:r>
              <a:rPr lang="en-GB" baseline="0" dirty="0" smtClean="0"/>
              <a:t> thinking</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36</a:t>
            </a:fld>
            <a:endParaRPr lang="sv-SE"/>
          </a:p>
        </p:txBody>
      </p:sp>
    </p:spTree>
    <p:extLst>
      <p:ext uri="{BB962C8B-B14F-4D97-AF65-F5344CB8AC3E}">
        <p14:creationId xmlns:p14="http://schemas.microsoft.com/office/powerpoint/2010/main" val="3351147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is risk with an uneducated approach.</a:t>
            </a:r>
          </a:p>
          <a:p>
            <a:endParaRPr lang="en-GB" baseline="0" dirty="0" smtClean="0"/>
          </a:p>
          <a:p>
            <a:r>
              <a:rPr lang="en-GB" baseline="0" dirty="0" smtClean="0"/>
              <a:t>The Cloud is all about risk mitigation.</a:t>
            </a:r>
          </a:p>
          <a:p>
            <a:endParaRPr lang="en-GB" baseline="0" dirty="0" smtClean="0"/>
          </a:p>
          <a:p>
            <a:r>
              <a:rPr lang="en-GB" baseline="0" dirty="0" smtClean="0"/>
              <a:t>How secure is my data, how can I trust the provider etc…</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37</a:t>
            </a:fld>
            <a:endParaRPr lang="sv-SE"/>
          </a:p>
        </p:txBody>
      </p:sp>
    </p:spTree>
    <p:extLst>
      <p:ext uri="{BB962C8B-B14F-4D97-AF65-F5344CB8AC3E}">
        <p14:creationId xmlns:p14="http://schemas.microsoft.com/office/powerpoint/2010/main" val="146577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Businesses do not understand their risk profiles, or very few do. If they did many would realise the futility of investments they are making. </a:t>
            </a:r>
          </a:p>
          <a:p>
            <a:pPr marL="228600" lvl="0" indent="-228600">
              <a:buFont typeface="+mj-lt"/>
              <a:buAutoNum type="arabicPeriod"/>
            </a:pPr>
            <a:r>
              <a:rPr lang="en-GB" baseline="0" dirty="0" smtClean="0"/>
              <a:t>Over protective measures that are like pouring cement into a corporate process reducing business dynamics.</a:t>
            </a:r>
          </a:p>
          <a:p>
            <a:pPr marL="228600" lvl="0" indent="-228600">
              <a:buFont typeface="+mj-lt"/>
              <a:buAutoNum type="arabicPeriod"/>
            </a:pPr>
            <a:r>
              <a:rPr lang="en-GB" dirty="0" smtClean="0"/>
              <a:t>Unattainable expectations that can better be filled by a specialised service provider.</a:t>
            </a:r>
          </a:p>
          <a:p>
            <a:pPr marL="228600" lvl="0" indent="-228600">
              <a:buFont typeface="+mj-lt"/>
              <a:buAutoNum type="arabicPeriod"/>
            </a:pPr>
            <a:r>
              <a:rPr lang="en-GB" dirty="0" smtClean="0"/>
              <a:t>Focusing on managing</a:t>
            </a:r>
            <a:r>
              <a:rPr lang="en-GB" baseline="0" dirty="0" smtClean="0"/>
              <a:t> and maintaining resources that are not core to the business brand or market offering.</a:t>
            </a:r>
          </a:p>
          <a:p>
            <a:pPr marL="0" lvl="0" indent="0">
              <a:buFont typeface="+mj-lt"/>
              <a:buNone/>
            </a:pPr>
            <a:r>
              <a:rPr lang="en-GB" baseline="0" dirty="0" smtClean="0"/>
              <a:t>And many more, but you start to get the idea.</a:t>
            </a:r>
          </a:p>
          <a:p>
            <a:endParaRPr lang="en-GB" dirty="0" smtClean="0">
              <a:effectLst/>
              <a:hlinkClick r:id="rId3"/>
            </a:endParaRPr>
          </a:p>
          <a:p>
            <a:r>
              <a:rPr lang="en-GB" dirty="0" smtClean="0">
                <a:effectLst/>
                <a:hlinkClick r:id="rId3"/>
              </a:rPr>
              <a:t>http://technet.microsoft.com/en-us/library/cc751212.aspx</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38</a:t>
            </a:fld>
            <a:endParaRPr lang="sv-SE"/>
          </a:p>
        </p:txBody>
      </p:sp>
    </p:spTree>
    <p:extLst>
      <p:ext uri="{BB962C8B-B14F-4D97-AF65-F5344CB8AC3E}">
        <p14:creationId xmlns:p14="http://schemas.microsoft.com/office/powerpoint/2010/main" val="3894842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Value</a:t>
            </a:r>
            <a:r>
              <a:rPr lang="en-GB" baseline="0" dirty="0" smtClean="0"/>
              <a:t> the risk and balance investment accordingly.</a:t>
            </a:r>
          </a:p>
          <a:p>
            <a:endParaRPr lang="en-GB" baseline="0" dirty="0" smtClean="0"/>
          </a:p>
          <a:p>
            <a:r>
              <a:rPr lang="en-GB" baseline="0" dirty="0" smtClean="0"/>
              <a:t>The Sleeper awakes!</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40</a:t>
            </a:fld>
            <a:endParaRPr lang="sv-SE"/>
          </a:p>
        </p:txBody>
      </p:sp>
    </p:spTree>
    <p:extLst>
      <p:ext uri="{BB962C8B-B14F-4D97-AF65-F5344CB8AC3E}">
        <p14:creationId xmlns:p14="http://schemas.microsoft.com/office/powerpoint/2010/main" val="3894842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try and become what your not, focus on what you do best and partner to do the rest.</a:t>
            </a:r>
          </a:p>
          <a:p>
            <a:endParaRPr lang="en-GB" dirty="0" smtClean="0"/>
          </a:p>
          <a:p>
            <a:r>
              <a:rPr lang="en-GB" dirty="0" smtClean="0"/>
              <a:t>MPN</a:t>
            </a:r>
            <a:r>
              <a:rPr lang="en-GB" baseline="0" dirty="0" smtClean="0"/>
              <a:t> alignment with the cloud</a:t>
            </a:r>
            <a:endParaRPr lang="en-GB" dirty="0" smtClean="0"/>
          </a:p>
          <a:p>
            <a:endParaRPr lang="en-GB" baseline="0" dirty="0" smtClean="0"/>
          </a:p>
          <a:p>
            <a:r>
              <a:rPr lang="en-GB" baseline="0" dirty="0" smtClean="0"/>
              <a:t>The Cloud is unavoidably up front and central in the changes you will all be making to your business.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3718569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Paul </a:t>
            </a:r>
            <a:r>
              <a:rPr lang="en-GB" dirty="0" err="1" smtClean="0"/>
              <a:t>Strassman</a:t>
            </a:r>
            <a:r>
              <a:rPr lang="en-GB" dirty="0" smtClean="0"/>
              <a:t> (MS Research) - IT arms race, where one organisation wanted bigger and better IT than competitors.</a:t>
            </a:r>
          </a:p>
          <a:p>
            <a:endParaRPr lang="en-GB" dirty="0" smtClean="0"/>
          </a:p>
          <a:p>
            <a:endParaRPr lang="en-GB" dirty="0"/>
          </a:p>
        </p:txBody>
      </p:sp>
    </p:spTree>
    <p:extLst>
      <p:ext uri="{BB962C8B-B14F-4D97-AF65-F5344CB8AC3E}">
        <p14:creationId xmlns:p14="http://schemas.microsoft.com/office/powerpoint/2010/main" val="88254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were</a:t>
            </a:r>
            <a:r>
              <a:rPr lang="en-GB" baseline="0" dirty="0" smtClean="0"/>
              <a:t> not there yet!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a:t>
            </a:fld>
            <a:endParaRPr lang="sv-SE"/>
          </a:p>
        </p:txBody>
      </p:sp>
    </p:spTree>
    <p:extLst>
      <p:ext uri="{BB962C8B-B14F-4D97-AF65-F5344CB8AC3E}">
        <p14:creationId xmlns:p14="http://schemas.microsoft.com/office/powerpoint/2010/main" val="1173468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a:t>
            </a:r>
            <a:r>
              <a:rPr lang="en-GB" baseline="0" dirty="0" smtClean="0"/>
              <a:t> will do but your going there whether you like it or not!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45</a:t>
            </a:fld>
            <a:endParaRPr lang="sv-SE"/>
          </a:p>
        </p:txBody>
      </p:sp>
    </p:spTree>
    <p:extLst>
      <p:ext uri="{BB962C8B-B14F-4D97-AF65-F5344CB8AC3E}">
        <p14:creationId xmlns:p14="http://schemas.microsoft.com/office/powerpoint/2010/main" val="234922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Sleeper Awakes (1910) is a dystopian novel by H. G. Wells about a man who sleeps for two hundred and three years, waking up in a completely transformed London, where, because of compound interest on his bank accounts, he has become the richest man in the world.</a:t>
            </a:r>
          </a:p>
          <a:p>
            <a:endParaRPr lang="en-GB" dirty="0" smtClean="0"/>
          </a:p>
          <a:p>
            <a:r>
              <a:rPr lang="en-GB" dirty="0" smtClean="0"/>
              <a:t>Your clients are the sleepers.</a:t>
            </a:r>
          </a:p>
          <a:p>
            <a:endParaRPr lang="en-GB" dirty="0" smtClean="0"/>
          </a:p>
          <a:p>
            <a:r>
              <a:rPr lang="en-GB" dirty="0" smtClean="0"/>
              <a:t>Partners are the authors.</a:t>
            </a:r>
          </a:p>
          <a:p>
            <a:endParaRPr lang="en-GB" dirty="0" smtClean="0"/>
          </a:p>
          <a:p>
            <a:r>
              <a:rPr lang="en-GB" dirty="0" smtClean="0"/>
              <a:t>Write the ending YOU want.</a:t>
            </a:r>
          </a:p>
          <a:p>
            <a:endParaRPr lang="en-GB" dirty="0"/>
          </a:p>
        </p:txBody>
      </p:sp>
    </p:spTree>
    <p:extLst>
      <p:ext uri="{BB962C8B-B14F-4D97-AF65-F5344CB8AC3E}">
        <p14:creationId xmlns:p14="http://schemas.microsoft.com/office/powerpoint/2010/main" val="882542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937A27-3647-490D-807A-9264B337CD64}" type="slidenum">
              <a:rPr lang="sv-SE" smtClean="0">
                <a:solidFill>
                  <a:srgbClr val="000000"/>
                </a:solidFill>
              </a:rPr>
              <a:pPr eaLnBrk="1" hangingPunct="1"/>
              <a:t>52</a:t>
            </a:fld>
            <a:endParaRPr lang="sv-SE"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“Cloud computing” is a consequence of economic and technological conditions.</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are witnessing a seismic shift in information technology — the kind that comes around every decade or so. It is so massive that it affects not only business models, but the underlying architecture of how we develop, deploy, run and deliver applications. </a:t>
            </a: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Economic and technological that have combined to cause a disruptive change in I.T. towards a service based economy. </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Want do I mean by this?</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a:t>
            </a:fld>
            <a:endParaRPr lang="sv-SE"/>
          </a:p>
        </p:txBody>
      </p:sp>
    </p:spTree>
    <p:extLst>
      <p:ext uri="{BB962C8B-B14F-4D97-AF65-F5344CB8AC3E}">
        <p14:creationId xmlns:p14="http://schemas.microsoft.com/office/powerpoint/2010/main" val="71616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you</a:t>
            </a:r>
            <a:r>
              <a:rPr lang="en-GB" baseline="0" dirty="0" smtClean="0"/>
              <a:t> who have been in the industry for some time will no doubt  feel a sense of </a:t>
            </a:r>
            <a:r>
              <a:rPr lang="en-GB" baseline="0" dirty="0" err="1" smtClean="0"/>
              <a:t>Deja</a:t>
            </a:r>
            <a:r>
              <a:rPr lang="en-GB" baseline="0" dirty="0" smtClean="0"/>
              <a:t> </a:t>
            </a:r>
            <a:r>
              <a:rPr lang="en-GB" baseline="0" dirty="0" err="1" smtClean="0"/>
              <a:t>Vue</a:t>
            </a:r>
            <a:r>
              <a:rPr lang="en-GB" baseline="0" dirty="0" smtClean="0"/>
              <a:t>, and you will not be wrong.</a:t>
            </a:r>
          </a:p>
          <a:p>
            <a:endParaRPr lang="en-GB" baseline="0" dirty="0" smtClean="0"/>
          </a:p>
          <a:p>
            <a:r>
              <a:rPr lang="en-GB" baseline="0" dirty="0" smtClean="0"/>
              <a:t>We have come through generations of Cloud starting with the Time Sharing started launched in 1965 by DEC (Digital Equipment Corporation) and VT class terminals. To what we would probably not associated with these dinosaurs but which delivers a similar service and function in the Web Browser. </a:t>
            </a:r>
          </a:p>
          <a:p>
            <a:endParaRPr lang="en-GB" baseline="0" dirty="0" smtClean="0"/>
          </a:p>
          <a:p>
            <a:r>
              <a:rPr lang="en-GB" baseline="0" dirty="0" smtClean="0"/>
              <a:t>What is different though is the degree of Control that now exists and the capacity to break out of the Browser onto the desktop and deliver the + Services.</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a:t>
            </a:fld>
            <a:endParaRPr lang="sv-SE"/>
          </a:p>
        </p:txBody>
      </p:sp>
    </p:spTree>
    <p:extLst>
      <p:ext uri="{BB962C8B-B14F-4D97-AF65-F5344CB8AC3E}">
        <p14:creationId xmlns:p14="http://schemas.microsoft.com/office/powerpoint/2010/main" val="142856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Theory of Economic Development ‘treatise of circular flow’ which, excluding any innovations and innovative activities, leads to a stationary state. </a:t>
            </a:r>
          </a:p>
          <a:p>
            <a:endParaRPr lang="en-GB" dirty="0" smtClean="0"/>
          </a:p>
          <a:p>
            <a:r>
              <a:rPr lang="en-GB" dirty="0" smtClean="0"/>
              <a:t>The stationary state is, described by </a:t>
            </a:r>
            <a:r>
              <a:rPr lang="en-GB" dirty="0" err="1" smtClean="0"/>
              <a:t>Walrasian</a:t>
            </a:r>
            <a:r>
              <a:rPr lang="en-GB" dirty="0" smtClean="0"/>
              <a:t> equilibrium. </a:t>
            </a:r>
          </a:p>
          <a:p>
            <a:endParaRPr lang="en-GB" dirty="0" smtClean="0"/>
          </a:p>
          <a:p>
            <a:r>
              <a:rPr lang="en-GB" dirty="0" smtClean="0"/>
              <a:t>The hero of his story, though, is, in fine Austrian fashion, the entrepreneur.</a:t>
            </a:r>
          </a:p>
          <a:p>
            <a:endParaRPr lang="en-GB" dirty="0" smtClean="0"/>
          </a:p>
          <a:p>
            <a:r>
              <a:rPr lang="en-GB" dirty="0" smtClean="0"/>
              <a:t>‘Perfect Competition’ =  when innovation and competitive advantage goes mainstream and all vendors are equal</a:t>
            </a:r>
            <a:r>
              <a:rPr lang="en-GB" baseline="0" dirty="0" smtClean="0"/>
              <a:t> with similar product and price offerings. In a vibrant market this equilibrium is soon disrupted by the advent of a new product or strategy.</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7</a:t>
            </a:fld>
            <a:endParaRPr lang="sv-SE"/>
          </a:p>
        </p:txBody>
      </p:sp>
    </p:spTree>
    <p:extLst>
      <p:ext uri="{BB962C8B-B14F-4D97-AF65-F5344CB8AC3E}">
        <p14:creationId xmlns:p14="http://schemas.microsoft.com/office/powerpoint/2010/main" val="194061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one slide, we have moved from the top left to the bottom right.</a:t>
            </a:r>
          </a:p>
          <a:p>
            <a:endParaRPr lang="en-GB" dirty="0" smtClean="0"/>
          </a:p>
          <a:p>
            <a:r>
              <a:rPr lang="en-GB" dirty="0" smtClean="0"/>
              <a:t>In so doing Technology has been neutralised as a tool</a:t>
            </a:r>
            <a:r>
              <a:rPr lang="en-GB" baseline="0" dirty="0" smtClean="0"/>
              <a:t> for businesses advantage.</a:t>
            </a:r>
          </a:p>
          <a:p>
            <a:endParaRPr lang="en-GB" baseline="0" dirty="0" smtClean="0"/>
          </a:p>
          <a:p>
            <a:r>
              <a:rPr lang="en-GB" baseline="0" dirty="0" smtClean="0"/>
              <a:t>For IT companies, traditional product is being challenged by evolving delivery models cutting across traditional licensing models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8</a:t>
            </a:fld>
            <a:endParaRPr lang="sv-SE"/>
          </a:p>
        </p:txBody>
      </p:sp>
    </p:spTree>
    <p:extLst>
      <p:ext uri="{BB962C8B-B14F-4D97-AF65-F5344CB8AC3E}">
        <p14:creationId xmlns:p14="http://schemas.microsoft.com/office/powerpoint/2010/main" val="139398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Creative destruction is an economic theory of innovation and progress, introduced by German sociologist Werner </a:t>
            </a:r>
            <a:r>
              <a:rPr lang="en-GB" dirty="0" err="1" smtClean="0"/>
              <a:t>Sombart</a:t>
            </a:r>
            <a:r>
              <a:rPr lang="en-GB" dirty="0" smtClean="0"/>
              <a:t>.</a:t>
            </a:r>
          </a:p>
          <a:p>
            <a:endParaRPr lang="en-GB" dirty="0" smtClean="0"/>
          </a:p>
          <a:p>
            <a:r>
              <a:rPr lang="en-GB" dirty="0" smtClean="0"/>
              <a:t>Creative destruction is a powerful economic concept</a:t>
            </a:r>
            <a:r>
              <a:rPr lang="en-GB" baseline="0" dirty="0" smtClean="0"/>
              <a:t> - </a:t>
            </a:r>
            <a:r>
              <a:rPr lang="en-GB" dirty="0" smtClean="0"/>
              <a:t>Successful innovation is often a source of temporary market power, eroding the profits and position of old firms, yet ultimately succumbing to the pressure of new inventions commercialised by competing entrants. </a:t>
            </a:r>
          </a:p>
          <a:p>
            <a:endParaRPr lang="en-GB" dirty="0" smtClean="0"/>
          </a:p>
          <a:p>
            <a:r>
              <a:rPr lang="en-GB" dirty="0" smtClean="0"/>
              <a:t>Commoditisation has created a downward</a:t>
            </a:r>
            <a:r>
              <a:rPr lang="en-GB" baseline="0" dirty="0" smtClean="0"/>
              <a:t> spiral of customer/vendor behaviour, with cost driven priorities meaning less and less attention to quality of service as margins are cut and squeezed.</a:t>
            </a:r>
          </a:p>
          <a:p>
            <a:endParaRPr lang="en-GB" baseline="0" dirty="0" smtClean="0"/>
          </a:p>
          <a:p>
            <a:r>
              <a:rPr lang="en-GB" baseline="0" dirty="0" smtClean="0"/>
              <a:t>Where price and cost saving have become all-consuming.</a:t>
            </a:r>
          </a:p>
          <a:p>
            <a:endParaRPr lang="en-GB" baseline="0" dirty="0" smtClean="0"/>
          </a:p>
          <a:p>
            <a:r>
              <a:rPr lang="en-GB" baseline="0" dirty="0" smtClean="0"/>
              <a:t>IT was seen as the easy target in organisations for budgetary tightening, and by association the service vendor relationships to the detriment of the organisations as they have lost the added value contributions that price pressure has made unaffordable to IT companies.</a:t>
            </a:r>
          </a:p>
          <a:p>
            <a:endParaRPr lang="en-GB" baseline="0" dirty="0" smtClean="0"/>
          </a:p>
          <a:p>
            <a:r>
              <a:rPr lang="en-GB" baseline="0" dirty="0" smtClean="0"/>
              <a:t>Cannot get </a:t>
            </a:r>
          </a:p>
          <a:p>
            <a:endParaRPr lang="en-GB" baseline="0" dirty="0" smtClean="0"/>
          </a:p>
          <a:p>
            <a:r>
              <a:rPr lang="en-GB" baseline="0" dirty="0" smtClean="0"/>
              <a:t>Strategy and Planning is the function of in-house IT management, but the spiral has led to eth worst of both worlds as neither vendors nor the customer retains these strategic capabilities within their teams.</a:t>
            </a:r>
          </a:p>
          <a:p>
            <a:endParaRPr lang="en-GB" dirty="0"/>
          </a:p>
        </p:txBody>
      </p:sp>
    </p:spTree>
    <p:extLst>
      <p:ext uri="{BB962C8B-B14F-4D97-AF65-F5344CB8AC3E}">
        <p14:creationId xmlns:p14="http://schemas.microsoft.com/office/powerpoint/2010/main" val="18475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F6567445-64F6-4ECD-9BC8-0A953C4FA525}"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0106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1F98350-1EF5-45B4-A479-29AF73E2AD27}"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29694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9375"/>
            <a:ext cx="2057400" cy="4776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49375"/>
            <a:ext cx="6019800" cy="477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08135E9D-B328-4CAC-B65F-D579B927CF8F}"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95725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32279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640"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9686873-3E65-4025-B20F-78625709802C}" type="datetimeFigureOut">
              <a:rPr lang="en-US"/>
              <a:pPr>
                <a:defRPr/>
              </a:pPr>
              <a:t>9/16/2010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C151138-A74A-45CF-93A7-7BB1A6BFA6B0}" type="slidenum">
              <a:rPr lang="en-US"/>
              <a:pPr>
                <a:defRPr/>
              </a:pPr>
              <a:t>‹#›</a:t>
            </a:fld>
            <a:endParaRPr lang="en-US"/>
          </a:p>
        </p:txBody>
      </p:sp>
    </p:spTree>
    <p:extLst>
      <p:ext uri="{BB962C8B-B14F-4D97-AF65-F5344CB8AC3E}">
        <p14:creationId xmlns:p14="http://schemas.microsoft.com/office/powerpoint/2010/main" val="170279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635D07A-4EEF-4FDB-8CB3-3F3C7F5782DB}" type="datetimeFigureOut">
              <a:rPr lang="en-US"/>
              <a:pPr>
                <a:defRPr/>
              </a:pPr>
              <a:t>9/16/2010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023B8B3-B9E6-4D62-BF8C-F37479A892F7}" type="slidenum">
              <a:rPr lang="en-US"/>
              <a:pPr>
                <a:defRPr/>
              </a:pPr>
              <a:t>‹#›</a:t>
            </a:fld>
            <a:endParaRPr lang="en-US"/>
          </a:p>
        </p:txBody>
      </p:sp>
    </p:spTree>
    <p:extLst>
      <p:ext uri="{BB962C8B-B14F-4D97-AF65-F5344CB8AC3E}">
        <p14:creationId xmlns:p14="http://schemas.microsoft.com/office/powerpoint/2010/main" val="1077215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05DE5D-171D-4B98-9A6E-9A4F2B359389}" type="datetimeFigureOut">
              <a:rPr lang="en-US"/>
              <a:pPr>
                <a:defRPr/>
              </a:pPr>
              <a:t>9/16/2010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9C76C70-3A7B-4528-BC74-FDBC7D09135F}" type="slidenum">
              <a:rPr lang="en-US"/>
              <a:pPr>
                <a:defRPr/>
              </a:pPr>
              <a:t>‹#›</a:t>
            </a:fld>
            <a:endParaRPr lang="en-US"/>
          </a:p>
        </p:txBody>
      </p:sp>
    </p:spTree>
    <p:extLst>
      <p:ext uri="{BB962C8B-B14F-4D97-AF65-F5344CB8AC3E}">
        <p14:creationId xmlns:p14="http://schemas.microsoft.com/office/powerpoint/2010/main" val="3321986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84C8211-1DA3-4157-BE31-6BF5BCAC9AF7}" type="datetimeFigureOut">
              <a:rPr lang="en-US"/>
              <a:pPr>
                <a:defRPr/>
              </a:pPr>
              <a:t>9/16/2010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761057D-7B95-4A5B-BDCD-A9C301FB9623}" type="slidenum">
              <a:rPr lang="en-US"/>
              <a:pPr>
                <a:defRPr/>
              </a:pPr>
              <a:t>‹#›</a:t>
            </a:fld>
            <a:endParaRPr lang="en-US"/>
          </a:p>
        </p:txBody>
      </p:sp>
    </p:spTree>
    <p:extLst>
      <p:ext uri="{BB962C8B-B14F-4D97-AF65-F5344CB8AC3E}">
        <p14:creationId xmlns:p14="http://schemas.microsoft.com/office/powerpoint/2010/main" val="1142705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F20B933-37B5-4E19-A056-5771BAA93B77}" type="datetimeFigureOut">
              <a:rPr lang="en-US"/>
              <a:pPr>
                <a:defRPr/>
              </a:pPr>
              <a:t>9/16/2010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94CBB31-68F6-40E0-AC5B-974A01C1286B}" type="slidenum">
              <a:rPr lang="en-US"/>
              <a:pPr>
                <a:defRPr/>
              </a:pPr>
              <a:t>‹#›</a:t>
            </a:fld>
            <a:endParaRPr lang="en-US"/>
          </a:p>
        </p:txBody>
      </p:sp>
    </p:spTree>
    <p:extLst>
      <p:ext uri="{BB962C8B-B14F-4D97-AF65-F5344CB8AC3E}">
        <p14:creationId xmlns:p14="http://schemas.microsoft.com/office/powerpoint/2010/main" val="285321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597A6D8-FCDD-47FF-A04F-2A97D48DD415}" type="datetimeFigureOut">
              <a:rPr lang="en-US"/>
              <a:pPr>
                <a:defRPr/>
              </a:pPr>
              <a:t>9/16/2010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879CAD5-7194-403D-8C04-37F172C89321}" type="slidenum">
              <a:rPr lang="en-US"/>
              <a:pPr>
                <a:defRPr/>
              </a:pPr>
              <a:t>‹#›</a:t>
            </a:fld>
            <a:endParaRPr lang="en-US"/>
          </a:p>
        </p:txBody>
      </p:sp>
    </p:spTree>
    <p:extLst>
      <p:ext uri="{BB962C8B-B14F-4D97-AF65-F5344CB8AC3E}">
        <p14:creationId xmlns:p14="http://schemas.microsoft.com/office/powerpoint/2010/main" val="1624489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3DAAE8B-D796-4BF7-AE1E-854FB783E6AA}" type="datetimeFigureOut">
              <a:rPr lang="en-US"/>
              <a:pPr>
                <a:defRPr/>
              </a:pPr>
              <a:t>9/16/2010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BF671A-9BC0-48A0-B1AE-E57429E02C0D}" type="slidenum">
              <a:rPr lang="en-US"/>
              <a:pPr>
                <a:defRPr/>
              </a:pPr>
              <a:t>‹#›</a:t>
            </a:fld>
            <a:endParaRPr lang="en-US"/>
          </a:p>
        </p:txBody>
      </p:sp>
    </p:spTree>
    <p:extLst>
      <p:ext uri="{BB962C8B-B14F-4D97-AF65-F5344CB8AC3E}">
        <p14:creationId xmlns:p14="http://schemas.microsoft.com/office/powerpoint/2010/main" val="154046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375"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7F199573-A31D-46F1-93F4-385C0565F803}"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18075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AB9EB1-6E35-4FC1-B08F-7ADD1C05825C}" type="datetimeFigureOut">
              <a:rPr lang="en-US"/>
              <a:pPr>
                <a:defRPr/>
              </a:pPr>
              <a:t>9/16/2010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5F762EA-A038-4EA8-8A35-1A3628D1320F}" type="slidenum">
              <a:rPr lang="en-US"/>
              <a:pPr>
                <a:defRPr/>
              </a:pPr>
              <a:t>‹#›</a:t>
            </a:fld>
            <a:endParaRPr lang="en-US"/>
          </a:p>
        </p:txBody>
      </p:sp>
    </p:spTree>
    <p:extLst>
      <p:ext uri="{BB962C8B-B14F-4D97-AF65-F5344CB8AC3E}">
        <p14:creationId xmlns:p14="http://schemas.microsoft.com/office/powerpoint/2010/main" val="321088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A9609F-D773-4BAF-A8BC-CC9F0517773C}" type="datetimeFigureOut">
              <a:rPr lang="en-US"/>
              <a:pPr>
                <a:defRPr/>
              </a:pPr>
              <a:t>9/16/2010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E84D51B-D908-4686-AE18-FE2EE04691DC}" type="slidenum">
              <a:rPr lang="en-US"/>
              <a:pPr>
                <a:defRPr/>
              </a:pPr>
              <a:t>‹#›</a:t>
            </a:fld>
            <a:endParaRPr lang="en-US"/>
          </a:p>
        </p:txBody>
      </p:sp>
    </p:spTree>
    <p:extLst>
      <p:ext uri="{BB962C8B-B14F-4D97-AF65-F5344CB8AC3E}">
        <p14:creationId xmlns:p14="http://schemas.microsoft.com/office/powerpoint/2010/main" val="327085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A106805-0CC9-420C-83B1-9B064A73BF9A}" type="datetimeFigureOut">
              <a:rPr lang="en-US"/>
              <a:pPr>
                <a:defRPr/>
              </a:pPr>
              <a:t>9/16/2010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B002F98-6D0B-4E6F-93DC-D3FD4F94139A}" type="slidenum">
              <a:rPr lang="en-US"/>
              <a:pPr>
                <a:defRPr/>
              </a:pPr>
              <a:t>‹#›</a:t>
            </a:fld>
            <a:endParaRPr lang="en-US"/>
          </a:p>
        </p:txBody>
      </p:sp>
    </p:spTree>
    <p:extLst>
      <p:ext uri="{BB962C8B-B14F-4D97-AF65-F5344CB8AC3E}">
        <p14:creationId xmlns:p14="http://schemas.microsoft.com/office/powerpoint/2010/main" val="3175508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F43A5A-6603-4940-9665-9FA4017FBE04}" type="datetimeFigureOut">
              <a:rPr lang="en-US"/>
              <a:pPr>
                <a:defRPr/>
              </a:pPr>
              <a:t>9/16/2010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95E660-D9F9-430C-A9CE-A0E1A8EAE3E2}" type="slidenum">
              <a:rPr lang="en-US"/>
              <a:pPr>
                <a:defRPr/>
              </a:pPr>
              <a:t>‹#›</a:t>
            </a:fld>
            <a:endParaRPr lang="en-US"/>
          </a:p>
        </p:txBody>
      </p:sp>
    </p:spTree>
    <p:extLst>
      <p:ext uri="{BB962C8B-B14F-4D97-AF65-F5344CB8AC3E}">
        <p14:creationId xmlns:p14="http://schemas.microsoft.com/office/powerpoint/2010/main" val="14601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188"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3931940E-B49A-4C53-8CCE-E6426755E6E1}"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2209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B327E5A-5271-4FA2-A116-438B23719136}"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71935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25392DAE-4A53-497C-AC93-739879E4E06A}" type="slidenum">
              <a:rPr lang="sv-SE"/>
              <a:pPr>
                <a:defRPr/>
              </a:pPr>
              <a:t>‹#›</a:t>
            </a:fld>
            <a:endParaRPr lang="sv-SE"/>
          </a:p>
        </p:txBody>
      </p:sp>
      <p:sp>
        <p:nvSpPr>
          <p:cNvPr id="9"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84986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1AE68990-8F15-4FE6-AF84-0B0A6662A57A}" type="slidenum">
              <a:rPr lang="sv-SE"/>
              <a:pPr>
                <a:defRPr/>
              </a:pPr>
              <a:t>‹#›</a:t>
            </a:fld>
            <a:endParaRPr lang="sv-SE"/>
          </a:p>
        </p:txBody>
      </p:sp>
      <p:sp>
        <p:nvSpPr>
          <p:cNvPr id="5"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83412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8BFAE974-F1BD-4D9F-ACD7-1090E43A2F1F}" type="slidenum">
              <a:rPr lang="sv-SE"/>
              <a:pPr>
                <a:defRPr/>
              </a:pPr>
              <a:t>‹#›</a:t>
            </a:fld>
            <a:endParaRPr lang="sv-SE"/>
          </a:p>
        </p:txBody>
      </p:sp>
      <p:sp>
        <p:nvSpPr>
          <p:cNvPr id="4"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6531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0FA9DB2D-7AD5-4DF9-9021-CD57072E1B1E}"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9022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21F8FAD0-0167-43CD-B059-15D3674ACB87}"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56892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49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2565400"/>
            <a:ext cx="8229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7FB070-6E4E-4F9F-92A1-8E74C352691E}" type="slidenum">
              <a:rPr lang="sv-SE"/>
              <a:pPr>
                <a:defRPr/>
              </a:pPr>
              <a:t>‹#›</a:t>
            </a:fld>
            <a:endParaRPr lang="sv-SE"/>
          </a:p>
        </p:txBody>
      </p:sp>
      <p:sp>
        <p:nvSpPr>
          <p:cNvPr id="1031" name="Rectangle 7"/>
          <p:cNvSpPr>
            <a:spLocks noGrp="1" noChangeArrowheads="1"/>
          </p:cNvSpPr>
          <p:nvPr>
            <p:ph type="ftr" sz="quarter" idx="3"/>
          </p:nvPr>
        </p:nvSpPr>
        <p:spPr bwMode="auto">
          <a:xfrm>
            <a:off x="2916238" y="6453188"/>
            <a:ext cx="3455987"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defRPr>
            </a:lvl1pPr>
          </a:lstStyle>
          <a:p>
            <a:pPr>
              <a:defRPr/>
            </a:pPr>
            <a:r>
              <a:rPr lang="en-US"/>
              <a:t>International Association of Microsoft Channel Partners (IAMCP)</a:t>
            </a:r>
            <a:endParaRPr lang="sv-SE"/>
          </a:p>
        </p:txBody>
      </p:sp>
      <p:pic>
        <p:nvPicPr>
          <p:cNvPr id="2" name="Picture 8" descr="C:\Users\lsutton\AppData\Local\Microsoft\Windows\Temporary Internet Files\Content.Outlook\JYUA5CQO\logo_IAMCP_for_print 0512_l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8313" y="188913"/>
            <a:ext cx="41116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61" r:id="rId2"/>
    <p:sldLayoutId id="214748396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74"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942A7F83-FCC5-4F29-9A10-3B8A75CBD6A1}" type="datetimeFigureOut">
              <a:rPr lang="en-US"/>
              <a:pPr>
                <a:defRPr/>
              </a:pPr>
              <a:t>9/16/2010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9352AC43-9BF4-46E2-9EE9-7C77CB7DF927}" type="slidenum">
              <a:rPr lang="en-US"/>
              <a:pPr>
                <a:defRPr/>
              </a:pPr>
              <a:t>‹#›</a:t>
            </a:fld>
            <a:endParaRPr lang="en-US"/>
          </a:p>
        </p:txBody>
      </p:sp>
      <p:pic>
        <p:nvPicPr>
          <p:cNvPr id="9" name="Picture 8" descr="logo_IAMCP_for_print 0512_lg.jpg"/>
          <p:cNvPicPr>
            <a:picLocks noChangeAspect="1"/>
          </p:cNvPicPr>
          <p:nvPr userDrawn="1"/>
        </p:nvPicPr>
        <p:blipFill>
          <a:blip r:embed="rId13" cstate="print"/>
          <a:stretch>
            <a:fillRect/>
          </a:stretch>
        </p:blipFill>
        <p:spPr>
          <a:xfrm>
            <a:off x="6444208" y="5877272"/>
            <a:ext cx="2524436" cy="7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www.twitter.com/IAMCPUK" TargetMode="External"/><Relationship Id="rId2" Type="http://schemas.openxmlformats.org/officeDocument/2006/relationships/hyperlink" Target="mailto:info@iamcp-uk.org" TargetMode="External"/><Relationship Id="rId1" Type="http://schemas.openxmlformats.org/officeDocument/2006/relationships/slideLayout" Target="../slideLayouts/slideLayout2.xml"/><Relationship Id="rId4" Type="http://schemas.openxmlformats.org/officeDocument/2006/relationships/hyperlink" Target="http://www.twitter.com/IAMCP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www.wunderground.com/tornado/"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16387" name="Rectangle 2"/>
          <p:cNvSpPr>
            <a:spLocks noGrp="1" noChangeArrowheads="1"/>
          </p:cNvSpPr>
          <p:nvPr>
            <p:ph type="title"/>
          </p:nvPr>
        </p:nvSpPr>
        <p:spPr>
          <a:xfrm>
            <a:off x="428625" y="3000375"/>
            <a:ext cx="8229600" cy="849313"/>
          </a:xfrm>
        </p:spPr>
        <p:txBody>
          <a:bodyPr/>
          <a:lstStyle/>
          <a:p>
            <a:pPr algn="ctr" eaLnBrk="1" hangingPunct="1"/>
            <a:r>
              <a:rPr lang="en-US" sz="4000" dirty="0" smtClean="0"/>
              <a:t>Cloud Computing</a:t>
            </a:r>
            <a:br>
              <a:rPr lang="en-US" sz="4000" dirty="0" smtClean="0"/>
            </a:br>
            <a:r>
              <a:rPr lang="en-US" sz="4000" dirty="0" smtClean="0"/>
              <a:t>~ Hybrid or All In?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Computing Demystified</a:t>
            </a:r>
            <a:endParaRPr lang="en-GB" dirty="0"/>
          </a:p>
        </p:txBody>
      </p:sp>
      <p:sp>
        <p:nvSpPr>
          <p:cNvPr id="3" name="Content Placeholder 2"/>
          <p:cNvSpPr>
            <a:spLocks noGrp="1"/>
          </p:cNvSpPr>
          <p:nvPr>
            <p:ph idx="1"/>
          </p:nvPr>
        </p:nvSpPr>
        <p:spPr/>
        <p:txBody>
          <a:bodyPr/>
          <a:lstStyle/>
          <a:p>
            <a:r>
              <a:rPr lang="en-GB" sz="2400" dirty="0" smtClean="0"/>
              <a:t>It is NONE of the following:</a:t>
            </a:r>
          </a:p>
          <a:p>
            <a:pPr lvl="1"/>
            <a:r>
              <a:rPr lang="en-GB" sz="2400" dirty="0" smtClean="0"/>
              <a:t>Subscription based software or service</a:t>
            </a:r>
          </a:p>
          <a:p>
            <a:pPr lvl="1"/>
            <a:r>
              <a:rPr lang="en-GB" sz="2400" dirty="0" smtClean="0"/>
              <a:t>Internet Hosted Applications</a:t>
            </a:r>
          </a:p>
          <a:p>
            <a:pPr lvl="1"/>
            <a:r>
              <a:rPr lang="en-GB" sz="2400" dirty="0"/>
              <a:t>Virtual Data </a:t>
            </a:r>
            <a:r>
              <a:rPr lang="en-GB" sz="2400" dirty="0" smtClean="0"/>
              <a:t>Centres</a:t>
            </a:r>
          </a:p>
          <a:p>
            <a:pPr lvl="1"/>
            <a:r>
              <a:rPr lang="en-GB" sz="2400" dirty="0" smtClean="0"/>
              <a:t>Web Services</a:t>
            </a:r>
          </a:p>
          <a:p>
            <a:pPr lvl="1"/>
            <a:r>
              <a:rPr lang="en-GB" sz="2400" dirty="0" smtClean="0"/>
              <a:t>A Solution</a:t>
            </a:r>
          </a:p>
          <a:p>
            <a:pPr lvl="1"/>
            <a:r>
              <a:rPr lang="en-GB" sz="2400" dirty="0" smtClean="0"/>
              <a:t>An answer to all your problems!</a:t>
            </a:r>
          </a:p>
          <a:p>
            <a:pPr lvl="1"/>
            <a:r>
              <a:rPr lang="en-GB" sz="2400" dirty="0" smtClean="0"/>
              <a:t>American!</a:t>
            </a:r>
            <a:endParaRPr lang="en-GB" sz="2400"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16550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0562" y="188640"/>
            <a:ext cx="5843588" cy="1143000"/>
          </a:xfrm>
        </p:spPr>
        <p:txBody>
          <a:bodyPr/>
          <a:lstStyle/>
          <a:p>
            <a:pPr algn="r"/>
            <a:r>
              <a:rPr lang="en-US" sz="3600" dirty="0" smtClean="0"/>
              <a:t>The NIST Cloud Definition Framework</a:t>
            </a:r>
          </a:p>
        </p:txBody>
      </p:sp>
      <p:sp>
        <p:nvSpPr>
          <p:cNvPr id="18435" name="Slide Number Placeholder 3"/>
          <p:cNvSpPr>
            <a:spLocks noGrp="1"/>
          </p:cNvSpPr>
          <p:nvPr>
            <p:ph type="sldNum" sz="quarter" idx="12"/>
          </p:nvPr>
        </p:nvSpPr>
        <p:spPr>
          <a:xfrm>
            <a:off x="8686800" y="6124624"/>
            <a:ext cx="457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A024D3-DC9C-4322-A67F-75B9B7844BD6}" type="slidenum">
              <a:rPr lang="en-US" smtClean="0"/>
              <a:pPr eaLnBrk="1" hangingPunct="1"/>
              <a:t>11</a:t>
            </a:fld>
            <a:endParaRPr lang="en-US" smtClean="0"/>
          </a:p>
        </p:txBody>
      </p:sp>
      <p:grpSp>
        <p:nvGrpSpPr>
          <p:cNvPr id="18436" name="Group 28"/>
          <p:cNvGrpSpPr>
            <a:grpSpLocks/>
          </p:cNvGrpSpPr>
          <p:nvPr/>
        </p:nvGrpSpPr>
        <p:grpSpPr bwMode="auto">
          <a:xfrm>
            <a:off x="1905000" y="2036936"/>
            <a:ext cx="7010400" cy="685800"/>
            <a:chOff x="1905000" y="2830286"/>
            <a:chExt cx="6934200" cy="914400"/>
          </a:xfrm>
        </p:grpSpPr>
        <p:sp>
          <p:nvSpPr>
            <p:cNvPr id="5" name="Cloud 4"/>
            <p:cNvSpPr/>
            <p:nvPr/>
          </p:nvSpPr>
          <p:spPr>
            <a:xfrm>
              <a:off x="3599294" y="2830286"/>
              <a:ext cx="2496689" cy="84878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ln w="12700">
                    <a:noFill/>
                    <a:prstDash val="solid"/>
                  </a:ln>
                  <a:solidFill>
                    <a:srgbClr val="1008A8"/>
                  </a:solidFill>
                  <a:effectLst>
                    <a:outerShdw blurRad="41275" dist="20320" dir="1800000" algn="tl" rotWithShape="0">
                      <a:srgbClr val="000000">
                        <a:alpha val="40000"/>
                      </a:srgbClr>
                    </a:outerShdw>
                  </a:effectLst>
                </a:rPr>
                <a:t>Community</a:t>
              </a:r>
            </a:p>
            <a:p>
              <a:pPr algn="ctr">
                <a:defRPr/>
              </a:pPr>
              <a:r>
                <a:rPr lang="en-US" b="1" dirty="0">
                  <a:ln w="12700">
                    <a:noFill/>
                    <a:prstDash val="solid"/>
                  </a:ln>
                  <a:solidFill>
                    <a:srgbClr val="1008A8"/>
                  </a:solidFill>
                  <a:effectLst>
                    <a:outerShdw blurRad="41275" dist="20320" dir="1800000" algn="tl" rotWithShape="0">
                      <a:srgbClr val="000000">
                        <a:alpha val="40000"/>
                      </a:srgbClr>
                    </a:outerShdw>
                  </a:effectLst>
                </a:rPr>
                <a:t>Cloud</a:t>
              </a:r>
            </a:p>
          </p:txBody>
        </p:sp>
        <p:sp>
          <p:nvSpPr>
            <p:cNvPr id="6" name="Cloud 5"/>
            <p:cNvSpPr/>
            <p:nvPr/>
          </p:nvSpPr>
          <p:spPr>
            <a:xfrm>
              <a:off x="1905000" y="2895903"/>
              <a:ext cx="1563964" cy="848783"/>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ln w="12700">
                    <a:noFill/>
                    <a:prstDash val="solid"/>
                  </a:ln>
                  <a:solidFill>
                    <a:srgbClr val="1008A8"/>
                  </a:solidFill>
                  <a:effectLst>
                    <a:outerShdw blurRad="41275" dist="20320" dir="1800000" algn="tl" rotWithShape="0">
                      <a:srgbClr val="000000">
                        <a:alpha val="40000"/>
                      </a:srgbClr>
                    </a:outerShdw>
                  </a:effectLst>
                </a:rPr>
                <a:t>Private Cloud</a:t>
              </a:r>
            </a:p>
          </p:txBody>
        </p:sp>
        <p:sp>
          <p:nvSpPr>
            <p:cNvPr id="7" name="Cloud 6"/>
            <p:cNvSpPr/>
            <p:nvPr/>
          </p:nvSpPr>
          <p:spPr>
            <a:xfrm>
              <a:off x="6248296" y="2830286"/>
              <a:ext cx="2590904" cy="84878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ln w="12700">
                    <a:noFill/>
                    <a:prstDash val="solid"/>
                  </a:ln>
                  <a:solidFill>
                    <a:srgbClr val="1008A8"/>
                  </a:solidFill>
                  <a:effectLst>
                    <a:outerShdw blurRad="41275" dist="20320" dir="1800000" algn="tl" rotWithShape="0">
                      <a:srgbClr val="000000">
                        <a:alpha val="40000"/>
                      </a:srgbClr>
                    </a:outerShdw>
                  </a:effectLst>
                </a:rPr>
                <a:t>Public Cloud</a:t>
              </a:r>
            </a:p>
          </p:txBody>
        </p:sp>
      </p:grpSp>
      <p:grpSp>
        <p:nvGrpSpPr>
          <p:cNvPr id="18437" name="Group 30"/>
          <p:cNvGrpSpPr>
            <a:grpSpLocks/>
          </p:cNvGrpSpPr>
          <p:nvPr/>
        </p:nvGrpSpPr>
        <p:grpSpPr bwMode="auto">
          <a:xfrm>
            <a:off x="2971800" y="1412776"/>
            <a:ext cx="4267200" cy="620712"/>
            <a:chOff x="2286000" y="1752600"/>
            <a:chExt cx="4191000" cy="838200"/>
          </a:xfrm>
        </p:grpSpPr>
        <p:sp>
          <p:nvSpPr>
            <p:cNvPr id="8" name="Cloud 7"/>
            <p:cNvSpPr/>
            <p:nvPr/>
          </p:nvSpPr>
          <p:spPr>
            <a:xfrm>
              <a:off x="4342522" y="1808337"/>
              <a:ext cx="2134478" cy="782463"/>
            </a:xfrm>
            <a:prstGeom prst="cloud">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Cloud 8"/>
            <p:cNvSpPr/>
            <p:nvPr/>
          </p:nvSpPr>
          <p:spPr>
            <a:xfrm>
              <a:off x="2286000" y="1752600"/>
              <a:ext cx="2134479" cy="782463"/>
            </a:xfrm>
            <a:prstGeom prst="cloud">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0" name="Cloud 9"/>
            <p:cNvSpPr/>
            <p:nvPr/>
          </p:nvSpPr>
          <p:spPr>
            <a:xfrm>
              <a:off x="2895629" y="1752600"/>
              <a:ext cx="2530503" cy="782463"/>
            </a:xfrm>
            <a:prstGeom prst="cloud">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solidFill>
                    <a:srgbClr val="000000"/>
                  </a:solidFill>
                </a:rPr>
                <a:t>Hybrid Clouds</a:t>
              </a:r>
            </a:p>
          </p:txBody>
        </p:sp>
      </p:grpSp>
      <p:sp>
        <p:nvSpPr>
          <p:cNvPr id="18438" name="TextBox 11"/>
          <p:cNvSpPr txBox="1">
            <a:spLocks noChangeArrowheads="1"/>
          </p:cNvSpPr>
          <p:nvPr/>
        </p:nvSpPr>
        <p:spPr bwMode="auto">
          <a:xfrm>
            <a:off x="152400" y="19050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Deployment</a:t>
            </a:r>
          </a:p>
          <a:p>
            <a:pPr eaLnBrk="1" hangingPunct="1"/>
            <a:r>
              <a:rPr lang="en-US"/>
              <a:t>Models</a:t>
            </a:r>
          </a:p>
        </p:txBody>
      </p:sp>
      <p:sp>
        <p:nvSpPr>
          <p:cNvPr id="18439" name="TextBox 12"/>
          <p:cNvSpPr txBox="1">
            <a:spLocks noChangeArrowheads="1"/>
          </p:cNvSpPr>
          <p:nvPr/>
        </p:nvSpPr>
        <p:spPr bwMode="auto">
          <a:xfrm>
            <a:off x="228600" y="289560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Service</a:t>
            </a:r>
          </a:p>
          <a:p>
            <a:pPr eaLnBrk="1" hangingPunct="1"/>
            <a:r>
              <a:rPr lang="en-US"/>
              <a:t>Models</a:t>
            </a:r>
          </a:p>
        </p:txBody>
      </p:sp>
      <p:sp>
        <p:nvSpPr>
          <p:cNvPr id="18440" name="TextBox 13"/>
          <p:cNvSpPr txBox="1">
            <a:spLocks noChangeArrowheads="1"/>
          </p:cNvSpPr>
          <p:nvPr/>
        </p:nvSpPr>
        <p:spPr bwMode="auto">
          <a:xfrm>
            <a:off x="228600" y="3962400"/>
            <a:ext cx="171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Essential</a:t>
            </a:r>
          </a:p>
          <a:p>
            <a:pPr eaLnBrk="1" hangingPunct="1"/>
            <a:r>
              <a:rPr lang="en-US"/>
              <a:t>Characteristics</a:t>
            </a:r>
          </a:p>
        </p:txBody>
      </p:sp>
      <p:sp>
        <p:nvSpPr>
          <p:cNvPr id="18441" name="TextBox 14"/>
          <p:cNvSpPr txBox="1">
            <a:spLocks noChangeArrowheads="1"/>
          </p:cNvSpPr>
          <p:nvPr/>
        </p:nvSpPr>
        <p:spPr bwMode="auto">
          <a:xfrm>
            <a:off x="228600" y="5638800"/>
            <a:ext cx="171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Common </a:t>
            </a:r>
          </a:p>
          <a:p>
            <a:pPr eaLnBrk="1" hangingPunct="1"/>
            <a:r>
              <a:rPr lang="en-US"/>
              <a:t>Characteristics</a:t>
            </a:r>
          </a:p>
        </p:txBody>
      </p:sp>
      <p:grpSp>
        <p:nvGrpSpPr>
          <p:cNvPr id="18442" name="Group 20"/>
          <p:cNvGrpSpPr>
            <a:grpSpLocks/>
          </p:cNvGrpSpPr>
          <p:nvPr/>
        </p:nvGrpSpPr>
        <p:grpSpPr bwMode="auto">
          <a:xfrm>
            <a:off x="1905000" y="2756272"/>
            <a:ext cx="6934200" cy="609600"/>
            <a:chOff x="2057400" y="4038600"/>
            <a:chExt cx="7086600" cy="762000"/>
          </a:xfrm>
        </p:grpSpPr>
        <p:sp>
          <p:nvSpPr>
            <p:cNvPr id="16" name="Rounded Rectangle 15"/>
            <p:cNvSpPr/>
            <p:nvPr/>
          </p:nvSpPr>
          <p:spPr>
            <a:xfrm>
              <a:off x="2057400" y="4038600"/>
              <a:ext cx="2209695"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Software as a Service (</a:t>
              </a:r>
              <a:r>
                <a:rPr lang="en-US" dirty="0" err="1"/>
                <a:t>SaaS</a:t>
              </a:r>
              <a:r>
                <a:rPr lang="en-US" dirty="0"/>
                <a:t>)</a:t>
              </a:r>
            </a:p>
          </p:txBody>
        </p:sp>
        <p:sp>
          <p:nvSpPr>
            <p:cNvPr id="19" name="Rounded Rectangle 18"/>
            <p:cNvSpPr/>
            <p:nvPr/>
          </p:nvSpPr>
          <p:spPr>
            <a:xfrm>
              <a:off x="4495853" y="4038600"/>
              <a:ext cx="2209695"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Platform as a Service (</a:t>
              </a:r>
              <a:r>
                <a:rPr lang="en-US" dirty="0" err="1"/>
                <a:t>PaaS</a:t>
              </a:r>
              <a:r>
                <a:rPr lang="en-US" dirty="0"/>
                <a:t>)</a:t>
              </a:r>
            </a:p>
          </p:txBody>
        </p:sp>
        <p:sp>
          <p:nvSpPr>
            <p:cNvPr id="20" name="Rounded Rectangle 19"/>
            <p:cNvSpPr/>
            <p:nvPr/>
          </p:nvSpPr>
          <p:spPr>
            <a:xfrm>
              <a:off x="6934305" y="4038600"/>
              <a:ext cx="2209695"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Infrastructure as a Service (</a:t>
              </a:r>
              <a:r>
                <a:rPr lang="en-US" dirty="0" err="1"/>
                <a:t>IaaS</a:t>
              </a:r>
              <a:r>
                <a:rPr lang="en-US" dirty="0"/>
                <a:t>)</a:t>
              </a:r>
            </a:p>
          </p:txBody>
        </p:sp>
      </p:grpSp>
      <p:grpSp>
        <p:nvGrpSpPr>
          <p:cNvPr id="18443" name="Group 31"/>
          <p:cNvGrpSpPr>
            <a:grpSpLocks/>
          </p:cNvGrpSpPr>
          <p:nvPr/>
        </p:nvGrpSpPr>
        <p:grpSpPr bwMode="auto">
          <a:xfrm>
            <a:off x="2133600" y="3405088"/>
            <a:ext cx="6553200" cy="1219200"/>
            <a:chOff x="1981200" y="5029200"/>
            <a:chExt cx="6400800" cy="1447800"/>
          </a:xfrm>
        </p:grpSpPr>
        <p:sp>
          <p:nvSpPr>
            <p:cNvPr id="22" name="Rectangle 21"/>
            <p:cNvSpPr/>
            <p:nvPr/>
          </p:nvSpPr>
          <p:spPr>
            <a:xfrm>
              <a:off x="1981200" y="5029200"/>
              <a:ext cx="6400800" cy="1447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24" name="Rounded Rectangle 23"/>
            <p:cNvSpPr/>
            <p:nvPr/>
          </p:nvSpPr>
          <p:spPr>
            <a:xfrm>
              <a:off x="2133157" y="6018908"/>
              <a:ext cx="2972465" cy="3826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Resource Pooling</a:t>
              </a:r>
            </a:p>
          </p:txBody>
        </p:sp>
        <p:sp>
          <p:nvSpPr>
            <p:cNvPr id="25" name="Rounded Rectangle 24"/>
            <p:cNvSpPr/>
            <p:nvPr/>
          </p:nvSpPr>
          <p:spPr>
            <a:xfrm>
              <a:off x="2133157" y="5562700"/>
              <a:ext cx="2972465" cy="3808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Broad Network Access</a:t>
              </a:r>
            </a:p>
          </p:txBody>
        </p:sp>
        <p:sp>
          <p:nvSpPr>
            <p:cNvPr id="26" name="Rounded Rectangle 25"/>
            <p:cNvSpPr/>
            <p:nvPr/>
          </p:nvSpPr>
          <p:spPr>
            <a:xfrm>
              <a:off x="5257579" y="5562700"/>
              <a:ext cx="2972464" cy="3808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Rapid Elasticity</a:t>
              </a:r>
            </a:p>
          </p:txBody>
        </p:sp>
        <p:sp>
          <p:nvSpPr>
            <p:cNvPr id="27" name="Rounded Rectangle 26"/>
            <p:cNvSpPr/>
            <p:nvPr/>
          </p:nvSpPr>
          <p:spPr>
            <a:xfrm>
              <a:off x="5257579" y="6018908"/>
              <a:ext cx="2972464" cy="3826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Measured Service</a:t>
              </a:r>
            </a:p>
          </p:txBody>
        </p:sp>
        <p:sp>
          <p:nvSpPr>
            <p:cNvPr id="30" name="Rounded Rectangle 29"/>
            <p:cNvSpPr/>
            <p:nvPr/>
          </p:nvSpPr>
          <p:spPr>
            <a:xfrm>
              <a:off x="2133157" y="5104606"/>
              <a:ext cx="6096886" cy="3826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On Demand Self-Service</a:t>
              </a:r>
            </a:p>
          </p:txBody>
        </p:sp>
      </p:grpSp>
      <p:grpSp>
        <p:nvGrpSpPr>
          <p:cNvPr id="18444" name="Group 44"/>
          <p:cNvGrpSpPr>
            <a:grpSpLocks/>
          </p:cNvGrpSpPr>
          <p:nvPr/>
        </p:nvGrpSpPr>
        <p:grpSpPr bwMode="auto">
          <a:xfrm>
            <a:off x="2133600" y="4676824"/>
            <a:ext cx="6553200" cy="1752600"/>
            <a:chOff x="2209800" y="4953000"/>
            <a:chExt cx="6553200" cy="1752600"/>
          </a:xfrm>
        </p:grpSpPr>
        <p:sp>
          <p:nvSpPr>
            <p:cNvPr id="34" name="Rectangle 33"/>
            <p:cNvSpPr/>
            <p:nvPr/>
          </p:nvSpPr>
          <p:spPr>
            <a:xfrm>
              <a:off x="2209800" y="4953000"/>
              <a:ext cx="6553200" cy="1752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5" name="Rounded Rectangle 34"/>
            <p:cNvSpPr/>
            <p:nvPr/>
          </p:nvSpPr>
          <p:spPr>
            <a:xfrm>
              <a:off x="2362200" y="6253163"/>
              <a:ext cx="3043238"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Low Cost Software</a:t>
              </a:r>
            </a:p>
          </p:txBody>
        </p:sp>
        <p:sp>
          <p:nvSpPr>
            <p:cNvPr id="36" name="Rounded Rectangle 35"/>
            <p:cNvSpPr/>
            <p:nvPr/>
          </p:nvSpPr>
          <p:spPr>
            <a:xfrm>
              <a:off x="2362200" y="5867400"/>
              <a:ext cx="3043238"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Virtualization</a:t>
              </a:r>
            </a:p>
          </p:txBody>
        </p:sp>
        <p:sp>
          <p:nvSpPr>
            <p:cNvPr id="37" name="Rounded Rectangle 36"/>
            <p:cNvSpPr/>
            <p:nvPr/>
          </p:nvSpPr>
          <p:spPr>
            <a:xfrm>
              <a:off x="5561013" y="5867400"/>
              <a:ext cx="3041650"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Service Orientation</a:t>
              </a:r>
            </a:p>
          </p:txBody>
        </p:sp>
        <p:sp>
          <p:nvSpPr>
            <p:cNvPr id="38" name="Rounded Rectangle 37"/>
            <p:cNvSpPr/>
            <p:nvPr/>
          </p:nvSpPr>
          <p:spPr>
            <a:xfrm>
              <a:off x="5561013" y="6253163"/>
              <a:ext cx="3041650"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Advanced Security</a:t>
              </a:r>
            </a:p>
          </p:txBody>
        </p:sp>
      </p:grpSp>
      <p:sp>
        <p:nvSpPr>
          <p:cNvPr id="41" name="Rounded Rectangle 40"/>
          <p:cNvSpPr/>
          <p:nvPr/>
        </p:nvSpPr>
        <p:spPr>
          <a:xfrm>
            <a:off x="2286000" y="5214987"/>
            <a:ext cx="3043238"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Homogeneity</a:t>
            </a:r>
          </a:p>
        </p:txBody>
      </p:sp>
      <p:sp>
        <p:nvSpPr>
          <p:cNvPr id="42" name="Rounded Rectangle 41"/>
          <p:cNvSpPr/>
          <p:nvPr/>
        </p:nvSpPr>
        <p:spPr>
          <a:xfrm>
            <a:off x="2286000" y="4829224"/>
            <a:ext cx="3043238"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Massive Scale</a:t>
            </a:r>
          </a:p>
        </p:txBody>
      </p:sp>
      <p:sp>
        <p:nvSpPr>
          <p:cNvPr id="43" name="Rounded Rectangle 42"/>
          <p:cNvSpPr/>
          <p:nvPr/>
        </p:nvSpPr>
        <p:spPr>
          <a:xfrm>
            <a:off x="5484813" y="4829224"/>
            <a:ext cx="3041650"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Resilient Computing</a:t>
            </a:r>
          </a:p>
        </p:txBody>
      </p:sp>
      <p:sp>
        <p:nvSpPr>
          <p:cNvPr id="44" name="Rounded Rectangle 43"/>
          <p:cNvSpPr/>
          <p:nvPr/>
        </p:nvSpPr>
        <p:spPr>
          <a:xfrm>
            <a:off x="5484813" y="5214987"/>
            <a:ext cx="3041650"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Geographic Distribution</a:t>
            </a:r>
          </a:p>
        </p:txBody>
      </p:sp>
    </p:spTree>
    <p:extLst>
      <p:ext uri="{BB962C8B-B14F-4D97-AF65-F5344CB8AC3E}">
        <p14:creationId xmlns:p14="http://schemas.microsoft.com/office/powerpoint/2010/main" val="246967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312" y="260648"/>
            <a:ext cx="1378496" cy="1143000"/>
          </a:xfrm>
        </p:spPr>
        <p:txBody>
          <a:bodyPr/>
          <a:lstStyle/>
          <a:p>
            <a:r>
              <a:rPr lang="en-GB" dirty="0" smtClean="0"/>
              <a:t>S&amp;M</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2050" name="Picture 2" descr="C:\Users\Nigel\Pictures\Presentations\magici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445761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68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0" y="332656"/>
            <a:ext cx="2746648" cy="1143000"/>
          </a:xfrm>
        </p:spPr>
        <p:txBody>
          <a:bodyPr/>
          <a:lstStyle/>
          <a:p>
            <a:r>
              <a:rPr lang="en-GB" dirty="0" smtClean="0"/>
              <a:t>Definition !</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ext Placeholder 2"/>
          <p:cNvSpPr txBox="1">
            <a:spLocks/>
          </p:cNvSpPr>
          <p:nvPr/>
        </p:nvSpPr>
        <p:spPr bwMode="auto">
          <a:xfrm>
            <a:off x="368346" y="1700808"/>
            <a:ext cx="8208912"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400" dirty="0" smtClean="0"/>
              <a:t>‘Cloud Computing’ </a:t>
            </a:r>
            <a:r>
              <a:rPr lang="en-GB" sz="2400" dirty="0"/>
              <a:t>is a consequence of economic and technological conditions that have combined to cause a disruptive change in I.T. towards a service based economy.</a:t>
            </a:r>
          </a:p>
        </p:txBody>
      </p:sp>
      <p:sp>
        <p:nvSpPr>
          <p:cNvPr id="6" name="Text Placeholder 2"/>
          <p:cNvSpPr txBox="1">
            <a:spLocks/>
          </p:cNvSpPr>
          <p:nvPr/>
        </p:nvSpPr>
        <p:spPr bwMode="auto">
          <a:xfrm>
            <a:off x="210734" y="3645024"/>
            <a:ext cx="8681745"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400" dirty="0" smtClean="0">
                <a:latin typeface="Arial" charset="0"/>
              </a:rPr>
              <a:t>‘Cloud Computing’ is </a:t>
            </a:r>
            <a:r>
              <a:rPr lang="en-GB" sz="2400" dirty="0">
                <a:latin typeface="Arial" charset="0"/>
              </a:rPr>
              <a:t>not a thing but a transition of certain IT activities encapsulating both technological and non-technological aspects to a more service based economy </a:t>
            </a:r>
            <a:r>
              <a:rPr lang="en-GB" sz="2400" dirty="0" smtClean="0">
                <a:latin typeface="Arial" charset="0"/>
              </a:rPr>
              <a:t>with economies </a:t>
            </a:r>
            <a:r>
              <a:rPr lang="en-GB" sz="2400" dirty="0">
                <a:latin typeface="Arial" charset="0"/>
              </a:rPr>
              <a:t>of scale delivered by experts at a price point with guaranteed Service </a:t>
            </a:r>
            <a:r>
              <a:rPr lang="en-GB" sz="2400" dirty="0" smtClean="0">
                <a:latin typeface="Arial" charset="0"/>
              </a:rPr>
              <a:t>Levels.</a:t>
            </a:r>
            <a:endParaRPr lang="en-GB" sz="2400" dirty="0">
              <a:latin typeface="Arial" charset="0"/>
            </a:endParaRPr>
          </a:p>
        </p:txBody>
      </p:sp>
    </p:spTree>
    <p:extLst>
      <p:ext uri="{BB962C8B-B14F-4D97-AF65-F5344CB8AC3E}">
        <p14:creationId xmlns:p14="http://schemas.microsoft.com/office/powerpoint/2010/main" val="2445172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332656"/>
            <a:ext cx="4150804" cy="1143000"/>
          </a:xfrm>
        </p:spPr>
        <p:txBody>
          <a:bodyPr/>
          <a:lstStyle/>
          <a:p>
            <a:r>
              <a:rPr lang="en-GB" dirty="0" smtClean="0"/>
              <a:t>It’s all in the Game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122" name="Picture 2" descr="C:\Users\Nigel\Pictures\Presentations\redqueenofhearts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11" y="1484784"/>
            <a:ext cx="6024669" cy="4518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7294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ext Placeholder 2"/>
          <p:cNvSpPr txBox="1">
            <a:spLocks/>
          </p:cNvSpPr>
          <p:nvPr/>
        </p:nvSpPr>
        <p:spPr bwMode="auto">
          <a:xfrm>
            <a:off x="321169" y="2279415"/>
            <a:ext cx="8208912"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4400" i="1" dirty="0" smtClean="0"/>
              <a:t>“It takes all the running you can do, to keep in the same place.”</a:t>
            </a:r>
            <a:endParaRPr lang="en-US" sz="4400" i="1" dirty="0" smtClean="0">
              <a:gradFill>
                <a:gsLst>
                  <a:gs pos="0">
                    <a:schemeClr val="tx1"/>
                  </a:gs>
                  <a:gs pos="100000">
                    <a:schemeClr val="tx1"/>
                  </a:gs>
                </a:gsLst>
                <a:lin ang="5400000" scaled="0"/>
              </a:gradFill>
            </a:endParaRPr>
          </a:p>
        </p:txBody>
      </p:sp>
      <p:sp>
        <p:nvSpPr>
          <p:cNvPr id="6" name="Rectangle 5"/>
          <p:cNvSpPr/>
          <p:nvPr/>
        </p:nvSpPr>
        <p:spPr>
          <a:xfrm>
            <a:off x="539552" y="4581128"/>
            <a:ext cx="6092825" cy="646331"/>
          </a:xfrm>
          <a:prstGeom prst="rect">
            <a:avLst/>
          </a:prstGeom>
        </p:spPr>
        <p:txBody>
          <a:bodyPr>
            <a:spAutoFit/>
          </a:bodyPr>
          <a:lstStyle/>
          <a:p>
            <a:pPr algn="r"/>
            <a:r>
              <a:rPr lang="en-GB" i="1" dirty="0"/>
              <a:t>Lewis Carroll, </a:t>
            </a:r>
            <a:endParaRPr lang="en-GB" i="1" dirty="0" smtClean="0"/>
          </a:p>
          <a:p>
            <a:pPr algn="r"/>
            <a:r>
              <a:rPr lang="en-GB" i="1" dirty="0" smtClean="0"/>
              <a:t>Through </a:t>
            </a:r>
            <a:r>
              <a:rPr lang="en-GB" i="1" dirty="0"/>
              <a:t>the Looking Glass</a:t>
            </a:r>
          </a:p>
        </p:txBody>
      </p:sp>
    </p:spTree>
    <p:extLst>
      <p:ext uri="{BB962C8B-B14F-4D97-AF65-F5344CB8AC3E}">
        <p14:creationId xmlns:p14="http://schemas.microsoft.com/office/powerpoint/2010/main" val="160629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260648"/>
            <a:ext cx="3466728" cy="1143000"/>
          </a:xfrm>
        </p:spPr>
        <p:txBody>
          <a:bodyPr/>
          <a:lstStyle/>
          <a:p>
            <a:r>
              <a:rPr lang="en-GB" dirty="0" smtClean="0"/>
              <a:t>The Challenge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2051" name="Picture 3" descr="C:\Users\Nigel\Pictures\Presentations\healthwar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62" y="1844824"/>
            <a:ext cx="6762595" cy="3770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51985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188640"/>
            <a:ext cx="2098576" cy="1143000"/>
          </a:xfrm>
        </p:spPr>
        <p:txBody>
          <a:bodyPr/>
          <a:lstStyle/>
          <a:p>
            <a:r>
              <a:rPr lang="en-GB" dirty="0" smtClean="0"/>
              <a:t>Change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4098" name="Picture 2" descr="C:\Users\Nigel\Pictures\Presentations\TimesChang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86584"/>
            <a:ext cx="4366344" cy="434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87292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852936"/>
            <a:ext cx="4629200" cy="1143000"/>
          </a:xfrm>
        </p:spPr>
        <p:txBody>
          <a:bodyPr/>
          <a:lstStyle/>
          <a:p>
            <a:r>
              <a:rPr lang="en-GB" dirty="0" smtClean="0"/>
              <a:t>Why?</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328709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75"/>
            <a:ext cx="8219256" cy="1143000"/>
          </a:xfrm>
        </p:spPr>
        <p:txBody>
          <a:bodyPr/>
          <a:lstStyle/>
          <a:p>
            <a:r>
              <a:rPr lang="en-GB" dirty="0" smtClean="0"/>
              <a:t>The Good News</a:t>
            </a:r>
            <a:endParaRPr lang="en-GB" dirty="0"/>
          </a:p>
        </p:txBody>
      </p:sp>
      <p:sp>
        <p:nvSpPr>
          <p:cNvPr id="3" name="Content Placeholder 2"/>
          <p:cNvSpPr>
            <a:spLocks noGrp="1"/>
          </p:cNvSpPr>
          <p:nvPr>
            <p:ph idx="1"/>
          </p:nvPr>
        </p:nvSpPr>
        <p:spPr>
          <a:xfrm>
            <a:off x="755576" y="2924944"/>
            <a:ext cx="4536504" cy="2231752"/>
          </a:xfrm>
        </p:spPr>
        <p:txBody>
          <a:bodyPr/>
          <a:lstStyle/>
          <a:p>
            <a:pPr marL="0" indent="0">
              <a:buNone/>
            </a:pPr>
            <a:r>
              <a:rPr lang="en-GB" sz="2800" i="1" dirty="0"/>
              <a:t>“25% of IT spending </a:t>
            </a:r>
            <a:endParaRPr lang="en-GB" sz="2800" i="1" dirty="0" smtClean="0"/>
          </a:p>
          <a:p>
            <a:pPr marL="0" indent="0">
              <a:buNone/>
            </a:pPr>
            <a:r>
              <a:rPr lang="en-GB" sz="2800" i="1" dirty="0" smtClean="0"/>
              <a:t>will </a:t>
            </a:r>
            <a:r>
              <a:rPr lang="en-GB" sz="2800" i="1" dirty="0"/>
              <a:t>be on Cloud </a:t>
            </a:r>
            <a:r>
              <a:rPr lang="en-GB" sz="2800" i="1" dirty="0" smtClean="0"/>
              <a:t>by </a:t>
            </a:r>
            <a:r>
              <a:rPr lang="en-GB" sz="2800" i="1" dirty="0"/>
              <a:t>2012”</a:t>
            </a:r>
          </a:p>
          <a:p>
            <a:endParaRPr lang="en-GB" dirty="0"/>
          </a:p>
          <a:p>
            <a:pPr marL="0" indent="0" algn="r">
              <a:buNone/>
            </a:pPr>
            <a:r>
              <a:rPr lang="en-GB" sz="2000" i="1" dirty="0"/>
              <a:t>– IDC</a:t>
            </a:r>
          </a:p>
          <a:p>
            <a:endParaRPr lang="en-GB" dirty="0"/>
          </a:p>
        </p:txBody>
      </p:sp>
      <p:sp>
        <p:nvSpPr>
          <p:cNvPr id="4" name="Footer Placeholder 3"/>
          <p:cNvSpPr>
            <a:spLocks noGrp="1"/>
          </p:cNvSpPr>
          <p:nvPr>
            <p:ph type="ftr" sz="quarter" idx="12"/>
          </p:nvPr>
        </p:nvSpPr>
        <p:spPr/>
        <p:txBody>
          <a:bodyPr/>
          <a:lstStyle/>
          <a:p>
            <a:pPr>
              <a:defRPr/>
            </a:pPr>
            <a:r>
              <a:rPr lang="en-US" dirty="0" smtClean="0"/>
              <a:t>International Association of Microsoft Channel Partners (IAMCP)</a:t>
            </a:r>
            <a:endParaRPr lang="sv-SE" dirty="0"/>
          </a:p>
        </p:txBody>
      </p:sp>
    </p:spTree>
    <p:extLst>
      <p:ext uri="{BB962C8B-B14F-4D97-AF65-F5344CB8AC3E}">
        <p14:creationId xmlns:p14="http://schemas.microsoft.com/office/powerpoint/2010/main" val="65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4447809" y="4397684"/>
            <a:ext cx="672840" cy="792088"/>
          </a:xfrm>
          <a:prstGeom prst="ellipse">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3" name="Oval 22"/>
          <p:cNvSpPr/>
          <p:nvPr/>
        </p:nvSpPr>
        <p:spPr bwMode="auto">
          <a:xfrm>
            <a:off x="2087077" y="2109622"/>
            <a:ext cx="1674622" cy="1512168"/>
          </a:xfrm>
          <a:prstGeom prst="ellipse">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120647" y="230189"/>
            <a:ext cx="3642352" cy="609398"/>
          </a:xfrm>
        </p:spPr>
        <p:txBody>
          <a:bodyPr/>
          <a:lstStyle/>
          <a:p>
            <a:r>
              <a:rPr lang="en-US" dirty="0"/>
              <a:t>NRG ‘PB’ </a:t>
            </a:r>
            <a:r>
              <a:rPr lang="en-US" dirty="0" smtClean="0"/>
              <a:t>Curve</a:t>
            </a:r>
            <a:endParaRPr lang="en-US" dirty="0">
              <a:gradFill>
                <a:gsLst>
                  <a:gs pos="50000">
                    <a:schemeClr val="tx2"/>
                  </a:gs>
                  <a:gs pos="100000">
                    <a:schemeClr val="tx2"/>
                  </a:gs>
                </a:gsLst>
                <a:lin ang="5400000" scaled="0"/>
              </a:gradFill>
            </a:endParaRPr>
          </a:p>
        </p:txBody>
      </p:sp>
      <p:cxnSp>
        <p:nvCxnSpPr>
          <p:cNvPr id="8" name="Straight Arrow Connector 7"/>
          <p:cNvCxnSpPr/>
          <p:nvPr/>
        </p:nvCxnSpPr>
        <p:spPr>
          <a:xfrm flipV="1">
            <a:off x="1762956" y="1845984"/>
            <a:ext cx="0" cy="38884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77286" y="5662408"/>
            <a:ext cx="4909537"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513" y="3406348"/>
            <a:ext cx="1421384" cy="430887"/>
          </a:xfrm>
          <a:prstGeom prst="rect">
            <a:avLst/>
          </a:prstGeom>
          <a:noFill/>
        </p:spPr>
        <p:txBody>
          <a:bodyPr wrap="square" lIns="0" tIns="0" rIns="0" bIns="0" rtlCol="0">
            <a:spAutoFit/>
          </a:bodyPr>
          <a:lstStyle/>
          <a:p>
            <a:pPr algn="r"/>
            <a:r>
              <a:rPr lang="en-GB" sz="2800" b="1" dirty="0" smtClean="0">
                <a:gradFill>
                  <a:gsLst>
                    <a:gs pos="0">
                      <a:schemeClr val="tx1"/>
                    </a:gs>
                    <a:gs pos="86000">
                      <a:schemeClr val="tx1"/>
                    </a:gs>
                  </a:gsLst>
                  <a:lin ang="5400000" scaled="0"/>
                </a:gradFill>
              </a:rPr>
              <a:t>Benefit</a:t>
            </a:r>
          </a:p>
        </p:txBody>
      </p:sp>
      <p:sp>
        <p:nvSpPr>
          <p:cNvPr id="13" name="TextBox 12"/>
          <p:cNvSpPr txBox="1"/>
          <p:nvPr/>
        </p:nvSpPr>
        <p:spPr>
          <a:xfrm>
            <a:off x="2303157" y="5950441"/>
            <a:ext cx="3420971" cy="430887"/>
          </a:xfrm>
          <a:prstGeom prst="rect">
            <a:avLst/>
          </a:prstGeom>
          <a:noFill/>
        </p:spPr>
        <p:txBody>
          <a:bodyPr wrap="square" lIns="0" tIns="0" rIns="0" bIns="0" rtlCol="0">
            <a:spAutoFit/>
          </a:bodyPr>
          <a:lstStyle/>
          <a:p>
            <a:r>
              <a:rPr lang="en-GB" sz="2800" b="1" dirty="0" smtClean="0">
                <a:gradFill>
                  <a:gsLst>
                    <a:gs pos="0">
                      <a:schemeClr val="tx1"/>
                    </a:gs>
                    <a:gs pos="86000">
                      <a:schemeClr val="tx1"/>
                    </a:gs>
                  </a:gsLst>
                  <a:lin ang="5400000" scaled="0"/>
                </a:gradFill>
              </a:rPr>
              <a:t>Number of slide</a:t>
            </a:r>
          </a:p>
        </p:txBody>
      </p:sp>
      <p:sp>
        <p:nvSpPr>
          <p:cNvPr id="19" name="Freeform 18"/>
          <p:cNvSpPr/>
          <p:nvPr/>
        </p:nvSpPr>
        <p:spPr>
          <a:xfrm>
            <a:off x="2000771" y="1432496"/>
            <a:ext cx="4445018" cy="4120244"/>
          </a:xfrm>
          <a:custGeom>
            <a:avLst/>
            <a:gdLst>
              <a:gd name="connsiteX0" fmla="*/ 0 w 5925147"/>
              <a:gd name="connsiteY0" fmla="*/ 3977336 h 4120244"/>
              <a:gd name="connsiteX1" fmla="*/ 777240 w 5925147"/>
              <a:gd name="connsiteY1" fmla="*/ 1310336 h 4120244"/>
              <a:gd name="connsiteX2" fmla="*/ 2316480 w 5925147"/>
              <a:gd name="connsiteY2" fmla="*/ 1858976 h 4120244"/>
              <a:gd name="connsiteX3" fmla="*/ 3276600 w 5925147"/>
              <a:gd name="connsiteY3" fmla="*/ 3733496 h 4120244"/>
              <a:gd name="connsiteX4" fmla="*/ 3733800 w 5925147"/>
              <a:gd name="connsiteY4" fmla="*/ 3291536 h 4120244"/>
              <a:gd name="connsiteX5" fmla="*/ 5760720 w 5925147"/>
              <a:gd name="connsiteY5" fmla="*/ 4007816 h 4120244"/>
              <a:gd name="connsiteX6" fmla="*/ 5806440 w 5925147"/>
              <a:gd name="connsiteY6" fmla="*/ 487376 h 4120244"/>
              <a:gd name="connsiteX7" fmla="*/ 5806440 w 5925147"/>
              <a:gd name="connsiteY7" fmla="*/ 30176 h 4120244"/>
              <a:gd name="connsiteX8" fmla="*/ 5806440 w 5925147"/>
              <a:gd name="connsiteY8" fmla="*/ 30176 h 412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5147" h="4120244">
                <a:moveTo>
                  <a:pt x="0" y="3977336"/>
                </a:moveTo>
                <a:cubicBezTo>
                  <a:pt x="195580" y="2820366"/>
                  <a:pt x="391160" y="1663396"/>
                  <a:pt x="777240" y="1310336"/>
                </a:cubicBezTo>
                <a:cubicBezTo>
                  <a:pt x="1163320" y="957276"/>
                  <a:pt x="1899920" y="1455116"/>
                  <a:pt x="2316480" y="1858976"/>
                </a:cubicBezTo>
                <a:cubicBezTo>
                  <a:pt x="2733040" y="2262836"/>
                  <a:pt x="3040380" y="3494736"/>
                  <a:pt x="3276600" y="3733496"/>
                </a:cubicBezTo>
                <a:cubicBezTo>
                  <a:pt x="3512820" y="3972256"/>
                  <a:pt x="3319780" y="3245816"/>
                  <a:pt x="3733800" y="3291536"/>
                </a:cubicBezTo>
                <a:cubicBezTo>
                  <a:pt x="4147820" y="3337256"/>
                  <a:pt x="5415280" y="4475176"/>
                  <a:pt x="5760720" y="4007816"/>
                </a:cubicBezTo>
                <a:cubicBezTo>
                  <a:pt x="6106160" y="3540456"/>
                  <a:pt x="5798820" y="1150316"/>
                  <a:pt x="5806440" y="487376"/>
                </a:cubicBezTo>
                <a:cubicBezTo>
                  <a:pt x="5814060" y="-175564"/>
                  <a:pt x="5806440" y="30176"/>
                  <a:pt x="5806440" y="30176"/>
                </a:cubicBezTo>
                <a:lnTo>
                  <a:pt x="5806440" y="3017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2" descr="C:\Users\Nigel\Pictures\Presentations\Exit Map Ru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77933" y="1340334"/>
            <a:ext cx="935711" cy="1011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Nigel\Pictures\Presentations\no exi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806" y="4397684"/>
            <a:ext cx="1243273" cy="934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a:xfrm>
            <a:off x="5292079" y="784693"/>
            <a:ext cx="3096345"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2400" i="1" dirty="0" smtClean="0">
                <a:gradFill>
                  <a:gsLst>
                    <a:gs pos="50000">
                      <a:schemeClr val="tx2"/>
                    </a:gs>
                    <a:gs pos="100000">
                      <a:schemeClr val="tx2"/>
                    </a:gs>
                  </a:gsLst>
                  <a:lin ang="5400000" scaled="0"/>
                </a:gradFill>
              </a:rPr>
              <a:t>(Presentation Benefit)</a:t>
            </a:r>
            <a:endParaRPr lang="en-GB" sz="2400" i="1" dirty="0">
              <a:gradFill>
                <a:gsLst>
                  <a:gs pos="50000">
                    <a:schemeClr val="tx2"/>
                  </a:gs>
                  <a:gs pos="100000">
                    <a:schemeClr val="tx2"/>
                  </a:gs>
                </a:gsLst>
                <a:lin ang="5400000" scaled="0"/>
              </a:gradFill>
            </a:endParaRPr>
          </a:p>
        </p:txBody>
      </p:sp>
      <p:pic>
        <p:nvPicPr>
          <p:cNvPr id="1028" name="Picture 4" descr="C:\Users\Nigel\Pictures\Presentations\smilie thumb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165619"/>
            <a:ext cx="1440160" cy="14001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92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27"/>
                                        </p:tgtEl>
                                        <p:attrNameLst>
                                          <p:attrName>style.visibility</p:attrName>
                                        </p:attrNameLst>
                                      </p:cBhvr>
                                      <p:to>
                                        <p:strVal val="visible"/>
                                      </p:to>
                                    </p:set>
                                    <p:anim calcmode="lin" valueType="num">
                                      <p:cBhvr>
                                        <p:cTn id="45" dur="500" fill="hold"/>
                                        <p:tgtEl>
                                          <p:spTgt spid="1027"/>
                                        </p:tgtEl>
                                        <p:attrNameLst>
                                          <p:attrName>ppt_w</p:attrName>
                                        </p:attrNameLst>
                                      </p:cBhvr>
                                      <p:tavLst>
                                        <p:tav tm="0">
                                          <p:val>
                                            <p:fltVal val="0"/>
                                          </p:val>
                                        </p:tav>
                                        <p:tav tm="100000">
                                          <p:val>
                                            <p:strVal val="#ppt_w"/>
                                          </p:val>
                                        </p:tav>
                                      </p:tavLst>
                                    </p:anim>
                                    <p:anim calcmode="lin" valueType="num">
                                      <p:cBhvr>
                                        <p:cTn id="46" dur="500" fill="hold"/>
                                        <p:tgtEl>
                                          <p:spTgt spid="1027"/>
                                        </p:tgtEl>
                                        <p:attrNameLst>
                                          <p:attrName>ppt_h</p:attrName>
                                        </p:attrNameLst>
                                      </p:cBhvr>
                                      <p:tavLst>
                                        <p:tav tm="0">
                                          <p:val>
                                            <p:fltVal val="0"/>
                                          </p:val>
                                        </p:tav>
                                        <p:tav tm="100000">
                                          <p:val>
                                            <p:strVal val="#ppt_h"/>
                                          </p:val>
                                        </p:tav>
                                      </p:tavLst>
                                    </p:anim>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additive="base">
                                        <p:cTn id="52" dur="500" fill="hold"/>
                                        <p:tgtEl>
                                          <p:spTgt spid="1026"/>
                                        </p:tgtEl>
                                        <p:attrNameLst>
                                          <p:attrName>ppt_x</p:attrName>
                                        </p:attrNameLst>
                                      </p:cBhvr>
                                      <p:tavLst>
                                        <p:tav tm="0">
                                          <p:val>
                                            <p:strVal val="#ppt_x"/>
                                          </p:val>
                                        </p:tav>
                                        <p:tav tm="100000">
                                          <p:val>
                                            <p:strVal val="#ppt_x"/>
                                          </p:val>
                                        </p:tav>
                                      </p:tavLst>
                                    </p:anim>
                                    <p:anim calcmode="lin" valueType="num">
                                      <p:cBhvr additive="base">
                                        <p:cTn id="5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visible"/>
                                      </p:to>
                                    </p:set>
                                    <p:anim calcmode="lin" valueType="num">
                                      <p:cBhvr>
                                        <p:cTn id="58" dur="1000" fill="hold"/>
                                        <p:tgtEl>
                                          <p:spTgt spid="1028"/>
                                        </p:tgtEl>
                                        <p:attrNameLst>
                                          <p:attrName>ppt_w</p:attrName>
                                        </p:attrNameLst>
                                      </p:cBhvr>
                                      <p:tavLst>
                                        <p:tav tm="0">
                                          <p:val>
                                            <p:fltVal val="0"/>
                                          </p:val>
                                        </p:tav>
                                        <p:tav tm="100000">
                                          <p:val>
                                            <p:strVal val="#ppt_w"/>
                                          </p:val>
                                        </p:tav>
                                      </p:tavLst>
                                    </p:anim>
                                    <p:anim calcmode="lin" valueType="num">
                                      <p:cBhvr>
                                        <p:cTn id="59" dur="1000" fill="hold"/>
                                        <p:tgtEl>
                                          <p:spTgt spid="1028"/>
                                        </p:tgtEl>
                                        <p:attrNameLst>
                                          <p:attrName>ppt_h</p:attrName>
                                        </p:attrNameLst>
                                      </p:cBhvr>
                                      <p:tavLst>
                                        <p:tav tm="0">
                                          <p:val>
                                            <p:fltVal val="0"/>
                                          </p:val>
                                        </p:tav>
                                        <p:tav tm="100000">
                                          <p:val>
                                            <p:strVal val="#ppt_h"/>
                                          </p:val>
                                        </p:tav>
                                      </p:tavLst>
                                    </p:anim>
                                    <p:anim calcmode="lin" valueType="num">
                                      <p:cBhvr>
                                        <p:cTn id="60" dur="1000" fill="hold"/>
                                        <p:tgtEl>
                                          <p:spTgt spid="1028"/>
                                        </p:tgtEl>
                                        <p:attrNameLst>
                                          <p:attrName>style.rotation</p:attrName>
                                        </p:attrNameLst>
                                      </p:cBhvr>
                                      <p:tavLst>
                                        <p:tav tm="0">
                                          <p:val>
                                            <p:fltVal val="90"/>
                                          </p:val>
                                        </p:tav>
                                        <p:tav tm="100000">
                                          <p:val>
                                            <p:fltVal val="0"/>
                                          </p:val>
                                        </p:tav>
                                      </p:tavLst>
                                    </p:anim>
                                    <p:animEffect transition="in" filter="fade">
                                      <p:cBhvr>
                                        <p:cTn id="6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2" grpId="0"/>
      <p:bldP spid="13" grpId="0"/>
      <p:bldP spid="19"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Good News!</a:t>
            </a:r>
            <a:endParaRPr lang="en-GB" dirty="0"/>
          </a:p>
        </p:txBody>
      </p:sp>
      <p:sp>
        <p:nvSpPr>
          <p:cNvPr id="3" name="Content Placeholder 2"/>
          <p:cNvSpPr>
            <a:spLocks noGrp="1"/>
          </p:cNvSpPr>
          <p:nvPr>
            <p:ph idx="1"/>
          </p:nvPr>
        </p:nvSpPr>
        <p:spPr>
          <a:xfrm>
            <a:off x="1187624" y="2924944"/>
            <a:ext cx="4536504" cy="2231752"/>
          </a:xfrm>
        </p:spPr>
        <p:txBody>
          <a:bodyPr/>
          <a:lstStyle/>
          <a:p>
            <a:pPr marL="0" indent="0">
              <a:buNone/>
            </a:pPr>
            <a:r>
              <a:rPr lang="en-GB" sz="2800" i="1" dirty="0" smtClean="0"/>
              <a:t>“</a:t>
            </a:r>
            <a:r>
              <a:rPr lang="it-IT" sz="2800" i="1" dirty="0" smtClean="0"/>
              <a:t>$ 50b </a:t>
            </a:r>
            <a:r>
              <a:rPr lang="it-IT" sz="2800" i="1" dirty="0"/>
              <a:t>in 2009 </a:t>
            </a:r>
            <a:endParaRPr lang="it-IT" sz="2800" i="1" dirty="0" smtClean="0"/>
          </a:p>
          <a:p>
            <a:pPr marL="0" indent="0">
              <a:buNone/>
            </a:pPr>
            <a:r>
              <a:rPr lang="it-IT" sz="2800" i="1" dirty="0" smtClean="0"/>
              <a:t>&gt; </a:t>
            </a:r>
            <a:r>
              <a:rPr lang="it-IT" sz="2800" i="1" dirty="0"/>
              <a:t>$</a:t>
            </a:r>
            <a:r>
              <a:rPr lang="it-IT" sz="2800" i="1" dirty="0" smtClean="0"/>
              <a:t>138b </a:t>
            </a:r>
            <a:r>
              <a:rPr lang="it-IT" sz="2800" i="1" dirty="0"/>
              <a:t>in </a:t>
            </a:r>
            <a:r>
              <a:rPr lang="it-IT" sz="2800" i="1" dirty="0" smtClean="0"/>
              <a:t>2013</a:t>
            </a:r>
            <a:r>
              <a:rPr lang="en-GB" sz="2800" i="1" dirty="0" smtClean="0"/>
              <a:t>”</a:t>
            </a:r>
          </a:p>
          <a:p>
            <a:endParaRPr lang="en-GB" dirty="0"/>
          </a:p>
          <a:p>
            <a:pPr marL="0" indent="0" algn="r">
              <a:buNone/>
            </a:pPr>
            <a:r>
              <a:rPr lang="en-GB" sz="2000" i="1" dirty="0"/>
              <a:t>– IDC</a:t>
            </a:r>
          </a:p>
          <a:p>
            <a:endParaRPr lang="en-GB" dirty="0"/>
          </a:p>
        </p:txBody>
      </p:sp>
      <p:sp>
        <p:nvSpPr>
          <p:cNvPr id="4" name="Footer Placeholder 3"/>
          <p:cNvSpPr>
            <a:spLocks noGrp="1"/>
          </p:cNvSpPr>
          <p:nvPr>
            <p:ph type="ftr" sz="quarter" idx="12"/>
          </p:nvPr>
        </p:nvSpPr>
        <p:spPr/>
        <p:txBody>
          <a:bodyPr/>
          <a:lstStyle/>
          <a:p>
            <a:pPr>
              <a:defRPr/>
            </a:pPr>
            <a:r>
              <a:rPr lang="en-US" dirty="0" smtClean="0"/>
              <a:t>International Association of Microsoft Channel Partners (IAMCP)</a:t>
            </a:r>
            <a:endParaRPr lang="sv-SE" dirty="0"/>
          </a:p>
        </p:txBody>
      </p:sp>
    </p:spTree>
    <p:extLst>
      <p:ext uri="{BB962C8B-B14F-4D97-AF65-F5344CB8AC3E}">
        <p14:creationId xmlns:p14="http://schemas.microsoft.com/office/powerpoint/2010/main" val="2881977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152" y="260648"/>
            <a:ext cx="2818656" cy="1143000"/>
          </a:xfrm>
        </p:spPr>
        <p:txBody>
          <a:bodyPr/>
          <a:lstStyle/>
          <a:p>
            <a:r>
              <a:rPr lang="en-GB" dirty="0" smtClean="0"/>
              <a:t>False Dawn</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4098" name="Picture 2" descr="C:\Users\Nigel\Pictures\Presentations\Boat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04864"/>
            <a:ext cx="6264696" cy="4085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7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yacht_wreck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12776"/>
            <a:ext cx="6096000" cy="4810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89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260648"/>
            <a:ext cx="3610744" cy="1143000"/>
          </a:xfrm>
        </p:spPr>
        <p:txBody>
          <a:bodyPr/>
          <a:lstStyle/>
          <a:p>
            <a:r>
              <a:rPr lang="en-GB" dirty="0" smtClean="0"/>
              <a:t>Re-Generation </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122" name="Picture 2" descr="C:\Users\Nigel\Pictures\Presentations\HeatherBu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868" y="1772816"/>
            <a:ext cx="6481452" cy="4316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50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150" name="Picture 6" descr="C:\Users\Nigel\Pictures\Presentations\don_t_panic_bu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319202"/>
            <a:ext cx="3325867" cy="29460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Nigel\Pictures\Presentations\don't_panic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42" y="1916832"/>
            <a:ext cx="2687506" cy="453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0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67" y="260648"/>
            <a:ext cx="2602632" cy="1143000"/>
          </a:xfrm>
        </p:spPr>
        <p:txBody>
          <a:bodyPr/>
          <a:lstStyle/>
          <a:p>
            <a:r>
              <a:rPr lang="en-GB" dirty="0" smtClean="0"/>
              <a:t>Directive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I_want_you_to_be_smart_by_JABcom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700808"/>
            <a:ext cx="3600400" cy="4120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1355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188640"/>
            <a:ext cx="3744416" cy="1143000"/>
          </a:xfrm>
        </p:spPr>
        <p:txBody>
          <a:bodyPr/>
          <a:lstStyle/>
          <a:p>
            <a:r>
              <a:rPr lang="en-GB" dirty="0" smtClean="0"/>
              <a:t>Vendor Dilemma</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hammer-chasing-nai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32856"/>
            <a:ext cx="4392488" cy="3501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43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332656"/>
            <a:ext cx="2962672" cy="1143000"/>
          </a:xfrm>
        </p:spPr>
        <p:txBody>
          <a:bodyPr/>
          <a:lstStyle/>
          <a:p>
            <a:r>
              <a:rPr lang="en-GB" dirty="0" smtClean="0"/>
              <a:t>Obfuscation</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122" name="Picture 2" descr="C:\Users\Nigel\Pictures\Presentations\FoggyR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6096000"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83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146" name="Picture 2" descr="C:\Users\Nigel\Pictures\Presentations\accident8x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33338"/>
            <a:ext cx="9048750" cy="6791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58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903649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964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7"/>
          <p:cNvSpPr>
            <a:spLocks noChangeArrowheads="1"/>
          </p:cNvSpPr>
          <p:nvPr/>
        </p:nvSpPr>
        <p:spPr bwMode="gray">
          <a:xfrm>
            <a:off x="323528" y="1340768"/>
            <a:ext cx="6264695"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400" b="1" noProof="1" smtClean="0">
                <a:solidFill>
                  <a:srgbClr val="002060"/>
                </a:solidFill>
              </a:rPr>
              <a:t>UniTech - Executive </a:t>
            </a:r>
            <a:r>
              <a:rPr lang="en-GB" sz="1400" b="1" noProof="1">
                <a:solidFill>
                  <a:srgbClr val="002060"/>
                </a:solidFill>
              </a:rPr>
              <a:t>Chairman</a:t>
            </a:r>
            <a:endParaRPr lang="en-GB" sz="1400" noProof="1">
              <a:solidFill>
                <a:srgbClr val="002060"/>
              </a:solidFill>
            </a:endParaRPr>
          </a:p>
          <a:p>
            <a:pPr algn="r" defTabSz="801688"/>
            <a:endParaRPr lang="en-GB" sz="1400" noProof="1">
              <a:solidFill>
                <a:srgbClr val="002060"/>
              </a:solidFill>
            </a:endParaRPr>
          </a:p>
          <a:p>
            <a:pPr algn="r" defTabSz="801688"/>
            <a:r>
              <a:rPr lang="en-GB" sz="1400" noProof="1" smtClean="0">
                <a:solidFill>
                  <a:srgbClr val="002060"/>
                </a:solidFill>
              </a:rPr>
              <a:t>Chartered Surveyor (MRICS)</a:t>
            </a:r>
          </a:p>
          <a:p>
            <a:pPr algn="r" defTabSz="801688"/>
            <a:r>
              <a:rPr lang="en-GB" sz="1400" noProof="1" smtClean="0">
                <a:solidFill>
                  <a:srgbClr val="002060"/>
                </a:solidFill>
              </a:rPr>
              <a:t>Chartered </a:t>
            </a:r>
            <a:r>
              <a:rPr lang="en-GB" sz="1400" noProof="1">
                <a:solidFill>
                  <a:srgbClr val="002060"/>
                </a:solidFill>
              </a:rPr>
              <a:t>IT Professional (CITP</a:t>
            </a:r>
            <a:r>
              <a:rPr lang="en-GB" sz="1400" noProof="1" smtClean="0">
                <a:solidFill>
                  <a:srgbClr val="002060"/>
                </a:solidFill>
              </a:rPr>
              <a:t>)</a:t>
            </a:r>
          </a:p>
          <a:p>
            <a:pPr algn="r" defTabSz="801688"/>
            <a:r>
              <a:rPr lang="en-GB" sz="1400" noProof="1" smtClean="0">
                <a:solidFill>
                  <a:srgbClr val="002060"/>
                </a:solidFill>
              </a:rPr>
              <a:t>Microsoft </a:t>
            </a:r>
            <a:r>
              <a:rPr lang="en-GB" sz="1400" noProof="1">
                <a:solidFill>
                  <a:srgbClr val="002060"/>
                </a:solidFill>
              </a:rPr>
              <a:t>Buisness Value </a:t>
            </a:r>
            <a:r>
              <a:rPr lang="en-GB" sz="1400" noProof="1" smtClean="0">
                <a:solidFill>
                  <a:srgbClr val="002060"/>
                </a:solidFill>
              </a:rPr>
              <a:t>Planning (MBVP)</a:t>
            </a:r>
          </a:p>
          <a:p>
            <a:pPr algn="r" defTabSz="801688"/>
            <a:r>
              <a:rPr lang="en-GB" sz="1400" noProof="1">
                <a:solidFill>
                  <a:srgbClr val="002060"/>
                </a:solidFill>
              </a:rPr>
              <a:t>Certified Information Systems Auditor (CISA</a:t>
            </a:r>
            <a:r>
              <a:rPr lang="en-GB" sz="1400" noProof="1" smtClean="0">
                <a:solidFill>
                  <a:srgbClr val="002060"/>
                </a:solidFill>
              </a:rPr>
              <a:t>)</a:t>
            </a:r>
          </a:p>
          <a:p>
            <a:pPr algn="r" defTabSz="801688"/>
            <a:r>
              <a:rPr lang="en-GB" sz="1400" noProof="1" smtClean="0">
                <a:solidFill>
                  <a:srgbClr val="002060"/>
                </a:solidFill>
              </a:rPr>
              <a:t>Microsoft Certified Systems Engineer (MCSE)</a:t>
            </a:r>
            <a:endParaRPr lang="en-GB" sz="1400" noProof="1">
              <a:solidFill>
                <a:srgbClr val="002060"/>
              </a:solidFill>
            </a:endParaRPr>
          </a:p>
          <a:p>
            <a:pPr algn="r" defTabSz="801688"/>
            <a:r>
              <a:rPr lang="en-GB" sz="1400" noProof="1" smtClean="0">
                <a:solidFill>
                  <a:srgbClr val="002060"/>
                </a:solidFill>
              </a:rPr>
              <a:t>Certified Information Systems Security Professional(CISSP)</a:t>
            </a:r>
          </a:p>
          <a:p>
            <a:pPr algn="r" defTabSz="801688"/>
            <a:endParaRPr lang="en-GB" sz="1400" noProof="1" smtClean="0">
              <a:solidFill>
                <a:srgbClr val="002060"/>
              </a:solidFill>
            </a:endParaRPr>
          </a:p>
          <a:p>
            <a:pPr marL="285750" indent="-285750" defTabSz="801688">
              <a:buFont typeface="Arial" pitchFamily="34" charset="0"/>
              <a:buChar char="•"/>
            </a:pPr>
            <a:r>
              <a:rPr lang="en-GB" noProof="1" smtClean="0">
                <a:solidFill>
                  <a:srgbClr val="002060"/>
                </a:solidFill>
              </a:rPr>
              <a:t>IAMCP </a:t>
            </a:r>
            <a:r>
              <a:rPr lang="en-GB" noProof="1">
                <a:solidFill>
                  <a:srgbClr val="002060"/>
                </a:solidFill>
              </a:rPr>
              <a:t>Board Member </a:t>
            </a:r>
            <a:r>
              <a:rPr lang="en-GB" i="1" noProof="1">
                <a:solidFill>
                  <a:srgbClr val="002060"/>
                </a:solidFill>
              </a:rPr>
              <a:t>(UK Microsoft Liaison)</a:t>
            </a:r>
          </a:p>
          <a:p>
            <a:pPr marL="285750" indent="-285750" defTabSz="801688">
              <a:buFont typeface="Arial" pitchFamily="34" charset="0"/>
              <a:buChar char="•"/>
            </a:pPr>
            <a:r>
              <a:rPr lang="en-GB" noProof="1">
                <a:solidFill>
                  <a:srgbClr val="002060"/>
                </a:solidFill>
              </a:rPr>
              <a:t>Microsoft Partner Advisory </a:t>
            </a:r>
            <a:r>
              <a:rPr lang="en-GB" noProof="1" smtClean="0">
                <a:solidFill>
                  <a:srgbClr val="002060"/>
                </a:solidFill>
              </a:rPr>
              <a:t>Council</a:t>
            </a:r>
            <a:endParaRPr lang="en-GB" noProof="1">
              <a:solidFill>
                <a:srgbClr val="002060"/>
              </a:solidFill>
            </a:endParaRPr>
          </a:p>
          <a:p>
            <a:pPr marL="285750" indent="-285750" defTabSz="801688">
              <a:buFont typeface="Arial" pitchFamily="34" charset="0"/>
              <a:buChar char="•"/>
            </a:pPr>
            <a:r>
              <a:rPr lang="en-GB" noProof="1">
                <a:solidFill>
                  <a:srgbClr val="002060"/>
                </a:solidFill>
              </a:rPr>
              <a:t>Microsoft Executive Partner </a:t>
            </a:r>
            <a:r>
              <a:rPr lang="en-GB" noProof="1" smtClean="0">
                <a:solidFill>
                  <a:srgbClr val="002060"/>
                </a:solidFill>
              </a:rPr>
              <a:t>Board</a:t>
            </a:r>
          </a:p>
          <a:p>
            <a:pPr marL="285750" indent="-285750" defTabSz="801688">
              <a:buFont typeface="Arial" pitchFamily="34" charset="0"/>
              <a:buChar char="•"/>
            </a:pPr>
            <a:r>
              <a:rPr lang="en-GB" noProof="1">
                <a:solidFill>
                  <a:srgbClr val="002060"/>
                </a:solidFill>
              </a:rPr>
              <a:t>UK Interoperability </a:t>
            </a:r>
            <a:r>
              <a:rPr lang="en-GB" noProof="1" smtClean="0">
                <a:solidFill>
                  <a:srgbClr val="002060"/>
                </a:solidFill>
              </a:rPr>
              <a:t>Council</a:t>
            </a:r>
            <a:endParaRPr lang="en-GB" noProof="1">
              <a:solidFill>
                <a:srgbClr val="002060"/>
              </a:solidFill>
            </a:endParaRPr>
          </a:p>
          <a:p>
            <a:pPr marL="285750" indent="-285750" defTabSz="801688">
              <a:buFont typeface="Arial" pitchFamily="34" charset="0"/>
              <a:buChar char="•"/>
            </a:pPr>
            <a:r>
              <a:rPr lang="en-GB" noProof="1" smtClean="0">
                <a:solidFill>
                  <a:srgbClr val="002060"/>
                </a:solidFill>
              </a:rPr>
              <a:t>EuroCloud</a:t>
            </a:r>
            <a:endParaRPr lang="en-GB" noProof="1">
              <a:solidFill>
                <a:srgbClr val="002060"/>
              </a:solidFill>
            </a:endParaRPr>
          </a:p>
          <a:p>
            <a:pPr marL="285750" indent="-285750" defTabSz="801688">
              <a:buFont typeface="Arial" pitchFamily="34" charset="0"/>
              <a:buChar char="•"/>
            </a:pPr>
            <a:r>
              <a:rPr lang="en-GB" noProof="1">
                <a:solidFill>
                  <a:srgbClr val="002060"/>
                </a:solidFill>
              </a:rPr>
              <a:t>Voices for </a:t>
            </a:r>
            <a:r>
              <a:rPr lang="en-GB" noProof="1" smtClean="0">
                <a:solidFill>
                  <a:srgbClr val="002060"/>
                </a:solidFill>
              </a:rPr>
              <a:t>Innovation</a:t>
            </a:r>
          </a:p>
          <a:p>
            <a:pPr marL="285750" indent="-285750" defTabSz="801688">
              <a:buFont typeface="Arial" pitchFamily="34" charset="0"/>
              <a:buChar char="•"/>
            </a:pPr>
            <a:r>
              <a:rPr lang="en-GB" noProof="1">
                <a:solidFill>
                  <a:srgbClr val="002060"/>
                </a:solidFill>
              </a:rPr>
              <a:t>Lybian British Business Council</a:t>
            </a:r>
          </a:p>
          <a:p>
            <a:pPr marL="285750" indent="-285750" defTabSz="801688">
              <a:buFont typeface="Arial" pitchFamily="34" charset="0"/>
              <a:buChar char="•"/>
            </a:pPr>
            <a:r>
              <a:rPr lang="en-GB" noProof="1" smtClean="0">
                <a:solidFill>
                  <a:srgbClr val="002060"/>
                </a:solidFill>
              </a:rPr>
              <a:t>Royal Institute of Chartered Surveyors</a:t>
            </a:r>
          </a:p>
          <a:p>
            <a:pPr marL="285750" indent="-285750" defTabSz="801688">
              <a:buFont typeface="Arial" pitchFamily="34" charset="0"/>
              <a:buChar char="•"/>
            </a:pPr>
            <a:r>
              <a:rPr lang="en-GB" noProof="1" smtClean="0">
                <a:solidFill>
                  <a:srgbClr val="002060"/>
                </a:solidFill>
              </a:rPr>
              <a:t>Insititute of Information Security professionals</a:t>
            </a:r>
          </a:p>
          <a:p>
            <a:pPr marL="285750" indent="-285750" defTabSz="801688">
              <a:buFont typeface="Arial" pitchFamily="34" charset="0"/>
              <a:buChar char="•"/>
            </a:pPr>
            <a:r>
              <a:rPr lang="en-GB" noProof="1">
                <a:solidFill>
                  <a:srgbClr val="002060"/>
                </a:solidFill>
              </a:rPr>
              <a:t>Information Security Audit &amp; Control Association</a:t>
            </a:r>
            <a:endParaRPr lang="en-GB" noProof="1" smtClean="0">
              <a:solidFill>
                <a:srgbClr val="002060"/>
              </a:solidFill>
            </a:endParaRPr>
          </a:p>
          <a:p>
            <a:pPr algn="r" defTabSz="801688"/>
            <a:endParaRPr lang="en-GB" sz="1400" i="1" noProof="1">
              <a:solidFill>
                <a:srgbClr val="002060"/>
              </a:solidFill>
            </a:endParaRPr>
          </a:p>
          <a:p>
            <a:pPr algn="r" defTabSz="801688"/>
            <a:r>
              <a:rPr lang="en-GB" sz="1400" i="1" noProof="1" smtClean="0">
                <a:solidFill>
                  <a:srgbClr val="002060"/>
                </a:solidFill>
              </a:rPr>
              <a:t>Strategic Business Planning &amp; Audit.</a:t>
            </a:r>
            <a:endParaRPr lang="en-GB" sz="1400" i="1" noProof="1">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296541"/>
            <a:ext cx="2038350" cy="2276475"/>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5386214" y="249570"/>
            <a:ext cx="3384376" cy="792089"/>
          </a:xfrm>
        </p:spPr>
        <p:txBody>
          <a:bodyPr/>
          <a:lstStyle/>
          <a:p>
            <a:r>
              <a:rPr lang="en-GB" dirty="0" smtClean="0"/>
              <a:t>Nigel Gibbons</a:t>
            </a:r>
            <a:endParaRPr lang="en-GB" dirty="0"/>
          </a:p>
        </p:txBody>
      </p:sp>
    </p:spTree>
    <p:extLst>
      <p:ext uri="{BB962C8B-B14F-4D97-AF65-F5344CB8AC3E}">
        <p14:creationId xmlns:p14="http://schemas.microsoft.com/office/powerpoint/2010/main" val="1278105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Leavers of Control</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6" descr="http://i93.photobucket.com/albums/l74/Thaitransit/Khok%20Salung/P100060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04863"/>
            <a:ext cx="5358908" cy="4019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62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a:xfrm>
            <a:off x="457200" y="2564904"/>
            <a:ext cx="8686800" cy="3560763"/>
          </a:xfrm>
        </p:spPr>
        <p:txBody>
          <a:bodyPr/>
          <a:lstStyle/>
          <a:p>
            <a:r>
              <a:rPr lang="en-GB" sz="2400" dirty="0"/>
              <a:t>IT </a:t>
            </a:r>
            <a:r>
              <a:rPr lang="en-GB" sz="2400" dirty="0" smtClean="0"/>
              <a:t>labour </a:t>
            </a:r>
            <a:r>
              <a:rPr lang="en-GB" sz="2400" dirty="0"/>
              <a:t>costs are 18 times </a:t>
            </a:r>
            <a:r>
              <a:rPr lang="en-GB" sz="2400" dirty="0" smtClean="0"/>
              <a:t>equipment costs</a:t>
            </a:r>
            <a:endParaRPr lang="en-GB" sz="2400" dirty="0"/>
          </a:p>
          <a:p>
            <a:r>
              <a:rPr lang="en-US" sz="2400" dirty="0"/>
              <a:t>The number of computers is growing at </a:t>
            </a:r>
            <a:r>
              <a:rPr lang="en-US" sz="2400" b="1" dirty="0"/>
              <a:t>38% </a:t>
            </a:r>
            <a:r>
              <a:rPr lang="en-US" sz="2400" dirty="0"/>
              <a:t>each </a:t>
            </a:r>
            <a:r>
              <a:rPr lang="en-US" sz="2400" dirty="0" smtClean="0"/>
              <a:t>year</a:t>
            </a:r>
          </a:p>
          <a:p>
            <a:r>
              <a:rPr lang="en-GB" sz="2400" dirty="0"/>
              <a:t>Servers </a:t>
            </a:r>
            <a:r>
              <a:rPr lang="en-GB" sz="2400" dirty="0" smtClean="0"/>
              <a:t>capacity utilisation </a:t>
            </a:r>
            <a:r>
              <a:rPr lang="en-GB" sz="2400" dirty="0"/>
              <a:t>15</a:t>
            </a:r>
            <a:r>
              <a:rPr lang="en-GB" sz="2400" dirty="0" smtClean="0"/>
              <a:t>%</a:t>
            </a:r>
          </a:p>
          <a:p>
            <a:r>
              <a:rPr lang="en-US" altLang="ja-JP" sz="2400" dirty="0" smtClean="0">
                <a:ea typeface="ＭＳ Ｐゴシック" pitchFamily="34" charset="-128"/>
              </a:rPr>
              <a:t>80</a:t>
            </a:r>
            <a:r>
              <a:rPr lang="en-US" altLang="ja-JP" sz="2400" dirty="0">
                <a:ea typeface="ＭＳ Ｐゴシック" pitchFamily="34" charset="-128"/>
              </a:rPr>
              <a:t>% of enterprise software expenditure is on </a:t>
            </a:r>
            <a:r>
              <a:rPr lang="en-US" altLang="ja-JP" sz="2400" dirty="0" smtClean="0">
                <a:ea typeface="ＭＳ Ｐゴシック" pitchFamily="34" charset="-128"/>
              </a:rPr>
              <a:t>installation and maintenance of </a:t>
            </a:r>
            <a:r>
              <a:rPr lang="en-US" altLang="ja-JP" sz="2400" dirty="0">
                <a:ea typeface="ＭＳ Ｐゴシック" pitchFamily="34" charset="-128"/>
              </a:rPr>
              <a:t>software </a:t>
            </a:r>
            <a:endParaRPr lang="en-US" altLang="ja-JP" sz="2400" dirty="0" smtClean="0">
              <a:ea typeface="ＭＳ Ｐゴシック" pitchFamily="34" charset="-128"/>
            </a:endParaRPr>
          </a:p>
          <a:p>
            <a:r>
              <a:rPr lang="en-GB" sz="2400" dirty="0"/>
              <a:t>Average power consumption per server quadrupled from 2001 to </a:t>
            </a:r>
            <a:r>
              <a:rPr lang="en-GB" sz="2400" dirty="0" smtClean="0"/>
              <a:t>2006</a:t>
            </a:r>
            <a:endParaRPr lang="en-GB" sz="2400"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31212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ext Placeholder 2"/>
          <p:cNvSpPr txBox="1">
            <a:spLocks/>
          </p:cNvSpPr>
          <p:nvPr/>
        </p:nvSpPr>
        <p:spPr bwMode="auto">
          <a:xfrm>
            <a:off x="321169" y="1844825"/>
            <a:ext cx="8208912" cy="165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dirty="0" smtClean="0"/>
              <a:t>“</a:t>
            </a:r>
            <a:r>
              <a:rPr lang="en-GB" dirty="0"/>
              <a:t>American executives spend too much money on computer systems that allow them to do the wrong things </a:t>
            </a:r>
            <a:r>
              <a:rPr lang="en-GB" dirty="0" smtClean="0"/>
              <a:t>faster</a:t>
            </a:r>
            <a:r>
              <a:rPr lang="en-US" dirty="0" smtClean="0"/>
              <a:t>”</a:t>
            </a:r>
            <a:endParaRPr lang="en-US" dirty="0"/>
          </a:p>
        </p:txBody>
      </p:sp>
      <p:sp>
        <p:nvSpPr>
          <p:cNvPr id="6" name="Rectangle 5"/>
          <p:cNvSpPr/>
          <p:nvPr/>
        </p:nvSpPr>
        <p:spPr>
          <a:xfrm>
            <a:off x="1331640" y="3498211"/>
            <a:ext cx="5976664" cy="646331"/>
          </a:xfrm>
          <a:prstGeom prst="rect">
            <a:avLst/>
          </a:prstGeom>
        </p:spPr>
        <p:txBody>
          <a:bodyPr wrap="square">
            <a:spAutoFit/>
          </a:bodyPr>
          <a:lstStyle/>
          <a:p>
            <a:pPr marL="285750" indent="-285750" algn="r">
              <a:buFontTx/>
              <a:buChar char="-"/>
            </a:pPr>
            <a:r>
              <a:rPr lang="en-GB" i="1" dirty="0" smtClean="0"/>
              <a:t>Paul </a:t>
            </a:r>
            <a:r>
              <a:rPr lang="en-GB" i="1" dirty="0"/>
              <a:t>A. </a:t>
            </a:r>
            <a:r>
              <a:rPr lang="en-GB" i="1" dirty="0" err="1" smtClean="0"/>
              <a:t>Strassman</a:t>
            </a:r>
            <a:endParaRPr lang="en-GB" i="1" dirty="0" smtClean="0"/>
          </a:p>
          <a:p>
            <a:pPr algn="r"/>
            <a:r>
              <a:rPr lang="en-GB" i="1" dirty="0" smtClean="0"/>
              <a:t>1988 &amp; 1995 </a:t>
            </a:r>
            <a:endParaRPr lang="en-GB" i="1" dirty="0"/>
          </a:p>
        </p:txBody>
      </p:sp>
      <p:sp>
        <p:nvSpPr>
          <p:cNvPr id="7" name="Text Placeholder 2"/>
          <p:cNvSpPr txBox="1">
            <a:spLocks/>
          </p:cNvSpPr>
          <p:nvPr/>
        </p:nvSpPr>
        <p:spPr bwMode="auto">
          <a:xfrm>
            <a:off x="347188" y="4048711"/>
            <a:ext cx="8208912" cy="165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dirty="0" smtClean="0"/>
              <a:t>“</a:t>
            </a:r>
            <a:r>
              <a:rPr lang="en-GB" dirty="0"/>
              <a:t>The best that computerization can accomplish is to make management more effective and employees more </a:t>
            </a:r>
            <a:r>
              <a:rPr lang="en-GB" dirty="0" smtClean="0"/>
              <a:t>productive</a:t>
            </a:r>
            <a:r>
              <a:rPr lang="en-US" dirty="0" smtClean="0"/>
              <a:t>”</a:t>
            </a:r>
            <a:endParaRPr lang="en-US" dirty="0"/>
          </a:p>
        </p:txBody>
      </p:sp>
    </p:spTree>
    <p:extLst>
      <p:ext uri="{BB962C8B-B14F-4D97-AF65-F5344CB8AC3E}">
        <p14:creationId xmlns:p14="http://schemas.microsoft.com/office/powerpoint/2010/main" val="26282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3993307"/>
          </a:xfrm>
        </p:spPr>
        <p:txBody>
          <a:bodyPr/>
          <a:lstStyle/>
          <a:p>
            <a:pPr marL="0" indent="0" algn="ctr">
              <a:buNone/>
            </a:pPr>
            <a:r>
              <a:rPr lang="en-GB" sz="2800" dirty="0" smtClean="0"/>
              <a:t>“There </a:t>
            </a:r>
            <a:r>
              <a:rPr lang="en-GB" sz="2800" dirty="0"/>
              <a:t>are no generally accepted principles to guide executives in reconciling the euphoric promises of the computer advocates and their staff's ability to prove that information technology investments are </a:t>
            </a:r>
            <a:r>
              <a:rPr lang="en-GB" sz="2800" dirty="0" smtClean="0"/>
              <a:t>profitable”</a:t>
            </a:r>
          </a:p>
          <a:p>
            <a:pPr marL="0" indent="0" algn="ctr">
              <a:buNone/>
            </a:pPr>
            <a:endParaRPr lang="en-GB" sz="2800" dirty="0" smtClean="0"/>
          </a:p>
          <a:p>
            <a:pPr marL="0" indent="0" algn="r">
              <a:buNone/>
            </a:pPr>
            <a:r>
              <a:rPr lang="en-GB" sz="1800" i="1" dirty="0" smtClean="0"/>
              <a:t>~ Paul </a:t>
            </a:r>
            <a:r>
              <a:rPr lang="en-GB" sz="1800" i="1" dirty="0" err="1"/>
              <a:t>Strassman</a:t>
            </a:r>
            <a:r>
              <a:rPr lang="en-GB" sz="1800" i="1" dirty="0"/>
              <a:t> 1996 </a:t>
            </a:r>
            <a:r>
              <a:rPr lang="en-GB" sz="1800" i="1" dirty="0" smtClean="0"/>
              <a:t> </a:t>
            </a:r>
          </a:p>
          <a:p>
            <a:pPr marL="0" indent="0" algn="r">
              <a:buNone/>
            </a:pPr>
            <a:r>
              <a:rPr lang="en-GB" sz="1800" i="1" dirty="0" smtClean="0"/>
              <a:t>The </a:t>
            </a:r>
            <a:r>
              <a:rPr lang="en-GB" sz="1800" i="1" dirty="0"/>
              <a:t>Value Of Computers, Information and Knowledge</a:t>
            </a:r>
          </a:p>
          <a:p>
            <a:pPr marL="0" indent="0" algn="ctr">
              <a:buNone/>
            </a:pPr>
            <a:endParaRPr lang="en-GB" sz="2800"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228037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Mr.IT Co….</a:t>
            </a:r>
            <a:endParaRPr lang="en-GB" dirty="0"/>
          </a:p>
        </p:txBody>
      </p:sp>
      <p:sp>
        <p:nvSpPr>
          <p:cNvPr id="3" name="Content Placeholder 2"/>
          <p:cNvSpPr>
            <a:spLocks noGrp="1"/>
          </p:cNvSpPr>
          <p:nvPr>
            <p:ph idx="1"/>
          </p:nvPr>
        </p:nvSpPr>
        <p:spPr/>
        <p:txBody>
          <a:bodyPr/>
          <a:lstStyle/>
          <a:p>
            <a:r>
              <a:rPr lang="en-GB" sz="2400" dirty="0"/>
              <a:t>How can Cloud Computing help my enterprise?</a:t>
            </a:r>
          </a:p>
          <a:p>
            <a:r>
              <a:rPr lang="en-GB" sz="2400" dirty="0"/>
              <a:t>Is Cloud Computing the right strategy for my Enterprise?</a:t>
            </a:r>
          </a:p>
          <a:p>
            <a:r>
              <a:rPr lang="en-GB" sz="2400" dirty="0"/>
              <a:t>What are the economic implications of Cloud Computing for my Enterprise?</a:t>
            </a:r>
          </a:p>
          <a:p>
            <a:r>
              <a:rPr lang="en-GB" sz="2400" dirty="0"/>
              <a:t>Which applications in my portfolio are the best candidates for Cloud?</a:t>
            </a:r>
          </a:p>
          <a:p>
            <a:r>
              <a:rPr lang="en-GB" sz="2400" dirty="0"/>
              <a:t>How can we incrementally adopt Cloud Computing and what would a roadmap look like?</a:t>
            </a:r>
          </a:p>
          <a:p>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7272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 A New Trust</a:t>
            </a:r>
            <a:endParaRPr lang="en-GB" dirty="0"/>
          </a:p>
        </p:txBody>
      </p:sp>
      <p:sp>
        <p:nvSpPr>
          <p:cNvPr id="3" name="Content Placeholder 2"/>
          <p:cNvSpPr>
            <a:spLocks noGrp="1"/>
          </p:cNvSpPr>
          <p:nvPr>
            <p:ph idx="1"/>
          </p:nvPr>
        </p:nvSpPr>
        <p:spPr/>
        <p:txBody>
          <a:bodyPr/>
          <a:lstStyle/>
          <a:p>
            <a:r>
              <a:rPr lang="en-US" dirty="0" smtClean="0"/>
              <a:t>Help </a:t>
            </a:r>
            <a:r>
              <a:rPr lang="en-US" dirty="0"/>
              <a:t>customers knowingly choose the correct mix for their organization of </a:t>
            </a:r>
          </a:p>
          <a:p>
            <a:pPr lvl="1"/>
            <a:r>
              <a:rPr lang="en-US" dirty="0"/>
              <a:t>standard portable features</a:t>
            </a:r>
          </a:p>
          <a:p>
            <a:pPr lvl="1"/>
            <a:r>
              <a:rPr lang="en-US" dirty="0"/>
              <a:t>proprietary advanced </a:t>
            </a:r>
            <a:r>
              <a:rPr lang="en-US" dirty="0" smtClean="0"/>
              <a:t>capabilities</a:t>
            </a:r>
          </a:p>
          <a:p>
            <a:pPr lvl="1"/>
            <a:r>
              <a:rPr lang="en-US" dirty="0" smtClean="0"/>
              <a:t>Technology mapped to business outcomes</a:t>
            </a:r>
            <a:endParaRPr lang="en-US" dirty="0"/>
          </a:p>
          <a:p>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39863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 – </a:t>
            </a:r>
            <a:r>
              <a:rPr lang="en-GB" dirty="0"/>
              <a:t>D</a:t>
            </a:r>
            <a:r>
              <a:rPr lang="en-GB" dirty="0" smtClean="0"/>
              <a:t>emonstrating  Leadership </a:t>
            </a:r>
            <a:endParaRPr lang="en-GB" dirty="0"/>
          </a:p>
        </p:txBody>
      </p:sp>
      <p:sp>
        <p:nvSpPr>
          <p:cNvPr id="3" name="Content Placeholder 2"/>
          <p:cNvSpPr>
            <a:spLocks noGrp="1"/>
          </p:cNvSpPr>
          <p:nvPr>
            <p:ph idx="1"/>
          </p:nvPr>
        </p:nvSpPr>
        <p:spPr>
          <a:xfrm>
            <a:off x="457200" y="2492896"/>
            <a:ext cx="8229600" cy="3960440"/>
          </a:xfrm>
        </p:spPr>
        <p:txBody>
          <a:bodyPr/>
          <a:lstStyle/>
          <a:p>
            <a:r>
              <a:rPr lang="en-US" dirty="0" smtClean="0"/>
              <a:t>Become business people</a:t>
            </a:r>
            <a:endParaRPr lang="en-US" dirty="0"/>
          </a:p>
          <a:p>
            <a:pPr lvl="1"/>
            <a:r>
              <a:rPr lang="en-US" dirty="0" smtClean="0"/>
              <a:t>Strategic focus </a:t>
            </a:r>
          </a:p>
          <a:p>
            <a:pPr lvl="1"/>
            <a:r>
              <a:rPr lang="en-US" dirty="0" smtClean="0"/>
              <a:t>Business Objectives</a:t>
            </a:r>
          </a:p>
          <a:p>
            <a:pPr lvl="1"/>
            <a:r>
              <a:rPr lang="en-US" dirty="0" smtClean="0"/>
              <a:t>Operational agility</a:t>
            </a:r>
          </a:p>
          <a:p>
            <a:pPr lvl="1"/>
            <a:r>
              <a:rPr lang="en-US" dirty="0" smtClean="0"/>
              <a:t>Straight answers to questions….</a:t>
            </a:r>
            <a:endParaRPr lang="en-US"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41465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RiskMitig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8840"/>
            <a:ext cx="3606130" cy="3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260648"/>
            <a:ext cx="3750540" cy="855489"/>
          </a:xfrm>
        </p:spPr>
        <p:txBody>
          <a:bodyPr/>
          <a:lstStyle/>
          <a:p>
            <a:r>
              <a:rPr lang="en-GB" dirty="0" smtClean="0"/>
              <a:t>Risk Mitigation</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Risk matr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213" y="2060848"/>
            <a:ext cx="5213055" cy="4217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42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53031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ext Placeholder 2"/>
          <p:cNvSpPr txBox="1">
            <a:spLocks/>
          </p:cNvSpPr>
          <p:nvPr/>
        </p:nvSpPr>
        <p:spPr bwMode="auto">
          <a:xfrm>
            <a:off x="321169" y="2279415"/>
            <a:ext cx="8208912"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sz="4400" dirty="0"/>
              <a:t>“Computing may someday be organized as a public </a:t>
            </a:r>
            <a:r>
              <a:rPr lang="en-US" sz="4400" dirty="0" smtClean="0"/>
              <a:t>utility”</a:t>
            </a:r>
            <a:endParaRPr lang="en-US" sz="4400" dirty="0"/>
          </a:p>
        </p:txBody>
      </p:sp>
      <p:sp>
        <p:nvSpPr>
          <p:cNvPr id="6" name="Rectangle 5"/>
          <p:cNvSpPr/>
          <p:nvPr/>
        </p:nvSpPr>
        <p:spPr>
          <a:xfrm>
            <a:off x="539553" y="4581128"/>
            <a:ext cx="5976664" cy="646331"/>
          </a:xfrm>
          <a:prstGeom prst="rect">
            <a:avLst/>
          </a:prstGeom>
        </p:spPr>
        <p:txBody>
          <a:bodyPr wrap="square">
            <a:spAutoFit/>
          </a:bodyPr>
          <a:lstStyle/>
          <a:p>
            <a:pPr algn="r"/>
            <a:r>
              <a:rPr lang="en-GB" i="1" dirty="0" smtClean="0"/>
              <a:t>- </a:t>
            </a:r>
            <a:r>
              <a:rPr lang="en-GB" i="1" dirty="0"/>
              <a:t>John McCarthy, </a:t>
            </a:r>
            <a:endParaRPr lang="en-GB" i="1" dirty="0" smtClean="0"/>
          </a:p>
          <a:p>
            <a:pPr algn="r"/>
            <a:r>
              <a:rPr lang="en-GB" i="1" dirty="0" smtClean="0"/>
              <a:t>MIT </a:t>
            </a:r>
            <a:r>
              <a:rPr lang="en-GB" i="1" dirty="0"/>
              <a:t>Centennial in 1961 </a:t>
            </a:r>
          </a:p>
        </p:txBody>
      </p:sp>
    </p:spTree>
    <p:extLst>
      <p:ext uri="{BB962C8B-B14F-4D97-AF65-F5344CB8AC3E}">
        <p14:creationId xmlns:p14="http://schemas.microsoft.com/office/powerpoint/2010/main" val="18929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065" y="260648"/>
            <a:ext cx="3022521" cy="855488"/>
          </a:xfrm>
        </p:spPr>
        <p:txBody>
          <a:bodyPr/>
          <a:lstStyle/>
          <a:p>
            <a:pPr algn="r"/>
            <a:r>
              <a:rPr lang="en-GB" dirty="0" smtClean="0"/>
              <a:t>Attack Tree</a:t>
            </a:r>
            <a:endParaRPr lang="en-GB" dirty="0"/>
          </a:p>
        </p:txBody>
      </p:sp>
      <p:sp>
        <p:nvSpPr>
          <p:cNvPr id="4" name="Footer Placeholder 3"/>
          <p:cNvSpPr>
            <a:spLocks noGrp="1"/>
          </p:cNvSpPr>
          <p:nvPr>
            <p:ph type="ftr" sz="quarter" idx="12"/>
          </p:nvPr>
        </p:nvSpPr>
        <p:spPr>
          <a:xfrm>
            <a:off x="2971933" y="6525344"/>
            <a:ext cx="3455987" cy="187325"/>
          </a:xfrm>
        </p:spPr>
        <p:txBody>
          <a:bodyPr/>
          <a:lstStyle/>
          <a:p>
            <a:pPr>
              <a:defRPr/>
            </a:pPr>
            <a:r>
              <a:rPr lang="en-US" dirty="0" smtClean="0"/>
              <a:t>International Association of Microsoft Channel Partners (IAMCP)</a:t>
            </a:r>
            <a:endParaRPr lang="sv-SE" dirty="0"/>
          </a:p>
        </p:txBody>
      </p:sp>
      <p:cxnSp>
        <p:nvCxnSpPr>
          <p:cNvPr id="5" name="Curved Connector 4"/>
          <p:cNvCxnSpPr>
            <a:stCxn id="38" idx="0"/>
          </p:cNvCxnSpPr>
          <p:nvPr/>
        </p:nvCxnSpPr>
        <p:spPr>
          <a:xfrm rot="5400000" flipH="1">
            <a:off x="4198219" y="3076074"/>
            <a:ext cx="3490629" cy="2133459"/>
          </a:xfrm>
          <a:prstGeom prst="curvedConnector3">
            <a:avLst>
              <a:gd name="adj1" fmla="val 57299"/>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a:stCxn id="39" idx="0"/>
          </p:cNvCxnSpPr>
          <p:nvPr/>
        </p:nvCxnSpPr>
        <p:spPr>
          <a:xfrm flipV="1">
            <a:off x="3311860" y="2391880"/>
            <a:ext cx="684076" cy="3496237"/>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4589955" y="2397488"/>
            <a:ext cx="677996" cy="3477799"/>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a:stCxn id="41" idx="0"/>
          </p:cNvCxnSpPr>
          <p:nvPr/>
        </p:nvCxnSpPr>
        <p:spPr>
          <a:xfrm flipH="1" flipV="1">
            <a:off x="6460194" y="2397489"/>
            <a:ext cx="1954225" cy="3459868"/>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42" idx="0"/>
          </p:cNvCxnSpPr>
          <p:nvPr/>
        </p:nvCxnSpPr>
        <p:spPr>
          <a:xfrm flipV="1">
            <a:off x="1149996" y="2391880"/>
            <a:ext cx="1611795" cy="3496237"/>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sp>
        <p:nvSpPr>
          <p:cNvPr id="10" name="Up Ribbon 9"/>
          <p:cNvSpPr/>
          <p:nvPr/>
        </p:nvSpPr>
        <p:spPr>
          <a:xfrm>
            <a:off x="2441685" y="1382016"/>
            <a:ext cx="3738335" cy="828672"/>
          </a:xfrm>
          <a:prstGeom prst="ribbon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Compromise Customer Data</a:t>
            </a:r>
          </a:p>
        </p:txBody>
      </p:sp>
      <p:sp>
        <p:nvSpPr>
          <p:cNvPr id="11" name="Rounded Rectangle 10"/>
          <p:cNvSpPr/>
          <p:nvPr/>
        </p:nvSpPr>
        <p:spPr>
          <a:xfrm>
            <a:off x="1547664" y="2722403"/>
            <a:ext cx="1788041"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Obtain Backup Media</a:t>
            </a:r>
            <a:endParaRPr lang="en-GB" b="1" dirty="0"/>
          </a:p>
        </p:txBody>
      </p:sp>
      <p:sp>
        <p:nvSpPr>
          <p:cNvPr id="12" name="Rounded Rectangle 11"/>
          <p:cNvSpPr/>
          <p:nvPr/>
        </p:nvSpPr>
        <p:spPr>
          <a:xfrm>
            <a:off x="3479721" y="2719408"/>
            <a:ext cx="1656184"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eMail</a:t>
            </a:r>
            <a:r>
              <a:rPr lang="en-GB" b="1" dirty="0"/>
              <a:t> Intercept</a:t>
            </a:r>
          </a:p>
        </p:txBody>
      </p:sp>
      <p:sp>
        <p:nvSpPr>
          <p:cNvPr id="13" name="Rounded Rectangle 12"/>
          <p:cNvSpPr/>
          <p:nvPr/>
        </p:nvSpPr>
        <p:spPr>
          <a:xfrm>
            <a:off x="5351929" y="2711187"/>
            <a:ext cx="1656184"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Hack Web Server</a:t>
            </a:r>
          </a:p>
        </p:txBody>
      </p:sp>
      <p:grpSp>
        <p:nvGrpSpPr>
          <p:cNvPr id="14" name="Group 13"/>
          <p:cNvGrpSpPr/>
          <p:nvPr/>
        </p:nvGrpSpPr>
        <p:grpSpPr>
          <a:xfrm>
            <a:off x="107504" y="4250486"/>
            <a:ext cx="1944216" cy="792088"/>
            <a:chOff x="841865" y="3212976"/>
            <a:chExt cx="1800200" cy="792088"/>
          </a:xfrm>
        </p:grpSpPr>
        <p:sp>
          <p:nvSpPr>
            <p:cNvPr id="15" name="Rectangle 14"/>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Burglarise Office</a:t>
              </a:r>
              <a:endParaRPr lang="en-GB" b="1" dirty="0"/>
            </a:p>
          </p:txBody>
        </p:sp>
        <p:sp>
          <p:nvSpPr>
            <p:cNvPr id="16" name="Rectangle 15"/>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£ 5,000</a:t>
              </a:r>
              <a:endParaRPr lang="en-GB" b="1" dirty="0">
                <a:solidFill>
                  <a:schemeClr val="tx2"/>
                </a:solidFill>
              </a:endParaRPr>
            </a:p>
          </p:txBody>
        </p:sp>
      </p:grpSp>
      <p:grpSp>
        <p:nvGrpSpPr>
          <p:cNvPr id="17" name="Group 16"/>
          <p:cNvGrpSpPr/>
          <p:nvPr/>
        </p:nvGrpSpPr>
        <p:grpSpPr>
          <a:xfrm>
            <a:off x="2195736" y="4250341"/>
            <a:ext cx="2016224" cy="792088"/>
            <a:chOff x="841865" y="3212976"/>
            <a:chExt cx="1800200" cy="792088"/>
          </a:xfrm>
        </p:grpSpPr>
        <p:sp>
          <p:nvSpPr>
            <p:cNvPr id="18" name="Rectangle 17"/>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Bribe Staff or Service Provider</a:t>
              </a:r>
              <a:endParaRPr lang="en-GB" b="1" dirty="0"/>
            </a:p>
          </p:txBody>
        </p:sp>
        <p:sp>
          <p:nvSpPr>
            <p:cNvPr id="19" name="Rectangle 18"/>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£ 10,000</a:t>
              </a:r>
              <a:endParaRPr lang="en-GB" b="1" dirty="0">
                <a:solidFill>
                  <a:schemeClr val="tx2"/>
                </a:solidFill>
              </a:endParaRPr>
            </a:p>
          </p:txBody>
        </p:sp>
      </p:grpSp>
      <p:grpSp>
        <p:nvGrpSpPr>
          <p:cNvPr id="20" name="Group 19"/>
          <p:cNvGrpSpPr/>
          <p:nvPr/>
        </p:nvGrpSpPr>
        <p:grpSpPr>
          <a:xfrm>
            <a:off x="4355976" y="4250486"/>
            <a:ext cx="1944216" cy="792088"/>
            <a:chOff x="841865" y="3212976"/>
            <a:chExt cx="1800200" cy="792088"/>
          </a:xfrm>
        </p:grpSpPr>
        <p:sp>
          <p:nvSpPr>
            <p:cNvPr id="21" name="Rectangle 20"/>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teleworker Home System</a:t>
              </a:r>
              <a:endParaRPr lang="en-GB" b="1" dirty="0"/>
            </a:p>
          </p:txBody>
        </p:sp>
        <p:sp>
          <p:nvSpPr>
            <p:cNvPr id="22" name="Rectangle 21"/>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£ 1,000</a:t>
              </a:r>
              <a:endParaRPr lang="en-GB" b="1" dirty="0">
                <a:solidFill>
                  <a:schemeClr val="tx2"/>
                </a:solidFill>
              </a:endParaRPr>
            </a:p>
          </p:txBody>
        </p:sp>
      </p:grpSp>
      <p:grpSp>
        <p:nvGrpSpPr>
          <p:cNvPr id="23" name="Group 22"/>
          <p:cNvGrpSpPr/>
          <p:nvPr/>
        </p:nvGrpSpPr>
        <p:grpSpPr>
          <a:xfrm>
            <a:off x="7164288" y="3614264"/>
            <a:ext cx="1800200" cy="792088"/>
            <a:chOff x="841865" y="3212976"/>
            <a:chExt cx="1800200" cy="792088"/>
          </a:xfrm>
        </p:grpSpPr>
        <p:sp>
          <p:nvSpPr>
            <p:cNvPr id="24" name="Rectangle 23"/>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Firewall</a:t>
              </a:r>
              <a:endParaRPr lang="en-GB" b="1" dirty="0"/>
            </a:p>
          </p:txBody>
        </p:sp>
        <p:sp>
          <p:nvSpPr>
            <p:cNvPr id="25" name="Rectangle 24"/>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£ 5,000</a:t>
              </a:r>
              <a:endParaRPr lang="en-GB" b="1" dirty="0">
                <a:solidFill>
                  <a:schemeClr val="tx2"/>
                </a:solidFill>
              </a:endParaRPr>
            </a:p>
          </p:txBody>
        </p:sp>
      </p:grpSp>
      <p:grpSp>
        <p:nvGrpSpPr>
          <p:cNvPr id="26" name="Group 25"/>
          <p:cNvGrpSpPr/>
          <p:nvPr/>
        </p:nvGrpSpPr>
        <p:grpSpPr>
          <a:xfrm>
            <a:off x="6660232" y="4766392"/>
            <a:ext cx="1800200" cy="792088"/>
            <a:chOff x="841865" y="3212976"/>
            <a:chExt cx="1800200" cy="792088"/>
          </a:xfrm>
        </p:grpSpPr>
        <p:sp>
          <p:nvSpPr>
            <p:cNvPr id="27" name="Rectangle 26"/>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SMTP service</a:t>
              </a:r>
              <a:endParaRPr lang="en-GB" b="1" dirty="0"/>
            </a:p>
          </p:txBody>
        </p:sp>
        <p:sp>
          <p:nvSpPr>
            <p:cNvPr id="28" name="Rectangle 27"/>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£ 2,000</a:t>
              </a:r>
              <a:endParaRPr lang="en-GB" b="1" dirty="0">
                <a:solidFill>
                  <a:schemeClr val="tx2"/>
                </a:solidFill>
              </a:endParaRPr>
            </a:p>
          </p:txBody>
        </p:sp>
      </p:grpSp>
      <p:cxnSp>
        <p:nvCxnSpPr>
          <p:cNvPr id="29" name="Straight Arrow Connector 28"/>
          <p:cNvCxnSpPr>
            <a:stCxn id="15" idx="0"/>
            <a:endCxn id="11" idx="2"/>
          </p:cNvCxnSpPr>
          <p:nvPr/>
        </p:nvCxnSpPr>
        <p:spPr>
          <a:xfrm flipV="1">
            <a:off x="1079612" y="3298467"/>
            <a:ext cx="1362073" cy="95201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stCxn id="18" idx="0"/>
            <a:endCxn id="12" idx="2"/>
          </p:cNvCxnSpPr>
          <p:nvPr/>
        </p:nvCxnSpPr>
        <p:spPr>
          <a:xfrm flipV="1">
            <a:off x="3203848" y="3295472"/>
            <a:ext cx="1103965" cy="95486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21" idx="0"/>
            <a:endCxn id="12" idx="2"/>
          </p:cNvCxnSpPr>
          <p:nvPr/>
        </p:nvCxnSpPr>
        <p:spPr>
          <a:xfrm flipH="1" flipV="1">
            <a:off x="4307813" y="3295472"/>
            <a:ext cx="1020271" cy="95501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27" idx="0"/>
            <a:endCxn id="12" idx="2"/>
          </p:cNvCxnSpPr>
          <p:nvPr/>
        </p:nvCxnSpPr>
        <p:spPr>
          <a:xfrm flipH="1" flipV="1">
            <a:off x="4307813" y="3295472"/>
            <a:ext cx="3252519" cy="147092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27" idx="0"/>
            <a:endCxn id="25" idx="2"/>
          </p:cNvCxnSpPr>
          <p:nvPr/>
        </p:nvCxnSpPr>
        <p:spPr>
          <a:xfrm flipV="1">
            <a:off x="7560332" y="4406352"/>
            <a:ext cx="504056" cy="36004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24" idx="1"/>
            <a:endCxn id="13" idx="2"/>
          </p:cNvCxnSpPr>
          <p:nvPr/>
        </p:nvCxnSpPr>
        <p:spPr>
          <a:xfrm flipH="1" flipV="1">
            <a:off x="6180021" y="3287251"/>
            <a:ext cx="984267" cy="61504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stCxn id="11" idx="0"/>
            <a:endCxn id="10" idx="2"/>
          </p:cNvCxnSpPr>
          <p:nvPr/>
        </p:nvCxnSpPr>
        <p:spPr>
          <a:xfrm flipV="1">
            <a:off x="2441685" y="2072573"/>
            <a:ext cx="1869168" cy="64983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12" idx="0"/>
            <a:endCxn id="10" idx="2"/>
          </p:cNvCxnSpPr>
          <p:nvPr/>
        </p:nvCxnSpPr>
        <p:spPr>
          <a:xfrm flipV="1">
            <a:off x="4307813" y="2072573"/>
            <a:ext cx="3040" cy="64683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13" idx="0"/>
            <a:endCxn id="10" idx="2"/>
          </p:cNvCxnSpPr>
          <p:nvPr/>
        </p:nvCxnSpPr>
        <p:spPr>
          <a:xfrm flipH="1" flipV="1">
            <a:off x="4310853" y="2072573"/>
            <a:ext cx="1869168" cy="63861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8" name="Horizontal Scroll 37"/>
          <p:cNvSpPr/>
          <p:nvPr/>
        </p:nvSpPr>
        <p:spPr>
          <a:xfrm>
            <a:off x="6460194" y="583411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£2,000</a:t>
            </a:r>
            <a:endParaRPr lang="en-GB" b="1" dirty="0">
              <a:solidFill>
                <a:srgbClr val="FF0000"/>
              </a:solidFill>
            </a:endParaRPr>
          </a:p>
        </p:txBody>
      </p:sp>
      <p:sp>
        <p:nvSpPr>
          <p:cNvPr id="39" name="Horizontal Scroll 38"/>
          <p:cNvSpPr/>
          <p:nvPr/>
        </p:nvSpPr>
        <p:spPr>
          <a:xfrm>
            <a:off x="2761791" y="583411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£10,000</a:t>
            </a:r>
            <a:endParaRPr lang="en-GB" b="1" dirty="0">
              <a:solidFill>
                <a:srgbClr val="FF0000"/>
              </a:solidFill>
            </a:endParaRPr>
          </a:p>
        </p:txBody>
      </p:sp>
      <p:sp>
        <p:nvSpPr>
          <p:cNvPr id="40" name="Horizontal Scroll 39"/>
          <p:cNvSpPr/>
          <p:nvPr/>
        </p:nvSpPr>
        <p:spPr>
          <a:xfrm>
            <a:off x="4699927" y="582128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£1,000</a:t>
            </a:r>
            <a:endParaRPr lang="en-GB" b="1" dirty="0">
              <a:solidFill>
                <a:srgbClr val="FF0000"/>
              </a:solidFill>
            </a:endParaRPr>
          </a:p>
        </p:txBody>
      </p:sp>
      <p:sp>
        <p:nvSpPr>
          <p:cNvPr id="41" name="Horizontal Scroll 40"/>
          <p:cNvSpPr/>
          <p:nvPr/>
        </p:nvSpPr>
        <p:spPr>
          <a:xfrm>
            <a:off x="7864350" y="580335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£7,000</a:t>
            </a:r>
            <a:endParaRPr lang="en-GB" b="1" dirty="0">
              <a:solidFill>
                <a:srgbClr val="FF0000"/>
              </a:solidFill>
            </a:endParaRPr>
          </a:p>
        </p:txBody>
      </p:sp>
      <p:sp>
        <p:nvSpPr>
          <p:cNvPr id="42" name="Horizontal Scroll 41"/>
          <p:cNvSpPr/>
          <p:nvPr/>
        </p:nvSpPr>
        <p:spPr>
          <a:xfrm>
            <a:off x="599927" y="583411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£5,000</a:t>
            </a:r>
            <a:endParaRPr lang="en-GB" b="1" dirty="0">
              <a:solidFill>
                <a:srgbClr val="FF0000"/>
              </a:solidFill>
            </a:endParaRPr>
          </a:p>
        </p:txBody>
      </p:sp>
      <p:sp>
        <p:nvSpPr>
          <p:cNvPr id="43" name="Left Arrow Callout 42"/>
          <p:cNvSpPr/>
          <p:nvPr/>
        </p:nvSpPr>
        <p:spPr>
          <a:xfrm>
            <a:off x="971600" y="1736939"/>
            <a:ext cx="1611795" cy="270320"/>
          </a:xfrm>
          <a:prstGeom prst="leftArrowCallout">
            <a:avLst>
              <a:gd name="adj1" fmla="val 22283"/>
              <a:gd name="adj2" fmla="val 28190"/>
              <a:gd name="adj3" fmla="val 127118"/>
              <a:gd name="adj4" fmla="val 6497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£50,000</a:t>
            </a:r>
            <a:endParaRPr lang="en-GB" b="1" dirty="0">
              <a:solidFill>
                <a:srgbClr val="FF0000"/>
              </a:solidFill>
            </a:endParaRPr>
          </a:p>
        </p:txBody>
      </p:sp>
      <p:pic>
        <p:nvPicPr>
          <p:cNvPr id="44" name="Picture 4" descr="C:\Users\Nigel\Pictures\Presentations\SkullCross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61357"/>
            <a:ext cx="597646" cy="571499"/>
          </a:xfrm>
          <a:prstGeom prst="rect">
            <a:avLst/>
          </a:prstGeom>
          <a:noFill/>
          <a:extLst>
            <a:ext uri="{909E8E84-426E-40DD-AFC4-6F175D3DCCD1}">
              <a14:hiddenFill xmlns:a14="http://schemas.microsoft.com/office/drawing/2010/main">
                <a:solidFill>
                  <a:srgbClr val="FFFFFF"/>
                </a:solidFill>
              </a14:hiddenFill>
            </a:ext>
          </a:extLst>
        </p:spPr>
      </p:pic>
      <p:sp>
        <p:nvSpPr>
          <p:cNvPr id="45" name="Left Arrow Callout 44"/>
          <p:cNvSpPr/>
          <p:nvPr/>
        </p:nvSpPr>
        <p:spPr>
          <a:xfrm flipH="1">
            <a:off x="6022169" y="1729917"/>
            <a:ext cx="1502159" cy="270320"/>
          </a:xfrm>
          <a:prstGeom prst="leftArrowCallout">
            <a:avLst>
              <a:gd name="adj1" fmla="val 22283"/>
              <a:gd name="adj2" fmla="val 28190"/>
              <a:gd name="adj3" fmla="val 127118"/>
              <a:gd name="adj4" fmla="val 64977"/>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£1m+</a:t>
            </a:r>
            <a:endParaRPr lang="en-GB" b="1" dirty="0">
              <a:solidFill>
                <a:srgbClr val="00B050"/>
              </a:solidFill>
            </a:endParaRPr>
          </a:p>
        </p:txBody>
      </p:sp>
      <p:sp>
        <p:nvSpPr>
          <p:cNvPr id="46" name="TextBox 45"/>
          <p:cNvSpPr txBox="1"/>
          <p:nvPr/>
        </p:nvSpPr>
        <p:spPr>
          <a:xfrm>
            <a:off x="7524328" y="1548933"/>
            <a:ext cx="1436028" cy="646331"/>
          </a:xfrm>
          <a:prstGeom prst="rect">
            <a:avLst/>
          </a:prstGeom>
          <a:noFill/>
        </p:spPr>
        <p:txBody>
          <a:bodyPr wrap="square" rtlCol="0">
            <a:spAutoFit/>
          </a:bodyPr>
          <a:lstStyle/>
          <a:p>
            <a:r>
              <a:rPr lang="en-GB" b="1" dirty="0" smtClean="0">
                <a:solidFill>
                  <a:schemeClr val="accent6">
                    <a:lumMod val="75000"/>
                  </a:schemeClr>
                </a:solidFill>
              </a:rPr>
              <a:t>Value to Business</a:t>
            </a:r>
            <a:endParaRPr lang="en-GB" b="1" dirty="0">
              <a:solidFill>
                <a:schemeClr val="accent6">
                  <a:lumMod val="75000"/>
                </a:schemeClr>
              </a:solidFill>
            </a:endParaRPr>
          </a:p>
        </p:txBody>
      </p:sp>
    </p:spTree>
    <p:extLst>
      <p:ext uri="{BB962C8B-B14F-4D97-AF65-F5344CB8AC3E}">
        <p14:creationId xmlns:p14="http://schemas.microsoft.com/office/powerpoint/2010/main" val="3120633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45071"/>
            <a:ext cx="8229600" cy="1143000"/>
          </a:xfrm>
        </p:spPr>
        <p:txBody>
          <a:bodyPr/>
          <a:lstStyle/>
          <a:p>
            <a:r>
              <a:rPr lang="en-GB" dirty="0" smtClean="0"/>
              <a:t>Methodologies </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Cloud life_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511256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31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gel\Pictures\Presentations\CloudAll 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468" y="3429000"/>
            <a:ext cx="2986340"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Nigel\Pictures\Presentations\Microsoft_Partner_Network_Logo_jpg-5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621817"/>
            <a:ext cx="2658167" cy="1447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Heart 1"/>
          <p:cNvSpPr/>
          <p:nvPr/>
        </p:nvSpPr>
        <p:spPr bwMode="auto">
          <a:xfrm>
            <a:off x="2987824" y="2564904"/>
            <a:ext cx="2520399" cy="2088232"/>
          </a:xfrm>
          <a:prstGeom prst="heart">
            <a:avLst/>
          </a:prstGeom>
          <a:solidFill>
            <a:srgbClr val="FF0000"/>
          </a:solidFill>
          <a:ln>
            <a:noFill/>
            <a:headEnd type="none" w="med" len="med"/>
            <a:tailEnd type="none" w="med" len="med"/>
          </a:ln>
          <a:effectLst>
            <a:outerShdw blurRad="44450" dist="27940" dir="5400000" algn="ctr">
              <a:srgbClr val="000000">
                <a:alpha val="32000"/>
              </a:srgbClr>
            </a:outerShdw>
            <a:softEdge rad="317500"/>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ffectLst>
                <a:glow rad="139700">
                  <a:schemeClr val="accent1">
                    <a:satMod val="175000"/>
                    <a:alpha val="40000"/>
                  </a:schemeClr>
                </a:glow>
              </a:effectLst>
            </a:endParaRPr>
          </a:p>
        </p:txBody>
      </p:sp>
    </p:spTree>
    <p:extLst>
      <p:ext uri="{BB962C8B-B14F-4D97-AF65-F5344CB8AC3E}">
        <p14:creationId xmlns:p14="http://schemas.microsoft.com/office/powerpoint/2010/main" val="3457453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heel(1)">
                                      <p:cBhvr>
                                        <p:cTn id="1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MPN = The Event Horizon </a:t>
            </a:r>
            <a:endParaRPr lang="en-GB" dirty="0"/>
          </a:p>
        </p:txBody>
      </p:sp>
      <p:sp>
        <p:nvSpPr>
          <p:cNvPr id="5" name="Content Placeholder 2"/>
          <p:cNvSpPr txBox="1">
            <a:spLocks/>
          </p:cNvSpPr>
          <p:nvPr/>
        </p:nvSpPr>
        <p:spPr bwMode="gray">
          <a:xfrm>
            <a:off x="1484416" y="2636912"/>
            <a:ext cx="6282046" cy="2980116"/>
          </a:xfrm>
          <a:prstGeom prst="rect">
            <a:avLst/>
          </a:prstGeom>
          <a:noFill/>
          <a:ln w="9525">
            <a:noFill/>
            <a:miter lim="800000"/>
            <a:headEnd/>
            <a:tailEnd/>
          </a:ln>
        </p:spPr>
        <p:txBody>
          <a:bodyPr/>
          <a:lstStyle>
            <a:defPPr>
              <a:defRPr lang="en-US"/>
            </a:defPPr>
            <a:lvl1pPr algn="l" rtl="0" fontAlgn="base">
              <a:spcBef>
                <a:spcPct val="0"/>
              </a:spcBef>
              <a:spcAft>
                <a:spcPct val="0"/>
              </a:spcAft>
              <a:defRPr sz="1000" kern="1200">
                <a:solidFill>
                  <a:srgbClr val="002060"/>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190500" indent="-190500" eaLnBrk="0" hangingPunct="0">
              <a:spcBef>
                <a:spcPct val="60000"/>
              </a:spcBef>
              <a:buClr>
                <a:schemeClr val="accent2"/>
              </a:buClr>
              <a:buFont typeface="Wingdings" pitchFamily="2" charset="2"/>
              <a:buChar char="§"/>
              <a:defRPr/>
            </a:pPr>
            <a:r>
              <a:rPr lang="en-US" sz="2000" b="1" dirty="0" smtClean="0">
                <a:latin typeface="+mn-lt"/>
              </a:rPr>
              <a:t>Time to Innovate</a:t>
            </a:r>
          </a:p>
          <a:p>
            <a:pPr marL="190500" indent="-190500" eaLnBrk="0" hangingPunct="0">
              <a:spcBef>
                <a:spcPct val="60000"/>
              </a:spcBef>
              <a:buClr>
                <a:schemeClr val="accent2"/>
              </a:buClr>
              <a:buFont typeface="Wingdings" pitchFamily="2" charset="2"/>
              <a:buChar char="§"/>
              <a:defRPr/>
            </a:pPr>
            <a:r>
              <a:rPr lang="en-US" sz="2000" b="1" dirty="0" smtClean="0">
                <a:latin typeface="+mn-lt"/>
              </a:rPr>
              <a:t>Time to change the way you work</a:t>
            </a:r>
          </a:p>
          <a:p>
            <a:pPr eaLnBrk="0" hangingPunct="0">
              <a:spcBef>
                <a:spcPct val="60000"/>
              </a:spcBef>
              <a:buClr>
                <a:schemeClr val="accent2"/>
              </a:buClr>
              <a:defRPr/>
            </a:pPr>
            <a:endParaRPr lang="en-GB" sz="2000" dirty="0" smtClean="0"/>
          </a:p>
          <a:p>
            <a:pPr eaLnBrk="0" hangingPunct="0">
              <a:spcBef>
                <a:spcPct val="60000"/>
              </a:spcBef>
              <a:buClr>
                <a:schemeClr val="accent2"/>
              </a:buClr>
              <a:defRPr/>
            </a:pPr>
            <a:r>
              <a:rPr lang="en-GB" sz="2000" dirty="0" smtClean="0"/>
              <a:t>"</a:t>
            </a:r>
            <a:r>
              <a:rPr lang="en-GB" sz="2000" dirty="0"/>
              <a:t>The losers have no choice except to continue arming themselves with the best weapons they can get</a:t>
            </a:r>
            <a:r>
              <a:rPr lang="en-GB" sz="2000" dirty="0" smtClean="0"/>
              <a:t>.”</a:t>
            </a:r>
          </a:p>
          <a:p>
            <a:pPr algn="r" eaLnBrk="0" hangingPunct="0">
              <a:spcBef>
                <a:spcPct val="60000"/>
              </a:spcBef>
              <a:buClr>
                <a:schemeClr val="accent2"/>
              </a:buClr>
              <a:defRPr/>
            </a:pPr>
            <a:r>
              <a:rPr lang="en-GB" sz="2000" i="1" dirty="0" smtClean="0"/>
              <a:t>Paul </a:t>
            </a:r>
            <a:r>
              <a:rPr lang="en-GB" sz="2000" i="1" dirty="0" err="1" smtClean="0"/>
              <a:t>Strassmann</a:t>
            </a:r>
            <a:r>
              <a:rPr lang="en-GB" sz="2000" i="1" dirty="0"/>
              <a:t>, </a:t>
            </a:r>
            <a:r>
              <a:rPr lang="en-GB" sz="2000" i="1" dirty="0" smtClean="0"/>
              <a:t>2004</a:t>
            </a:r>
            <a:endParaRPr lang="en-US" sz="2000" b="1" i="1" dirty="0">
              <a:latin typeface="+mn-lt"/>
            </a:endParaRPr>
          </a:p>
        </p:txBody>
      </p:sp>
    </p:spTree>
    <p:extLst>
      <p:ext uri="{BB962C8B-B14F-4D97-AF65-F5344CB8AC3E}">
        <p14:creationId xmlns:p14="http://schemas.microsoft.com/office/powerpoint/2010/main" val="70011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2050" name="Picture 2" descr="C:\Users\Nigel\Pictures\Presentations\lady-gaga-rolling-stone-c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4532658" cy="615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82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Hybrid or All In ?</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7"/>
          <p:cNvSpPr>
            <a:spLocks noChangeArrowheads="1"/>
          </p:cNvSpPr>
          <p:nvPr/>
        </p:nvSpPr>
        <p:spPr bwMode="auto">
          <a:xfrm>
            <a:off x="611560" y="2492896"/>
            <a:ext cx="7239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60000"/>
              </a:spcBef>
              <a:spcAft>
                <a:spcPct val="20000"/>
              </a:spcAft>
              <a:buFontTx/>
              <a:buBlip>
                <a:blip r:embed="rId3"/>
              </a:buBlip>
            </a:pPr>
            <a:r>
              <a:rPr lang="en-GB" sz="2400" dirty="0" smtClean="0">
                <a:solidFill>
                  <a:srgbClr val="333399"/>
                </a:solidFill>
              </a:rPr>
              <a:t>Don’t wait. The Time will never be just right.</a:t>
            </a:r>
          </a:p>
          <a:p>
            <a:pPr algn="r">
              <a:spcBef>
                <a:spcPct val="60000"/>
              </a:spcBef>
              <a:spcAft>
                <a:spcPct val="20000"/>
              </a:spcAft>
            </a:pPr>
            <a:r>
              <a:rPr lang="en-GB" sz="1600" i="1" dirty="0" smtClean="0">
                <a:solidFill>
                  <a:srgbClr val="333399"/>
                </a:solidFill>
              </a:rPr>
              <a:t>Napoleon Hill (Author, 1883 – 1970)</a:t>
            </a:r>
            <a:endParaRPr lang="en-GB" sz="2400" dirty="0" smtClean="0">
              <a:solidFill>
                <a:srgbClr val="333399"/>
              </a:solidFill>
            </a:endParaRPr>
          </a:p>
          <a:p>
            <a:pPr marL="342900" indent="-342900">
              <a:spcBef>
                <a:spcPct val="60000"/>
              </a:spcBef>
              <a:spcAft>
                <a:spcPct val="20000"/>
              </a:spcAft>
              <a:buFontTx/>
              <a:buBlip>
                <a:blip r:embed="rId3"/>
              </a:buBlip>
            </a:pPr>
            <a:endParaRPr lang="en-GB" sz="2400" dirty="0" smtClean="0">
              <a:solidFill>
                <a:srgbClr val="333399"/>
              </a:solidFill>
            </a:endParaRPr>
          </a:p>
          <a:p>
            <a:pPr marL="342900" indent="-342900">
              <a:spcBef>
                <a:spcPct val="60000"/>
              </a:spcBef>
              <a:spcAft>
                <a:spcPct val="20000"/>
              </a:spcAft>
              <a:buFontTx/>
              <a:buBlip>
                <a:blip r:embed="rId3"/>
              </a:buBlip>
            </a:pPr>
            <a:r>
              <a:rPr lang="en-GB" sz="2400" dirty="0" smtClean="0">
                <a:solidFill>
                  <a:srgbClr val="333399"/>
                </a:solidFill>
              </a:rPr>
              <a:t>We all live under the same sky, but we don’t all have the same horizon.</a:t>
            </a:r>
          </a:p>
          <a:p>
            <a:pPr algn="r">
              <a:spcBef>
                <a:spcPct val="60000"/>
              </a:spcBef>
              <a:spcAft>
                <a:spcPct val="20000"/>
              </a:spcAft>
            </a:pPr>
            <a:r>
              <a:rPr lang="en-GB" sz="1600" i="1" dirty="0" err="1">
                <a:solidFill>
                  <a:srgbClr val="333399"/>
                </a:solidFill>
              </a:rPr>
              <a:t>Konrad</a:t>
            </a:r>
            <a:r>
              <a:rPr lang="en-GB" sz="1600" i="1" dirty="0">
                <a:solidFill>
                  <a:srgbClr val="333399"/>
                </a:solidFill>
              </a:rPr>
              <a:t> </a:t>
            </a:r>
            <a:r>
              <a:rPr lang="en-GB" sz="1600" i="1" dirty="0" err="1">
                <a:solidFill>
                  <a:srgbClr val="333399"/>
                </a:solidFill>
              </a:rPr>
              <a:t>Adenaur</a:t>
            </a:r>
            <a:r>
              <a:rPr lang="en-GB" sz="1600" i="1" dirty="0">
                <a:solidFill>
                  <a:srgbClr val="333399"/>
                </a:solidFill>
              </a:rPr>
              <a:t> (German Statesman; 1876-1967</a:t>
            </a:r>
          </a:p>
          <a:p>
            <a:pPr marL="342900" indent="-342900">
              <a:spcBef>
                <a:spcPct val="60000"/>
              </a:spcBef>
              <a:spcAft>
                <a:spcPct val="20000"/>
              </a:spcAft>
              <a:buFontTx/>
              <a:buBlip>
                <a:blip r:embed="rId3"/>
              </a:buBlip>
            </a:pPr>
            <a:endParaRPr lang="en-GB" sz="2400" dirty="0">
              <a:solidFill>
                <a:srgbClr val="333399"/>
              </a:solidFill>
            </a:endParaRPr>
          </a:p>
        </p:txBody>
      </p:sp>
    </p:spTree>
    <p:extLst>
      <p:ext uri="{BB962C8B-B14F-4D97-AF65-F5344CB8AC3E}">
        <p14:creationId xmlns:p14="http://schemas.microsoft.com/office/powerpoint/2010/main" val="3118621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 Challenge</a:t>
            </a:r>
            <a:endParaRPr lang="en-GB" dirty="0"/>
          </a:p>
        </p:txBody>
      </p:sp>
      <p:sp>
        <p:nvSpPr>
          <p:cNvPr id="3" name="Content Placeholder 2"/>
          <p:cNvSpPr>
            <a:spLocks noGrp="1"/>
          </p:cNvSpPr>
          <p:nvPr>
            <p:ph idx="1"/>
          </p:nvPr>
        </p:nvSpPr>
        <p:spPr/>
        <p:txBody>
          <a:bodyPr/>
          <a:lstStyle/>
          <a:p>
            <a:pPr algn="ctr">
              <a:spcBef>
                <a:spcPct val="60000"/>
              </a:spcBef>
              <a:spcAft>
                <a:spcPct val="20000"/>
              </a:spcAft>
              <a:buBlip>
                <a:blip r:embed="rId2"/>
              </a:buBlip>
            </a:pPr>
            <a:endParaRPr lang="en-GB" dirty="0" smtClean="0">
              <a:solidFill>
                <a:srgbClr val="333399"/>
              </a:solidFill>
            </a:endParaRPr>
          </a:p>
          <a:p>
            <a:pPr marL="0" indent="0" algn="ctr">
              <a:spcBef>
                <a:spcPct val="60000"/>
              </a:spcBef>
              <a:spcAft>
                <a:spcPct val="20000"/>
              </a:spcAft>
              <a:buNone/>
            </a:pPr>
            <a:r>
              <a:rPr lang="en-GB" sz="5400" b="1" dirty="0" smtClean="0">
                <a:solidFill>
                  <a:srgbClr val="333399"/>
                </a:solidFill>
              </a:rPr>
              <a:t>Hybrid or all in?</a:t>
            </a:r>
            <a:endParaRPr lang="en-GB" sz="5400" b="1" dirty="0">
              <a:solidFill>
                <a:srgbClr val="333399"/>
              </a:solidFill>
            </a:endParaRPr>
          </a:p>
          <a:p>
            <a:pPr marL="0" indent="0">
              <a:buNone/>
            </a:pPr>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907173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Nigel\Pictures\Icon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2160240" cy="16608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12160" y="231478"/>
            <a:ext cx="2746648" cy="1143000"/>
          </a:xfrm>
        </p:spPr>
        <p:txBody>
          <a:bodyPr/>
          <a:lstStyle/>
          <a:p>
            <a:r>
              <a:rPr lang="en-GB" dirty="0" smtClean="0"/>
              <a:t>Operations</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Content Placeholder 4"/>
          <p:cNvSpPr>
            <a:spLocks noGrp="1"/>
          </p:cNvSpPr>
          <p:nvPr>
            <p:ph idx="1"/>
          </p:nvPr>
        </p:nvSpPr>
        <p:spPr>
          <a:xfrm>
            <a:off x="457200" y="2565400"/>
            <a:ext cx="8507288" cy="3560763"/>
          </a:xfrm>
        </p:spPr>
        <p:txBody>
          <a:bodyPr/>
          <a:lstStyle/>
          <a:p>
            <a:r>
              <a:rPr lang="en-GB" dirty="0" smtClean="0"/>
              <a:t>Your business platforms (email, </a:t>
            </a:r>
            <a:r>
              <a:rPr lang="en-GB" dirty="0" err="1" smtClean="0"/>
              <a:t>Collab</a:t>
            </a:r>
            <a:r>
              <a:rPr lang="en-GB" dirty="0" smtClean="0"/>
              <a:t> </a:t>
            </a:r>
            <a:r>
              <a:rPr lang="en-GB" dirty="0" err="1" smtClean="0"/>
              <a:t>etc</a:t>
            </a:r>
            <a:r>
              <a:rPr lang="en-GB" dirty="0" smtClean="0"/>
              <a:t>)</a:t>
            </a:r>
            <a:endParaRPr lang="en-GB" dirty="0"/>
          </a:p>
        </p:txBody>
      </p:sp>
      <p:pic>
        <p:nvPicPr>
          <p:cNvPr id="1027" name="Picture 3" descr="C:\Users\Nigel\Pictures\Logos\Microsoft Logos\Microsoft Az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62" y="3299150"/>
            <a:ext cx="4388147" cy="2794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23928" y="4201387"/>
            <a:ext cx="432048" cy="1107996"/>
          </a:xfrm>
          <a:prstGeom prst="rect">
            <a:avLst/>
          </a:prstGeom>
          <a:noFill/>
        </p:spPr>
        <p:txBody>
          <a:bodyPr wrap="square" rtlCol="0">
            <a:spAutoFit/>
          </a:bodyPr>
          <a:lstStyle/>
          <a:p>
            <a:r>
              <a:rPr lang="en-GB" sz="6600" b="1" dirty="0" smtClean="0">
                <a:solidFill>
                  <a:srgbClr val="00B050"/>
                </a:solidFill>
              </a:rPr>
              <a:t>+</a:t>
            </a:r>
            <a:endParaRPr lang="en-GB" sz="6600" b="1" dirty="0">
              <a:solidFill>
                <a:srgbClr val="00B050"/>
              </a:solidFill>
            </a:endParaRPr>
          </a:p>
        </p:txBody>
      </p:sp>
      <p:pic>
        <p:nvPicPr>
          <p:cNvPr id="4098" name="Picture 2" descr="C:\Users\Nigel\Pictures\Logos\Microsoft Logos\BPOSLog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87" y="3299150"/>
            <a:ext cx="3876134" cy="279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66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260648"/>
            <a:ext cx="3754760" cy="1143000"/>
          </a:xfrm>
        </p:spPr>
        <p:txBody>
          <a:bodyPr/>
          <a:lstStyle/>
          <a:p>
            <a:r>
              <a:rPr lang="en-GB" dirty="0" smtClean="0"/>
              <a:t>Services + R&amp;D</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6" name="TextBox 5"/>
          <p:cNvSpPr txBox="1"/>
          <p:nvPr/>
        </p:nvSpPr>
        <p:spPr>
          <a:xfrm>
            <a:off x="3779912" y="3667090"/>
            <a:ext cx="432048" cy="1107996"/>
          </a:xfrm>
          <a:prstGeom prst="rect">
            <a:avLst/>
          </a:prstGeom>
          <a:noFill/>
        </p:spPr>
        <p:txBody>
          <a:bodyPr wrap="square" rtlCol="0">
            <a:spAutoFit/>
          </a:bodyPr>
          <a:lstStyle/>
          <a:p>
            <a:r>
              <a:rPr lang="en-GB" sz="6600" b="1" dirty="0" smtClean="0">
                <a:solidFill>
                  <a:srgbClr val="00B050"/>
                </a:solidFill>
              </a:rPr>
              <a:t>+</a:t>
            </a:r>
            <a:endParaRPr lang="en-GB" sz="6600" b="1" dirty="0">
              <a:solidFill>
                <a:srgbClr val="00B050"/>
              </a:solidFill>
            </a:endParaRPr>
          </a:p>
        </p:txBody>
      </p:sp>
      <p:pic>
        <p:nvPicPr>
          <p:cNvPr id="1029" name="Picture 5" descr="C:\Users\Nigel\Pictures\Logos\Microsoft Logos\windows_azure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852936"/>
            <a:ext cx="3983934"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Nigel\Pictures\Presentations\office_building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73231"/>
            <a:ext cx="3168352" cy="3569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igel\Pictures\SW Adop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049074"/>
            <a:ext cx="2232248" cy="201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6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randombar(horizontal)">
                                      <p:cBhvr>
                                        <p:cTn id="1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45071"/>
            <a:ext cx="3096344" cy="1143000"/>
          </a:xfrm>
        </p:spPr>
        <p:txBody>
          <a:bodyPr/>
          <a:lstStyle/>
          <a:p>
            <a:r>
              <a:rPr lang="en-GB" dirty="0" smtClean="0"/>
              <a:t>Customers !</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Cloud life_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511256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0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75"/>
            <a:ext cx="5338936" cy="1143000"/>
          </a:xfrm>
        </p:spPr>
        <p:txBody>
          <a:bodyPr/>
          <a:lstStyle/>
          <a:p>
            <a:r>
              <a:rPr lang="en-GB" dirty="0" smtClean="0"/>
              <a:t>The New Battle-Ground</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2" descr="C:\Users\Nigel\Pictures\Presentations\CloudAll 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25333"/>
            <a:ext cx="5742826" cy="2285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85317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Opportunity</a:t>
            </a:r>
            <a:endParaRPr lang="en-GB" dirty="0"/>
          </a:p>
        </p:txBody>
      </p:sp>
      <p:sp>
        <p:nvSpPr>
          <p:cNvPr id="5" name="Content Placeholder 2"/>
          <p:cNvSpPr txBox="1">
            <a:spLocks/>
          </p:cNvSpPr>
          <p:nvPr/>
        </p:nvSpPr>
        <p:spPr bwMode="gray">
          <a:xfrm>
            <a:off x="683568" y="3212976"/>
            <a:ext cx="5184576" cy="2980116"/>
          </a:xfrm>
          <a:prstGeom prst="rect">
            <a:avLst/>
          </a:prstGeom>
          <a:noFill/>
          <a:ln w="9525">
            <a:noFill/>
            <a:miter lim="800000"/>
            <a:headEnd/>
            <a:tailEnd/>
          </a:ln>
        </p:spPr>
        <p:txBody>
          <a:bodyPr/>
          <a:lstStyle>
            <a:defPPr>
              <a:defRPr lang="en-US"/>
            </a:defPPr>
            <a:lvl1pPr algn="l" rtl="0" fontAlgn="base">
              <a:spcBef>
                <a:spcPct val="0"/>
              </a:spcBef>
              <a:spcAft>
                <a:spcPct val="0"/>
              </a:spcAft>
              <a:defRPr sz="1000" kern="1200">
                <a:solidFill>
                  <a:srgbClr val="002060"/>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eaLnBrk="0" hangingPunct="0">
              <a:spcBef>
                <a:spcPct val="60000"/>
              </a:spcBef>
              <a:buClr>
                <a:schemeClr val="accent2"/>
              </a:buClr>
              <a:defRPr/>
            </a:pPr>
            <a:endParaRPr lang="en-GB" sz="2000" dirty="0" smtClean="0"/>
          </a:p>
          <a:p>
            <a:pPr eaLnBrk="0" hangingPunct="0">
              <a:spcBef>
                <a:spcPct val="60000"/>
              </a:spcBef>
              <a:buClr>
                <a:schemeClr val="accent2"/>
              </a:buClr>
              <a:defRPr/>
            </a:pPr>
            <a:r>
              <a:rPr lang="en-GB" sz="2800" dirty="0" smtClean="0"/>
              <a:t>“The Sleeper Awakes.”</a:t>
            </a:r>
          </a:p>
          <a:p>
            <a:pPr algn="r" eaLnBrk="0" hangingPunct="0">
              <a:spcBef>
                <a:spcPct val="60000"/>
              </a:spcBef>
              <a:buClr>
                <a:schemeClr val="accent2"/>
              </a:buClr>
              <a:defRPr/>
            </a:pPr>
            <a:r>
              <a:rPr lang="en-GB" sz="2800" i="1" dirty="0" err="1" smtClean="0"/>
              <a:t>H.G.Wells</a:t>
            </a:r>
            <a:r>
              <a:rPr lang="en-GB" sz="2800" i="1" dirty="0" smtClean="0"/>
              <a:t>, 1910</a:t>
            </a:r>
            <a:endParaRPr lang="en-US" sz="2800" b="1" i="1" dirty="0">
              <a:latin typeface="+mn-lt"/>
            </a:endParaRPr>
          </a:p>
        </p:txBody>
      </p:sp>
    </p:spTree>
    <p:extLst>
      <p:ext uri="{BB962C8B-B14F-4D97-AF65-F5344CB8AC3E}">
        <p14:creationId xmlns:p14="http://schemas.microsoft.com/office/powerpoint/2010/main" val="139476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pSp>
        <p:nvGrpSpPr>
          <p:cNvPr id="5" name="Group 4"/>
          <p:cNvGrpSpPr/>
          <p:nvPr/>
        </p:nvGrpSpPr>
        <p:grpSpPr>
          <a:xfrm>
            <a:off x="755576" y="1597170"/>
            <a:ext cx="6120680" cy="4640142"/>
            <a:chOff x="1547664" y="1728478"/>
            <a:chExt cx="5760640" cy="4280102"/>
          </a:xfrm>
        </p:grpSpPr>
        <p:pic>
          <p:nvPicPr>
            <p:cNvPr id="7170" name="Picture 2" descr="C:\Users\Nigel\Pictures\Presentations\safety_n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760640" cy="42357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igel\Pictures\Logos\Microsoft Logos\Microsoft_Partner_Network_Logo_jpg-5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48394">
              <a:off x="3935674" y="1728478"/>
              <a:ext cx="2501565" cy="12661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9892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762000"/>
            <a:ext cx="8458200" cy="2819400"/>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9461" name="Rectangle 2"/>
          <p:cNvSpPr>
            <a:spLocks noGrp="1" noChangeArrowheads="1"/>
          </p:cNvSpPr>
          <p:nvPr>
            <p:ph type="title"/>
          </p:nvPr>
        </p:nvSpPr>
        <p:spPr>
          <a:xfrm>
            <a:off x="533400" y="-152400"/>
            <a:ext cx="8229600" cy="1143000"/>
          </a:xfrm>
        </p:spPr>
        <p:txBody>
          <a:bodyPr/>
          <a:lstStyle/>
          <a:p>
            <a:pPr eaLnBrk="1" hangingPunct="1"/>
            <a:r>
              <a:rPr lang="en-US" sz="4000" b="1" dirty="0" smtClean="0"/>
              <a:t>IAMCP Vision and Mission - PACE</a:t>
            </a:r>
          </a:p>
        </p:txBody>
      </p:sp>
      <p:sp>
        <p:nvSpPr>
          <p:cNvPr id="7172" name="Rectangle 3"/>
          <p:cNvSpPr>
            <a:spLocks noGrp="1" noChangeArrowheads="1"/>
          </p:cNvSpPr>
          <p:nvPr>
            <p:ph idx="1"/>
          </p:nvPr>
        </p:nvSpPr>
        <p:spPr>
          <a:xfrm>
            <a:off x="457200" y="838200"/>
            <a:ext cx="8686800" cy="502920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IAMCP </a:t>
            </a: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global business community for </a:t>
            </a:r>
            <a:r>
              <a:rPr lang="en-US" sz="2400" dirty="0" smtClean="0">
                <a:effectLst>
                  <a:outerShdw blurRad="38100" dist="38100" dir="2700000" algn="tl">
                    <a:srgbClr val="000000">
                      <a:alpha val="43137"/>
                    </a:srgbClr>
                  </a:outerShdw>
                </a:effectLst>
              </a:rPr>
              <a:t>the Microsoft Channel</a:t>
            </a:r>
            <a:endParaRPr lang="en-US" sz="2400" dirty="0">
              <a:effectLst>
                <a:outerShdw blurRad="38100" dist="38100" dir="2700000" algn="tl">
                  <a:srgbClr val="000000">
                    <a:alpha val="43137"/>
                  </a:srgbClr>
                </a:outerShdw>
              </a:effectLst>
            </a:endParaRP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To maximize the business potential of its members </a:t>
            </a:r>
            <a:r>
              <a:rPr lang="en-US" sz="2400" dirty="0" smtClean="0">
                <a:effectLst>
                  <a:outerShdw blurRad="38100" dist="38100" dir="2700000" algn="tl">
                    <a:srgbClr val="000000">
                      <a:alpha val="43137"/>
                    </a:srgbClr>
                  </a:outerShdw>
                </a:effectLst>
              </a:rPr>
              <a:t>through:</a:t>
            </a:r>
            <a:endParaRPr lang="en-US"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nvGraphicFramePr>
        <p:xfrm>
          <a:off x="381000" y="3657600"/>
          <a:ext cx="8229600" cy="2209800"/>
        </p:xfrm>
        <a:graphic>
          <a:graphicData uri="http://schemas.openxmlformats.org/drawingml/2006/table">
            <a:tbl>
              <a:tblPr bandRow="1">
                <a:tableStyleId>{D27102A9-8310-4765-A935-A1911B00CA55}</a:tableStyleId>
              </a:tblPr>
              <a:tblGrid>
                <a:gridCol w="2895600"/>
                <a:gridCol w="5334000"/>
              </a:tblGrid>
              <a:tr h="405315">
                <a:tc>
                  <a:txBody>
                    <a:bodyPr/>
                    <a:lstStyle/>
                    <a:p>
                      <a:r>
                        <a:rPr lang="en-US" b="1" dirty="0">
                          <a:solidFill>
                            <a:srgbClr val="FFFF00"/>
                          </a:solidFill>
                        </a:rPr>
                        <a:t>P</a:t>
                      </a:r>
                      <a:r>
                        <a:rPr lang="en-US" dirty="0"/>
                        <a:t>eer to Peer Networking</a:t>
                      </a:r>
                    </a:p>
                  </a:txBody>
                  <a:tcPr/>
                </a:tc>
                <a:tc>
                  <a:txBody>
                    <a:bodyPr/>
                    <a:lstStyle/>
                    <a:p>
                      <a:r>
                        <a:rPr lang="en-US" dirty="0"/>
                        <a:t>Rhythm</a:t>
                      </a:r>
                      <a:r>
                        <a:rPr lang="en-US" baseline="0" dirty="0"/>
                        <a:t> of events occurring globally</a:t>
                      </a:r>
                      <a:endParaRPr lang="en-US" dirty="0"/>
                    </a:p>
                  </a:txBody>
                  <a:tcPr/>
                </a:tc>
              </a:tr>
              <a:tr h="699585">
                <a:tc>
                  <a:txBody>
                    <a:bodyPr/>
                    <a:lstStyle/>
                    <a:p>
                      <a:r>
                        <a:rPr lang="en-US" b="1" dirty="0">
                          <a:solidFill>
                            <a:srgbClr val="FFFF00"/>
                          </a:solidFill>
                        </a:rPr>
                        <a:t>A</a:t>
                      </a:r>
                      <a:r>
                        <a:rPr lang="en-US" dirty="0"/>
                        <a:t>dvocacy</a:t>
                      </a:r>
                    </a:p>
                  </a:txBody>
                  <a:tcPr/>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a:tc>
              </a:tr>
              <a:tr h="405315">
                <a:tc>
                  <a:txBody>
                    <a:bodyPr/>
                    <a:lstStyle/>
                    <a:p>
                      <a:r>
                        <a:rPr lang="en-US" b="1" dirty="0">
                          <a:solidFill>
                            <a:srgbClr val="FFFF00"/>
                          </a:solidFill>
                        </a:rPr>
                        <a:t>C</a:t>
                      </a:r>
                      <a:r>
                        <a:rPr lang="en-US" dirty="0"/>
                        <a:t>ommunity Outreach</a:t>
                      </a:r>
                    </a:p>
                  </a:txBody>
                  <a:tcPr/>
                </a:tc>
                <a:tc>
                  <a:txBody>
                    <a:bodyPr/>
                    <a:lstStyle/>
                    <a:p>
                      <a:r>
                        <a:rPr lang="en-US" dirty="0"/>
                        <a:t>On the lines of Social Entrepreneurship</a:t>
                      </a:r>
                    </a:p>
                  </a:txBody>
                  <a:tcPr/>
                </a:tc>
              </a:tr>
              <a:tr h="699585">
                <a:tc>
                  <a:txBody>
                    <a:bodyPr/>
                    <a:lstStyle/>
                    <a:p>
                      <a:r>
                        <a:rPr lang="en-US" b="1" dirty="0">
                          <a:solidFill>
                            <a:srgbClr val="FFFF00"/>
                          </a:solidFill>
                        </a:rPr>
                        <a:t>E</a:t>
                      </a:r>
                      <a:r>
                        <a:rPr lang="en-US" dirty="0"/>
                        <a:t>ducation and Growth</a:t>
                      </a:r>
                    </a:p>
                  </a:txBody>
                  <a:tcPr/>
                </a:tc>
                <a:tc>
                  <a:txBody>
                    <a:bodyPr/>
                    <a:lstStyle/>
                    <a:p>
                      <a:r>
                        <a:rPr lang="en-US" dirty="0"/>
                        <a:t>Provide Programs and experiences to grow</a:t>
                      </a:r>
                      <a:r>
                        <a:rPr lang="en-US" baseline="0" dirty="0"/>
                        <a:t> the business capability and capacity of Partners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2132857"/>
            <a:ext cx="8229600" cy="4320332"/>
          </a:xfrm>
        </p:spPr>
        <p:txBody>
          <a:bodyPr/>
          <a:lstStyle/>
          <a:p>
            <a:pPr algn="ctr">
              <a:buFontTx/>
              <a:buNone/>
            </a:pPr>
            <a:r>
              <a:rPr lang="en-GB" sz="4400" b="1" dirty="0" smtClean="0"/>
              <a:t>Thank You !</a:t>
            </a:r>
          </a:p>
          <a:p>
            <a:pPr algn="ctr">
              <a:buFontTx/>
              <a:buNone/>
            </a:pPr>
            <a:endParaRPr lang="en-GB" b="1" dirty="0" smtClean="0"/>
          </a:p>
          <a:p>
            <a:pPr algn="ctr">
              <a:buFontTx/>
              <a:buNone/>
            </a:pPr>
            <a:r>
              <a:rPr lang="en-GB" b="1" dirty="0" smtClean="0">
                <a:hlinkClick r:id="rId2"/>
              </a:rPr>
              <a:t>info@iamcp-uk.org</a:t>
            </a:r>
            <a:endParaRPr lang="en-GB" b="1" dirty="0" smtClean="0"/>
          </a:p>
          <a:p>
            <a:pPr algn="ctr">
              <a:buFontTx/>
              <a:buNone/>
            </a:pPr>
            <a:r>
              <a:rPr lang="en-GB" b="1" dirty="0" smtClean="0">
                <a:hlinkClick r:id="rId3"/>
              </a:rPr>
              <a:t>http://www.twitter.com/IAMCPUK</a:t>
            </a:r>
            <a:endParaRPr lang="en-GB" b="1" dirty="0" smtClean="0"/>
          </a:p>
          <a:p>
            <a:pPr algn="ctr">
              <a:buFontTx/>
              <a:buNone/>
            </a:pPr>
            <a:r>
              <a:rPr lang="en-GB" b="1" dirty="0" smtClean="0">
                <a:hlinkClick r:id="rId4"/>
              </a:rPr>
              <a:t>http://www.twitter.com/IAMCPOrg</a:t>
            </a:r>
            <a:endParaRPr lang="en-GB" b="1" dirty="0" smtClean="0"/>
          </a:p>
          <a:p>
            <a:pPr algn="ctr">
              <a:buFontTx/>
              <a:buNone/>
            </a:pPr>
            <a:endParaRPr lang="en-GB" b="1" dirty="0" smtClean="0"/>
          </a:p>
          <a:p>
            <a:pPr algn="ctr">
              <a:buFontTx/>
              <a:buNone/>
            </a:pPr>
            <a:endParaRPr lang="en-GB" b="1" dirty="0" smtClean="0"/>
          </a:p>
        </p:txBody>
      </p:sp>
      <p:sp>
        <p:nvSpPr>
          <p:cNvPr id="29700"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927" y="260648"/>
            <a:ext cx="2242592" cy="1143000"/>
          </a:xfrm>
        </p:spPr>
        <p:txBody>
          <a:bodyPr/>
          <a:lstStyle/>
          <a:p>
            <a:r>
              <a:rPr lang="en-GB" dirty="0" err="1" smtClean="0"/>
              <a:t>Deja</a:t>
            </a:r>
            <a:r>
              <a:rPr lang="en-GB" dirty="0" smtClean="0"/>
              <a:t> </a:t>
            </a:r>
            <a:r>
              <a:rPr lang="en-GB" dirty="0" err="1" smtClean="0"/>
              <a:t>Vue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vt1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83261"/>
            <a:ext cx="2774767"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Nigel\Pictures\Presentations\mosaic_6be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300" y="1628800"/>
            <a:ext cx="3396347"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Nigel\Pictures\Presentations\Browser Cho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2348880"/>
            <a:ext cx="3681438" cy="3816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0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4"/>
          <p:cNvSpPr/>
          <p:nvPr/>
        </p:nvSpPr>
        <p:spPr>
          <a:xfrm>
            <a:off x="605642" y="1843951"/>
            <a:ext cx="7782782" cy="3662541"/>
          </a:xfrm>
          <a:prstGeom prst="rect">
            <a:avLst/>
          </a:prstGeom>
        </p:spPr>
        <p:txBody>
          <a:bodyPr wrap="square">
            <a:spAutoFit/>
          </a:bodyPr>
          <a:lstStyle/>
          <a:p>
            <a:pPr algn="just"/>
            <a:r>
              <a:rPr lang="en-GB" sz="2000" dirty="0" smtClean="0"/>
              <a:t>“The </a:t>
            </a:r>
            <a:r>
              <a:rPr lang="en-GB" sz="2000" dirty="0"/>
              <a:t>opening up of new markets and the organizational development from the craft shop and factory to such concerns as US Steel illustrate the process of industrial mutation that incessantly revolutionizes the economic structure from within, incessantly destroying the old one, incessantly creating a new </a:t>
            </a:r>
            <a:r>
              <a:rPr lang="en-GB" sz="2000" dirty="0" smtClean="0"/>
              <a:t>one. The process must </a:t>
            </a:r>
            <a:r>
              <a:rPr lang="en-GB" sz="2000" dirty="0"/>
              <a:t>be seen in its role in the perennial gale of creative destruction; it cannot be understood on the hypothesis that there is a perennial lull</a:t>
            </a:r>
            <a:r>
              <a:rPr lang="en-GB" sz="2000" dirty="0" smtClean="0"/>
              <a:t>.”</a:t>
            </a:r>
          </a:p>
          <a:p>
            <a:pPr algn="just"/>
            <a:endParaRPr lang="en-GB" dirty="0"/>
          </a:p>
          <a:p>
            <a:pPr algn="r"/>
            <a:r>
              <a:rPr lang="en-GB" sz="1800" i="1" dirty="0" smtClean="0"/>
              <a:t>Joseph </a:t>
            </a:r>
            <a:r>
              <a:rPr lang="en-GB" sz="1800" i="1" dirty="0"/>
              <a:t>Schumpeter, </a:t>
            </a:r>
            <a:endParaRPr lang="en-GB" sz="1800" i="1" dirty="0" smtClean="0"/>
          </a:p>
          <a:p>
            <a:pPr algn="r"/>
            <a:r>
              <a:rPr lang="en-GB" sz="1800" i="1" dirty="0" smtClean="0"/>
              <a:t>The </a:t>
            </a:r>
            <a:r>
              <a:rPr lang="en-GB" sz="1800" i="1" dirty="0"/>
              <a:t>Process of Creative Destruction, </a:t>
            </a:r>
            <a:endParaRPr lang="en-GB" sz="1800" i="1" dirty="0" smtClean="0"/>
          </a:p>
          <a:p>
            <a:pPr algn="r"/>
            <a:r>
              <a:rPr lang="en-GB" sz="1800" i="1" dirty="0" smtClean="0"/>
              <a:t>1942</a:t>
            </a:r>
            <a:endParaRPr lang="en-GB" sz="1800" i="1" dirty="0"/>
          </a:p>
        </p:txBody>
      </p:sp>
    </p:spTree>
    <p:extLst>
      <p:ext uri="{BB962C8B-B14F-4D97-AF65-F5344CB8AC3E}">
        <p14:creationId xmlns:p14="http://schemas.microsoft.com/office/powerpoint/2010/main" val="1331204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ctangle 90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1542" y="1787549"/>
            <a:ext cx="2660898" cy="471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Rectangle 901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041" y="1787549"/>
            <a:ext cx="2387501" cy="471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Rectangle 901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465" y="1787549"/>
            <a:ext cx="2390576" cy="471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88070"/>
          <p:cNvSpPr>
            <a:spLocks noChangeArrowheads="1"/>
          </p:cNvSpPr>
          <p:nvPr/>
        </p:nvSpPr>
        <p:spPr bwMode="auto">
          <a:xfrm>
            <a:off x="496537" y="2357430"/>
            <a:ext cx="8249570" cy="1308100"/>
          </a:xfrm>
          <a:prstGeom prst="roundRect">
            <a:avLst>
              <a:gd name="adj" fmla="val 9259"/>
            </a:avLst>
          </a:prstGeom>
          <a:solidFill>
            <a:srgbClr val="0066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nchor="ctr"/>
          <a:lstStyle/>
          <a:p>
            <a:pPr defTabSz="912813"/>
            <a:endParaRPr lang="en-US">
              <a:solidFill>
                <a:srgbClr val="000000"/>
              </a:solidFill>
            </a:endParaRPr>
          </a:p>
        </p:txBody>
      </p:sp>
      <p:sp>
        <p:nvSpPr>
          <p:cNvPr id="28" name="TextBox 88071"/>
          <p:cNvSpPr txBox="1">
            <a:spLocks noChangeArrowheads="1"/>
          </p:cNvSpPr>
          <p:nvPr/>
        </p:nvSpPr>
        <p:spPr bwMode="auto">
          <a:xfrm rot="-5400000">
            <a:off x="160014" y="2798787"/>
            <a:ext cx="1300163" cy="430212"/>
          </a:xfrm>
          <a:prstGeom prst="rect">
            <a:avLst/>
          </a:prstGeom>
          <a:solidFill>
            <a:srgbClr val="006600">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nchorCtr="1"/>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lnSpc>
                <a:spcPct val="70000"/>
              </a:lnSpc>
            </a:pPr>
            <a:r>
              <a:rPr lang="en-US" sz="1200" dirty="0" smtClean="0">
                <a:solidFill>
                  <a:schemeClr val="bg1"/>
                </a:solidFill>
              </a:rPr>
              <a:t>Innovation</a:t>
            </a:r>
            <a:endParaRPr lang="en-US" sz="1200" dirty="0">
              <a:solidFill>
                <a:schemeClr val="bg1"/>
              </a:solidFill>
            </a:endParaRPr>
          </a:p>
        </p:txBody>
      </p:sp>
      <p:grpSp>
        <p:nvGrpSpPr>
          <p:cNvPr id="29" name="Group 16"/>
          <p:cNvGrpSpPr>
            <a:grpSpLocks/>
          </p:cNvGrpSpPr>
          <p:nvPr/>
        </p:nvGrpSpPr>
        <p:grpSpPr bwMode="auto">
          <a:xfrm>
            <a:off x="472752" y="3668738"/>
            <a:ext cx="8273355" cy="1403351"/>
            <a:chOff x="426" y="1827"/>
            <a:chExt cx="5054" cy="884"/>
          </a:xfrm>
        </p:grpSpPr>
        <p:sp>
          <p:nvSpPr>
            <p:cNvPr id="30" name="Rounded Rectangle 88102"/>
            <p:cNvSpPr>
              <a:spLocks noChangeArrowheads="1"/>
            </p:cNvSpPr>
            <p:nvPr/>
          </p:nvSpPr>
          <p:spPr bwMode="auto">
            <a:xfrm>
              <a:off x="426" y="1872"/>
              <a:ext cx="5054" cy="816"/>
            </a:xfrm>
            <a:prstGeom prst="roundRect">
              <a:avLst>
                <a:gd name="adj" fmla="val 9259"/>
              </a:avLst>
            </a:prstGeom>
            <a:solidFill>
              <a:schemeClr val="tx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9728" tIns="54864" rIns="109728" bIns="54864" anchor="ctr"/>
            <a:lstStyle/>
            <a:p>
              <a:pPr defTabSz="912813"/>
              <a:endParaRPr lang="en-US">
                <a:solidFill>
                  <a:srgbClr val="000000"/>
                </a:solidFill>
              </a:endParaRPr>
            </a:p>
          </p:txBody>
        </p:sp>
        <p:sp>
          <p:nvSpPr>
            <p:cNvPr id="31" name="TextBox 88103"/>
            <p:cNvSpPr txBox="1">
              <a:spLocks noChangeArrowheads="1"/>
            </p:cNvSpPr>
            <p:nvPr/>
          </p:nvSpPr>
          <p:spPr bwMode="auto">
            <a:xfrm rot="16200000">
              <a:off x="215" y="2118"/>
              <a:ext cx="884" cy="301"/>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nchor="ctr" anchorCtr="1"/>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lnSpc>
                  <a:spcPct val="70000"/>
                </a:lnSpc>
              </a:pPr>
              <a:r>
                <a:rPr lang="en-US" sz="1200" dirty="0" err="1" smtClean="0">
                  <a:solidFill>
                    <a:schemeClr val="bg1"/>
                  </a:solidFill>
                </a:rPr>
                <a:t>Productisation</a:t>
              </a:r>
              <a:endParaRPr lang="en-US" sz="1200" dirty="0">
                <a:solidFill>
                  <a:schemeClr val="bg1"/>
                </a:solidFill>
              </a:endParaRPr>
            </a:p>
          </p:txBody>
        </p:sp>
      </p:grpSp>
      <p:grpSp>
        <p:nvGrpSpPr>
          <p:cNvPr id="32" name="Group 19"/>
          <p:cNvGrpSpPr>
            <a:grpSpLocks/>
          </p:cNvGrpSpPr>
          <p:nvPr/>
        </p:nvGrpSpPr>
        <p:grpSpPr bwMode="auto">
          <a:xfrm>
            <a:off x="409459" y="5052259"/>
            <a:ext cx="8249570" cy="1385888"/>
            <a:chOff x="434" y="2799"/>
            <a:chExt cx="5054" cy="873"/>
          </a:xfrm>
        </p:grpSpPr>
        <p:sp>
          <p:nvSpPr>
            <p:cNvPr id="33" name="Rounded Rectangle 88100"/>
            <p:cNvSpPr>
              <a:spLocks noChangeArrowheads="1"/>
            </p:cNvSpPr>
            <p:nvPr/>
          </p:nvSpPr>
          <p:spPr bwMode="auto">
            <a:xfrm>
              <a:off x="434" y="2836"/>
              <a:ext cx="5054" cy="818"/>
            </a:xfrm>
            <a:prstGeom prst="roundRect">
              <a:avLst>
                <a:gd name="adj" fmla="val 9259"/>
              </a:avLst>
            </a:prstGeom>
            <a:solidFill>
              <a:schemeClr val="tx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9728" tIns="54864" rIns="109728" bIns="54864" anchor="ctr"/>
            <a:lstStyle/>
            <a:p>
              <a:pPr defTabSz="912813"/>
              <a:endParaRPr lang="en-US">
                <a:solidFill>
                  <a:srgbClr val="000000"/>
                </a:solidFill>
              </a:endParaRPr>
            </a:p>
          </p:txBody>
        </p:sp>
        <p:sp>
          <p:nvSpPr>
            <p:cNvPr id="34" name="TextBox 88101"/>
            <p:cNvSpPr txBox="1">
              <a:spLocks noChangeArrowheads="1"/>
            </p:cNvSpPr>
            <p:nvPr/>
          </p:nvSpPr>
          <p:spPr bwMode="auto">
            <a:xfrm rot="16200000">
              <a:off x="228" y="3086"/>
              <a:ext cx="873" cy="299"/>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nchor="ctr" anchorCtr="1"/>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lnSpc>
                  <a:spcPct val="70000"/>
                </a:lnSpc>
              </a:pPr>
              <a:r>
                <a:rPr lang="en-US" sz="1200" dirty="0" err="1" smtClean="0">
                  <a:solidFill>
                    <a:schemeClr val="bg1"/>
                  </a:solidFill>
                </a:rPr>
                <a:t>Commoditisation</a:t>
              </a:r>
              <a:endParaRPr lang="en-US" sz="1200" dirty="0">
                <a:solidFill>
                  <a:schemeClr val="bg1"/>
                </a:solidFill>
              </a:endParaRPr>
            </a:p>
          </p:txBody>
        </p:sp>
      </p:grpSp>
      <p:sp>
        <p:nvSpPr>
          <p:cNvPr id="35" name="TextBox 11"/>
          <p:cNvSpPr txBox="1">
            <a:spLocks noChangeArrowheads="1"/>
          </p:cNvSpPr>
          <p:nvPr/>
        </p:nvSpPr>
        <p:spPr bwMode="auto">
          <a:xfrm>
            <a:off x="1125216" y="2426706"/>
            <a:ext cx="6923113" cy="116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dirty="0" smtClean="0">
                <a:solidFill>
                  <a:schemeClr val="bg1"/>
                </a:solidFill>
              </a:rPr>
              <a:t>Unique and individual:</a:t>
            </a:r>
          </a:p>
          <a:p>
            <a:pPr eaLnBrk="1" hangingPunct="1">
              <a:buFont typeface="Wingdings" pitchFamily="2" charset="2"/>
              <a:buChar char="ü"/>
            </a:pPr>
            <a:r>
              <a:rPr lang="en-US" sz="1400" dirty="0" smtClean="0">
                <a:solidFill>
                  <a:schemeClr val="bg1"/>
                </a:solidFill>
              </a:rPr>
              <a:t> Cutting Edge</a:t>
            </a:r>
          </a:p>
          <a:p>
            <a:pPr eaLnBrk="1" hangingPunct="1">
              <a:buFont typeface="Wingdings" pitchFamily="2" charset="2"/>
              <a:buChar char="ü"/>
            </a:pPr>
            <a:r>
              <a:rPr lang="en-US" sz="1400" dirty="0" smtClean="0">
                <a:solidFill>
                  <a:schemeClr val="bg1"/>
                </a:solidFill>
              </a:rPr>
              <a:t> Unpredictable costs</a:t>
            </a:r>
          </a:p>
          <a:p>
            <a:pPr eaLnBrk="1" hangingPunct="1">
              <a:buFont typeface="Wingdings" pitchFamily="2" charset="2"/>
              <a:buChar char="ü"/>
            </a:pPr>
            <a:r>
              <a:rPr lang="en-US" sz="1400" dirty="0" smtClean="0">
                <a:solidFill>
                  <a:schemeClr val="bg1"/>
                </a:solidFill>
              </a:rPr>
              <a:t>One-off Delivery model</a:t>
            </a:r>
          </a:p>
          <a:p>
            <a:pPr eaLnBrk="1" hangingPunct="1">
              <a:buFont typeface="Wingdings" pitchFamily="2" charset="2"/>
              <a:buChar char="ü"/>
            </a:pPr>
            <a:r>
              <a:rPr lang="en-US" sz="1400" dirty="0" smtClean="0">
                <a:solidFill>
                  <a:schemeClr val="bg1"/>
                </a:solidFill>
              </a:rPr>
              <a:t>Quality &amp; Support unknown</a:t>
            </a:r>
            <a:endParaRPr lang="en-US" sz="1400" dirty="0">
              <a:solidFill>
                <a:schemeClr val="bg1"/>
              </a:solidFill>
            </a:endParaRPr>
          </a:p>
        </p:txBody>
      </p:sp>
      <p:sp>
        <p:nvSpPr>
          <p:cNvPr id="36" name="TextBox 12"/>
          <p:cNvSpPr txBox="1">
            <a:spLocks noChangeArrowheads="1"/>
          </p:cNvSpPr>
          <p:nvPr/>
        </p:nvSpPr>
        <p:spPr bwMode="auto">
          <a:xfrm>
            <a:off x="5890127" y="5068346"/>
            <a:ext cx="2985140" cy="138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dirty="0" smtClean="0">
                <a:solidFill>
                  <a:schemeClr val="bg1"/>
                </a:solidFill>
              </a:rPr>
              <a:t>Equality:</a:t>
            </a:r>
            <a:endParaRPr lang="en-US" sz="1400" dirty="0">
              <a:solidFill>
                <a:schemeClr val="bg1"/>
              </a:solidFill>
            </a:endParaRPr>
          </a:p>
          <a:p>
            <a:pPr eaLnBrk="1" hangingPunct="1">
              <a:buFont typeface="Wingdings" pitchFamily="2" charset="2"/>
              <a:buChar char="ü"/>
            </a:pPr>
            <a:r>
              <a:rPr lang="en-US" sz="1400" dirty="0">
                <a:solidFill>
                  <a:schemeClr val="bg1"/>
                </a:solidFill>
              </a:rPr>
              <a:t> </a:t>
            </a:r>
            <a:r>
              <a:rPr lang="en-US" sz="1400" dirty="0" smtClean="0">
                <a:solidFill>
                  <a:schemeClr val="bg1"/>
                </a:solidFill>
              </a:rPr>
              <a:t>Automated delivery</a:t>
            </a:r>
            <a:endParaRPr lang="en-US" sz="1400" dirty="0">
              <a:solidFill>
                <a:schemeClr val="bg1"/>
              </a:solidFill>
            </a:endParaRPr>
          </a:p>
          <a:p>
            <a:pPr eaLnBrk="1" hangingPunct="1">
              <a:buFont typeface="Wingdings" pitchFamily="2" charset="2"/>
              <a:buChar char="ü"/>
            </a:pPr>
            <a:r>
              <a:rPr lang="en-US" sz="1400" dirty="0" smtClean="0">
                <a:solidFill>
                  <a:schemeClr val="bg1"/>
                </a:solidFill>
              </a:rPr>
              <a:t> Cost neutral</a:t>
            </a:r>
          </a:p>
          <a:p>
            <a:pPr eaLnBrk="1" hangingPunct="1">
              <a:buFont typeface="Wingdings" pitchFamily="2" charset="2"/>
              <a:buChar char="ü"/>
            </a:pPr>
            <a:r>
              <a:rPr lang="en-US" sz="1400" dirty="0" smtClean="0">
                <a:solidFill>
                  <a:schemeClr val="bg1"/>
                </a:solidFill>
              </a:rPr>
              <a:t>New Licensing models</a:t>
            </a:r>
          </a:p>
          <a:p>
            <a:pPr eaLnBrk="1" hangingPunct="1">
              <a:buFont typeface="Wingdings" pitchFamily="2" charset="2"/>
              <a:buChar char="ü"/>
            </a:pPr>
            <a:r>
              <a:rPr lang="en-US" sz="1400" dirty="0" smtClean="0">
                <a:solidFill>
                  <a:schemeClr val="bg1"/>
                </a:solidFill>
              </a:rPr>
              <a:t> Quality </a:t>
            </a:r>
            <a:r>
              <a:rPr lang="en-US" sz="1400" dirty="0">
                <a:solidFill>
                  <a:schemeClr val="bg1"/>
                </a:solidFill>
              </a:rPr>
              <a:t>&amp;</a:t>
            </a:r>
            <a:r>
              <a:rPr lang="en-US" sz="1400" dirty="0" smtClean="0">
                <a:solidFill>
                  <a:schemeClr val="bg1"/>
                </a:solidFill>
              </a:rPr>
              <a:t> Support Expectation</a:t>
            </a:r>
            <a:endParaRPr lang="en-US" sz="1400" dirty="0">
              <a:solidFill>
                <a:schemeClr val="bg1"/>
              </a:solidFill>
            </a:endParaRPr>
          </a:p>
          <a:p>
            <a:pPr eaLnBrk="1" hangingPunct="1">
              <a:buFont typeface="Wingdings" pitchFamily="2" charset="2"/>
              <a:buChar char="ü"/>
            </a:pPr>
            <a:r>
              <a:rPr lang="en-US" sz="1400" dirty="0">
                <a:solidFill>
                  <a:schemeClr val="bg1"/>
                </a:solidFill>
              </a:rPr>
              <a:t> </a:t>
            </a:r>
            <a:r>
              <a:rPr lang="en-US" sz="1400" dirty="0" smtClean="0">
                <a:solidFill>
                  <a:schemeClr val="bg1"/>
                </a:solidFill>
              </a:rPr>
              <a:t>SLA</a:t>
            </a:r>
            <a:endParaRPr lang="en-US" sz="1400" dirty="0">
              <a:solidFill>
                <a:schemeClr val="bg1"/>
              </a:solidFill>
            </a:endParaRPr>
          </a:p>
        </p:txBody>
      </p:sp>
      <p:sp>
        <p:nvSpPr>
          <p:cNvPr id="37" name="TextBox 13"/>
          <p:cNvSpPr txBox="1">
            <a:spLocks noChangeArrowheads="1"/>
          </p:cNvSpPr>
          <p:nvPr/>
        </p:nvSpPr>
        <p:spPr bwMode="auto">
          <a:xfrm>
            <a:off x="3500227" y="3695381"/>
            <a:ext cx="5475964" cy="138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dirty="0" smtClean="0">
                <a:solidFill>
                  <a:schemeClr val="bg1"/>
                </a:solidFill>
              </a:rPr>
              <a:t>Categories of distinction – Pack Animals:</a:t>
            </a:r>
          </a:p>
          <a:p>
            <a:pPr eaLnBrk="1" hangingPunct="1">
              <a:buFont typeface="Wingdings" pitchFamily="2" charset="2"/>
              <a:buChar char="ü"/>
            </a:pPr>
            <a:r>
              <a:rPr lang="en-US" sz="1400" dirty="0" smtClean="0">
                <a:solidFill>
                  <a:schemeClr val="bg1"/>
                </a:solidFill>
              </a:rPr>
              <a:t> Matured Solution sets.</a:t>
            </a:r>
          </a:p>
          <a:p>
            <a:pPr eaLnBrk="1" hangingPunct="1">
              <a:buFont typeface="Wingdings" pitchFamily="2" charset="2"/>
              <a:buChar char="ü"/>
            </a:pPr>
            <a:r>
              <a:rPr lang="en-US" sz="1400" dirty="0" smtClean="0">
                <a:solidFill>
                  <a:schemeClr val="bg1"/>
                </a:solidFill>
              </a:rPr>
              <a:t> Feature variations</a:t>
            </a:r>
          </a:p>
          <a:p>
            <a:pPr eaLnBrk="1" hangingPunct="1">
              <a:buFont typeface="Wingdings" pitchFamily="2" charset="2"/>
              <a:buChar char="ü"/>
            </a:pPr>
            <a:r>
              <a:rPr lang="en-US" sz="1400" dirty="0">
                <a:solidFill>
                  <a:schemeClr val="bg1"/>
                </a:solidFill>
              </a:rPr>
              <a:t>Cost differentiator</a:t>
            </a:r>
          </a:p>
          <a:p>
            <a:pPr eaLnBrk="1" hangingPunct="1">
              <a:buFont typeface="Wingdings" pitchFamily="2" charset="2"/>
              <a:buChar char="ü"/>
            </a:pPr>
            <a:r>
              <a:rPr lang="en-US" sz="1400" dirty="0">
                <a:solidFill>
                  <a:schemeClr val="bg1"/>
                </a:solidFill>
              </a:rPr>
              <a:t> </a:t>
            </a:r>
            <a:r>
              <a:rPr lang="en-US" sz="1400" dirty="0" smtClean="0">
                <a:solidFill>
                  <a:schemeClr val="bg1"/>
                </a:solidFill>
              </a:rPr>
              <a:t>Standards</a:t>
            </a:r>
            <a:endParaRPr lang="en-US" sz="1400" dirty="0">
              <a:solidFill>
                <a:schemeClr val="bg1"/>
              </a:solidFill>
            </a:endParaRPr>
          </a:p>
          <a:p>
            <a:pPr eaLnBrk="1" hangingPunct="1">
              <a:buFont typeface="Wingdings" pitchFamily="2" charset="2"/>
              <a:buChar char="ü"/>
            </a:pPr>
            <a:r>
              <a:rPr lang="en-US" sz="1400" dirty="0" smtClean="0">
                <a:solidFill>
                  <a:schemeClr val="bg1"/>
                </a:solidFill>
              </a:rPr>
              <a:t>Quality &amp; Support maturity</a:t>
            </a:r>
            <a:endParaRPr lang="en-US" sz="1400" dirty="0">
              <a:solidFill>
                <a:schemeClr val="bg1"/>
              </a:solidFill>
            </a:endParaRPr>
          </a:p>
        </p:txBody>
      </p:sp>
      <p:sp>
        <p:nvSpPr>
          <p:cNvPr id="38" name="Flowchart: Alternate Process 37"/>
          <p:cNvSpPr>
            <a:spLocks noChangeArrowheads="1"/>
          </p:cNvSpPr>
          <p:nvPr/>
        </p:nvSpPr>
        <p:spPr bwMode="auto">
          <a:xfrm>
            <a:off x="611560" y="5035577"/>
            <a:ext cx="8031190" cy="1404938"/>
          </a:xfrm>
          <a:prstGeom prst="flowChartAlternateProcess">
            <a:avLst/>
          </a:prstGeom>
          <a:noFill/>
          <a:ln w="539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6" tIns="45718" rIns="91436" bIns="45718" anchor="ctr"/>
          <a:lstStyle/>
          <a:p>
            <a:pPr defTabSz="912813"/>
            <a:endParaRPr lang="en-US">
              <a:solidFill>
                <a:srgbClr val="000000"/>
              </a:solidFill>
            </a:endParaRPr>
          </a:p>
        </p:txBody>
      </p:sp>
      <p:pic>
        <p:nvPicPr>
          <p:cNvPr id="39" name="Rectangle 901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86129" flipV="1">
            <a:off x="1624664" y="3948299"/>
            <a:ext cx="16081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Rectangle 901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54910" flipV="1">
            <a:off x="3921027" y="5187974"/>
            <a:ext cx="1685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12"/>
          <p:cNvSpPr txBox="1">
            <a:spLocks noChangeArrowheads="1"/>
          </p:cNvSpPr>
          <p:nvPr/>
        </p:nvSpPr>
        <p:spPr bwMode="auto">
          <a:xfrm>
            <a:off x="1116806" y="1897091"/>
            <a:ext cx="2265829"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1400" b="1" dirty="0" smtClean="0">
                <a:solidFill>
                  <a:schemeClr val="bg1"/>
                </a:solidFill>
              </a:rPr>
              <a:t>Bespoke</a:t>
            </a:r>
            <a:endParaRPr lang="en-US" sz="1200" dirty="0">
              <a:solidFill>
                <a:schemeClr val="bg1"/>
              </a:solidFill>
            </a:endParaRPr>
          </a:p>
        </p:txBody>
      </p:sp>
      <p:sp>
        <p:nvSpPr>
          <p:cNvPr id="43" name="TextBox 12"/>
          <p:cNvSpPr txBox="1">
            <a:spLocks noChangeArrowheads="1"/>
          </p:cNvSpPr>
          <p:nvPr/>
        </p:nvSpPr>
        <p:spPr bwMode="auto">
          <a:xfrm>
            <a:off x="6012160" y="1916832"/>
            <a:ext cx="2342558"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1400" b="1" dirty="0" smtClean="0">
                <a:solidFill>
                  <a:schemeClr val="bg1"/>
                </a:solidFill>
              </a:rPr>
              <a:t>Ubiquitous</a:t>
            </a:r>
            <a:endParaRPr lang="en-US" sz="1400" b="1" dirty="0">
              <a:solidFill>
                <a:schemeClr val="bg1"/>
              </a:solidFill>
            </a:endParaRPr>
          </a:p>
        </p:txBody>
      </p:sp>
      <p:grpSp>
        <p:nvGrpSpPr>
          <p:cNvPr id="45" name="Group 142"/>
          <p:cNvGrpSpPr>
            <a:grpSpLocks/>
          </p:cNvGrpSpPr>
          <p:nvPr/>
        </p:nvGrpSpPr>
        <p:grpSpPr bwMode="auto">
          <a:xfrm>
            <a:off x="1139478" y="1380453"/>
            <a:ext cx="7392961" cy="357190"/>
            <a:chOff x="2296648" y="3371077"/>
            <a:chExt cx="7985370" cy="710008"/>
          </a:xfrm>
        </p:grpSpPr>
        <p:grpSp>
          <p:nvGrpSpPr>
            <p:cNvPr id="47" name="Group 36"/>
            <p:cNvGrpSpPr>
              <a:grpSpLocks/>
            </p:cNvGrpSpPr>
            <p:nvPr/>
          </p:nvGrpSpPr>
          <p:grpSpPr bwMode="auto">
            <a:xfrm>
              <a:off x="2296648" y="3371077"/>
              <a:ext cx="2757021" cy="710008"/>
              <a:chOff x="2667000" y="2895600"/>
              <a:chExt cx="2249424" cy="475488"/>
            </a:xfrm>
          </p:grpSpPr>
          <p:pic>
            <p:nvPicPr>
              <p:cNvPr id="58" name="Picture 21" descr="\\eventsql\dvd\Online_ART\DVD_ART36\Artwork_Imagery\Shapes\Arrows\Chevrons\teal-chevron_richer-colo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2895600"/>
                <a:ext cx="649224"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1" descr="\\eventsql\dvd\Online_ART\DVD_ART36\Artwork_Imagery\Shapes\Arrows\Chevrons\teal-chevron_richer-colo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2895600"/>
                <a:ext cx="649224"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1" descr="\\eventsql\dvd\Online_ART\DVD_ART36\Artwork_Imagery\Shapes\Arrows\Chevrons\teal-chevron_richer-colo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2895600"/>
                <a:ext cx="649224"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1" descr="\\eventsql\dvd\Online_ART\DVD_ART36\Artwork_Imagery\Shapes\Arrows\Chevrons\teal-chevron_richer-colo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2895600"/>
                <a:ext cx="649224"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37"/>
            <p:cNvGrpSpPr>
              <a:grpSpLocks/>
            </p:cNvGrpSpPr>
            <p:nvPr/>
          </p:nvGrpSpPr>
          <p:grpSpPr bwMode="auto">
            <a:xfrm>
              <a:off x="4911705" y="3372940"/>
              <a:ext cx="2757241" cy="706281"/>
              <a:chOff x="304800" y="2667000"/>
              <a:chExt cx="2966129" cy="472992"/>
            </a:xfrm>
          </p:grpSpPr>
          <p:pic>
            <p:nvPicPr>
              <p:cNvPr id="54" name="Picture 19" descr="\\eventsql\dvd\Online_ART\DVD_ART36\Artwork_Imagery\Shapes\Arrows\Chevrons\violet-chevron_richer-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2667000"/>
                <a:ext cx="856246" cy="47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9" descr="\\eventsql\dvd\Online_ART\DVD_ART36\Artwork_Imagery\Shapes\Arrows\Chevrons\violet-chevron_richer-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8094" y="2667000"/>
                <a:ext cx="856246" cy="47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9" descr="\\eventsql\dvd\Online_ART\DVD_ART36\Artwork_Imagery\Shapes\Arrows\Chevrons\violet-chevron_richer-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1388" y="2667000"/>
                <a:ext cx="856247" cy="47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9" descr="\\eventsql\dvd\Online_ART\DVD_ART36\Artwork_Imagery\Shapes\Arrows\Chevrons\violet-chevron_richer-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4682" y="2667000"/>
                <a:ext cx="856247" cy="47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42"/>
            <p:cNvGrpSpPr>
              <a:grpSpLocks/>
            </p:cNvGrpSpPr>
            <p:nvPr/>
          </p:nvGrpSpPr>
          <p:grpSpPr bwMode="auto">
            <a:xfrm>
              <a:off x="7524997" y="3371077"/>
              <a:ext cx="2757021" cy="710008"/>
              <a:chOff x="2667000" y="2895600"/>
              <a:chExt cx="2249424" cy="475488"/>
            </a:xfrm>
          </p:grpSpPr>
          <p:pic>
            <p:nvPicPr>
              <p:cNvPr id="50" name="Picture 21" descr="\\eventsql\dvd\Online_ART\DVD_ART36\Artwork_Imagery\Shapes\Arrows\Chevrons\teal-chevron_richer-colo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2895600"/>
                <a:ext cx="649224"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1" descr="\\eventsql\dvd\Online_ART\DVD_ART36\Artwork_Imagery\Shapes\Arrows\Chevrons\teal-chevron_richer-colo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2895600"/>
                <a:ext cx="649224"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descr="\\eventsql\dvd\Online_ART\DVD_ART36\Artwork_Imagery\Shapes\Arrows\Chevrons\teal-chevron_richer-colo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2895600"/>
                <a:ext cx="649224"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1" descr="\\eventsql\dvd\Online_ART\DVD_ART36\Artwork_Imagery\Shapes\Arrows\Chevrons\teal-chevron_richer-colo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2895600"/>
                <a:ext cx="649224"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4" name="Footer Placeholder 3"/>
          <p:cNvSpPr>
            <a:spLocks noGrp="1"/>
          </p:cNvSpPr>
          <p:nvPr>
            <p:ph type="ftr" sz="quarter" idx="12"/>
          </p:nvPr>
        </p:nvSpPr>
        <p:spPr>
          <a:xfrm>
            <a:off x="2918176" y="6554043"/>
            <a:ext cx="3455987" cy="187325"/>
          </a:xfrm>
        </p:spPr>
        <p:txBody>
          <a:bodyPr/>
          <a:lstStyle/>
          <a:p>
            <a:pPr>
              <a:defRPr/>
            </a:pPr>
            <a:r>
              <a:rPr lang="en-US" dirty="0" smtClean="0"/>
              <a:t>International Association of Microsoft Channel Partners (IAMCP)</a:t>
            </a:r>
            <a:endParaRPr lang="sv-SE" dirty="0"/>
          </a:p>
        </p:txBody>
      </p:sp>
      <p:sp>
        <p:nvSpPr>
          <p:cNvPr id="65" name="TextBox 12"/>
          <p:cNvSpPr txBox="1">
            <a:spLocks noChangeArrowheads="1"/>
          </p:cNvSpPr>
          <p:nvPr/>
        </p:nvSpPr>
        <p:spPr bwMode="auto">
          <a:xfrm>
            <a:off x="3530307" y="1925820"/>
            <a:ext cx="2265829"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912813" eaLnBrk="0" hangingPunct="0">
              <a:defRPr sz="2000">
                <a:solidFill>
                  <a:schemeClr val="tx1"/>
                </a:solidFill>
                <a:latin typeface="Arial" pitchFamily="34" charset="0"/>
                <a:cs typeface="Arial" pitchFamily="34" charset="0"/>
              </a:defRPr>
            </a:lvl1pPr>
            <a:lvl2pPr marL="742950" indent="-285750" defTabSz="912813" eaLnBrk="0" hangingPunct="0">
              <a:defRPr sz="2000">
                <a:solidFill>
                  <a:schemeClr val="tx1"/>
                </a:solidFill>
                <a:latin typeface="Arial" pitchFamily="34" charset="0"/>
                <a:cs typeface="Arial" pitchFamily="34" charset="0"/>
              </a:defRPr>
            </a:lvl2pPr>
            <a:lvl3pPr marL="1143000" indent="-228600" defTabSz="912813" eaLnBrk="0" hangingPunct="0">
              <a:defRPr sz="2000">
                <a:solidFill>
                  <a:schemeClr val="tx1"/>
                </a:solidFill>
                <a:latin typeface="Arial" pitchFamily="34" charset="0"/>
                <a:cs typeface="Arial" pitchFamily="34" charset="0"/>
              </a:defRPr>
            </a:lvl3pPr>
            <a:lvl4pPr marL="1600200" indent="-228600" defTabSz="912813" eaLnBrk="0" hangingPunct="0">
              <a:defRPr sz="2000">
                <a:solidFill>
                  <a:schemeClr val="tx1"/>
                </a:solidFill>
                <a:latin typeface="Arial" pitchFamily="34" charset="0"/>
                <a:cs typeface="Arial" pitchFamily="34" charset="0"/>
              </a:defRPr>
            </a:lvl4pPr>
            <a:lvl5pPr marL="2057400" indent="-228600" defTabSz="912813" eaLnBrk="0" hangingPunct="0">
              <a:defRPr sz="20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1400" b="1" dirty="0" smtClean="0">
                <a:solidFill>
                  <a:schemeClr val="bg1"/>
                </a:solidFill>
              </a:rPr>
              <a:t>Leading Edge</a:t>
            </a:r>
            <a:endParaRPr lang="en-US" sz="1200" dirty="0">
              <a:solidFill>
                <a:schemeClr val="bg1"/>
              </a:solidFill>
            </a:endParaRPr>
          </a:p>
        </p:txBody>
      </p:sp>
      <p:sp>
        <p:nvSpPr>
          <p:cNvPr id="107" name="TextBox 106"/>
          <p:cNvSpPr txBox="1"/>
          <p:nvPr/>
        </p:nvSpPr>
        <p:spPr bwMode="auto">
          <a:xfrm>
            <a:off x="3086701" y="1285860"/>
            <a:ext cx="3026522" cy="523220"/>
          </a:xfrm>
          <a:prstGeom prst="rect">
            <a:avLst/>
          </a:prstGeom>
          <a:noFill/>
        </p:spPr>
        <p:txBody>
          <a:bodyPr wrap="square">
            <a:spAutoFit/>
          </a:bodyPr>
          <a:lstStyle/>
          <a:p>
            <a:pPr algn="ctr" fontAlgn="auto">
              <a:spcBef>
                <a:spcPts val="0"/>
              </a:spcBef>
              <a:spcAft>
                <a:spcPts val="0"/>
              </a:spcAft>
              <a:defRPr/>
            </a:pPr>
            <a:r>
              <a:rPr lang="en-US" sz="2800" i="1" kern="0" spc="-150" dirty="0" smtClean="0">
                <a:ln w="3175">
                  <a:noFill/>
                </a:ln>
                <a:gradFill flip="none" rotWithShape="1">
                  <a:gsLst>
                    <a:gs pos="28000">
                      <a:srgbClr val="FEF9DA"/>
                    </a:gs>
                    <a:gs pos="52000">
                      <a:srgbClr val="FCE974"/>
                    </a:gs>
                    <a:gs pos="68000">
                      <a:srgbClr val="F79A1D"/>
                    </a:gs>
                  </a:gsLst>
                  <a:lin ang="5400000" scaled="1"/>
                  <a:tileRect/>
                </a:gradFill>
                <a:effectLst>
                  <a:glow rad="127000">
                    <a:srgbClr val="002060"/>
                  </a:glow>
                  <a:outerShdw blurRad="88900" dist="12700" dir="2700000" algn="tl" rotWithShape="0">
                    <a:prstClr val="black"/>
                  </a:outerShdw>
                </a:effectLst>
                <a:latin typeface="Calibri"/>
                <a:ea typeface="Segoe UI" pitchFamily="34" charset="0"/>
                <a:cs typeface="Segoe UI" pitchFamily="34" charset="0"/>
              </a:rPr>
              <a:t>The March of Time</a:t>
            </a:r>
            <a:endParaRPr lang="en-US" sz="2800" i="1" kern="0" spc="-150" dirty="0">
              <a:ln w="3175">
                <a:noFill/>
              </a:ln>
              <a:gradFill flip="none" rotWithShape="1">
                <a:gsLst>
                  <a:gs pos="28000">
                    <a:srgbClr val="FEF9DA"/>
                  </a:gs>
                  <a:gs pos="52000">
                    <a:srgbClr val="FCE974"/>
                  </a:gs>
                  <a:gs pos="68000">
                    <a:srgbClr val="F79A1D"/>
                  </a:gs>
                </a:gsLst>
                <a:lin ang="5400000" scaled="1"/>
                <a:tileRect/>
              </a:gradFill>
              <a:effectLst>
                <a:glow rad="127000">
                  <a:srgbClr val="002060"/>
                </a:glow>
                <a:outerShdw blurRad="88900" dist="12700" dir="2700000" algn="tl" rotWithShape="0">
                  <a:prstClr val="black"/>
                </a:outerShdw>
              </a:effectLst>
              <a:latin typeface="Calibri"/>
              <a:ea typeface="Segoe UI" pitchFamily="34" charset="0"/>
              <a:cs typeface="Segoe UI" pitchFamily="34" charset="0"/>
            </a:endParaRPr>
          </a:p>
        </p:txBody>
      </p:sp>
    </p:spTree>
    <p:extLst>
      <p:ext uri="{BB962C8B-B14F-4D97-AF65-F5344CB8AC3E}">
        <p14:creationId xmlns:p14="http://schemas.microsoft.com/office/powerpoint/2010/main" val="224296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repeatCount="4000" fill="hold" grpId="0" nodeType="clickEffect">
                                  <p:stCondLst>
                                    <p:cond delay="0"/>
                                  </p:stCondLst>
                                  <p:childTnLst>
                                    <p:animEffect transition="out" filter="fade">
                                      <p:cBhvr>
                                        <p:cTn id="10" dur="500" tmFilter="0, 0; .2, .5; .8, .5; 1, 0"/>
                                        <p:tgtEl>
                                          <p:spTgt spid="38"/>
                                        </p:tgtEl>
                                      </p:cBhvr>
                                    </p:animEffect>
                                    <p:animScale>
                                      <p:cBhvr>
                                        <p:cTn id="11"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490" y="0"/>
            <a:ext cx="4716051" cy="1143000"/>
          </a:xfrm>
        </p:spPr>
        <p:txBody>
          <a:bodyPr/>
          <a:lstStyle/>
          <a:p>
            <a:r>
              <a:rPr lang="en-GB" dirty="0" smtClean="0"/>
              <a:t>Creative Destruction</a:t>
            </a:r>
            <a:endParaRPr lang="en-GB" dirty="0"/>
          </a:p>
        </p:txBody>
      </p:sp>
      <p:pic>
        <p:nvPicPr>
          <p:cNvPr id="1026" name="Picture 2" descr="Clickthru Weather Underground Tornado Ma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484784"/>
            <a:ext cx="4891438" cy="489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3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60AD6B3FC66C46A5A96B3540845D7B" ma:contentTypeVersion="2" ma:contentTypeDescription="Create a new document." ma:contentTypeScope="" ma:versionID="4eae22b49938e1b992e6752571a5bf79">
  <xsd:schema xmlns:xsd="http://www.w3.org/2001/XMLSchema" xmlns:p="http://schemas.microsoft.com/office/2006/metadata/properties" xmlns:ns2="e9d842e1-8923-4242-919c-f51482db5790" targetNamespace="http://schemas.microsoft.com/office/2006/metadata/properties" ma:root="true" ma:fieldsID="097489eabd05971e1839ce5bf3da8558" ns2:_="">
    <xsd:import namespace="e9d842e1-8923-4242-919c-f51482db5790"/>
    <xsd:element name="properties">
      <xsd:complexType>
        <xsd:sequence>
          <xsd:element name="documentManagement">
            <xsd:complexType>
              <xsd:all>
                <xsd:element ref="ns2:Date"/>
                <xsd:element ref="ns2:URL" minOccurs="0"/>
              </xsd:all>
            </xsd:complexType>
          </xsd:element>
        </xsd:sequence>
      </xsd:complexType>
    </xsd:element>
  </xsd:schema>
  <xsd:schema xmlns:xsd="http://www.w3.org/2001/XMLSchema" xmlns:dms="http://schemas.microsoft.com/office/2006/documentManagement/types" targetNamespace="e9d842e1-8923-4242-919c-f51482db5790" elementFormDefault="qualified">
    <xsd:import namespace="http://schemas.microsoft.com/office/2006/documentManagement/types"/>
    <xsd:element name="Date" ma:index="8" ma:displayName="Manual Date" ma:default="[today]" ma:format="DateOnly" ma:internalName="Date">
      <xsd:simpleType>
        <xsd:restriction base="dms:DateTime"/>
      </xsd:simpleType>
    </xsd:element>
    <xsd:element name="URL" ma:index="9"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e xmlns="e9d842e1-8923-4242-919c-f51482db5790">2010-09-19T23:00:00+00:00</Date>
    <URL xmlns="e9d842e1-8923-4242-919c-f51482db5790">
      <Url>http://nigelgibbonsnet.officelive.com/Documents/documents/20100921%20NRG%20IAMCP%20-%20Cloud%20Hybrid%20or%20All%20in.pptx</Url>
      <Description>IAMCP Chapter Presentation - Cloud Hybrid or All in</Description>
    </URL>
  </documentManagement>
</p:properties>
</file>

<file path=customXml/itemProps1.xml><?xml version="1.0" encoding="utf-8"?>
<ds:datastoreItem xmlns:ds="http://schemas.openxmlformats.org/officeDocument/2006/customXml" ds:itemID="{319EACB6-35D4-4B13-87D9-CB7809F3E976}"/>
</file>

<file path=customXml/itemProps2.xml><?xml version="1.0" encoding="utf-8"?>
<ds:datastoreItem xmlns:ds="http://schemas.openxmlformats.org/officeDocument/2006/customXml" ds:itemID="{6F76144E-0A07-47CE-8E83-1ED6AE685920}"/>
</file>

<file path=customXml/itemProps3.xml><?xml version="1.0" encoding="utf-8"?>
<ds:datastoreItem xmlns:ds="http://schemas.openxmlformats.org/officeDocument/2006/customXml" ds:itemID="{A001B7D3-D123-418E-8D46-B8F5A5117333}"/>
</file>

<file path=docProps/app.xml><?xml version="1.0" encoding="utf-8"?>
<Properties xmlns="http://schemas.openxmlformats.org/officeDocument/2006/extended-properties" xmlns:vt="http://schemas.openxmlformats.org/officeDocument/2006/docPropsVTypes">
  <TotalTime>3812</TotalTime>
  <Words>3864</Words>
  <Application>Microsoft Office PowerPoint</Application>
  <PresentationFormat>On-screen Show (4:3)</PresentationFormat>
  <Paragraphs>471</Paragraphs>
  <Slides>53</Slides>
  <Notes>42</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Standardformgivning</vt:lpstr>
      <vt:lpstr>Office Theme</vt:lpstr>
      <vt:lpstr>Cloud Computing ~ Hybrid or All In? ~</vt:lpstr>
      <vt:lpstr>NRG ‘PB’ Curve</vt:lpstr>
      <vt:lpstr>Nigel Gibbons</vt:lpstr>
      <vt:lpstr>PowerPoint Presentation</vt:lpstr>
      <vt:lpstr>The New Battle-Ground</vt:lpstr>
      <vt:lpstr>Deja Vue</vt:lpstr>
      <vt:lpstr>PowerPoint Presentation</vt:lpstr>
      <vt:lpstr>PowerPoint Presentation</vt:lpstr>
      <vt:lpstr>Creative Destruction</vt:lpstr>
      <vt:lpstr>Cloud Computing Demystified</vt:lpstr>
      <vt:lpstr>The NIST Cloud Definition Framework</vt:lpstr>
      <vt:lpstr>S&amp;M</vt:lpstr>
      <vt:lpstr>Definition !</vt:lpstr>
      <vt:lpstr>It’s all in the Game</vt:lpstr>
      <vt:lpstr>PowerPoint Presentation</vt:lpstr>
      <vt:lpstr>The Challenge</vt:lpstr>
      <vt:lpstr>Change</vt:lpstr>
      <vt:lpstr>Why?</vt:lpstr>
      <vt:lpstr>The Good News</vt:lpstr>
      <vt:lpstr>More Good News!</vt:lpstr>
      <vt:lpstr>False Dawn</vt:lpstr>
      <vt:lpstr>PowerPoint Presentation</vt:lpstr>
      <vt:lpstr>Re-Generation </vt:lpstr>
      <vt:lpstr>PowerPoint Presentation</vt:lpstr>
      <vt:lpstr>Directive</vt:lpstr>
      <vt:lpstr>Vendor Dilemma</vt:lpstr>
      <vt:lpstr>Obfuscation</vt:lpstr>
      <vt:lpstr>PowerPoint Presentation</vt:lpstr>
      <vt:lpstr>PowerPoint Presentation</vt:lpstr>
      <vt:lpstr>Leavers of Control</vt:lpstr>
      <vt:lpstr>Why?</vt:lpstr>
      <vt:lpstr>PowerPoint Presentation</vt:lpstr>
      <vt:lpstr>PowerPoint Presentation</vt:lpstr>
      <vt:lpstr>Mr.IT Co….</vt:lpstr>
      <vt:lpstr>Step 1 – A New Trust</vt:lpstr>
      <vt:lpstr>Step 2 – Demonstrating  Leadership </vt:lpstr>
      <vt:lpstr>PowerPoint Presentation</vt:lpstr>
      <vt:lpstr>Risk Mitigation</vt:lpstr>
      <vt:lpstr>How !</vt:lpstr>
      <vt:lpstr>Attack Tree</vt:lpstr>
      <vt:lpstr>Methodologies </vt:lpstr>
      <vt:lpstr>PowerPoint Presentation</vt:lpstr>
      <vt:lpstr>MPN = The Event Horizon </vt:lpstr>
      <vt:lpstr>PowerPoint Presentation</vt:lpstr>
      <vt:lpstr>Hybrid or All In ?</vt:lpstr>
      <vt:lpstr>Partner Challenge</vt:lpstr>
      <vt:lpstr>Operations</vt:lpstr>
      <vt:lpstr>Services + R&amp;D</vt:lpstr>
      <vt:lpstr>Customers !</vt:lpstr>
      <vt:lpstr>The Opportunity</vt:lpstr>
      <vt:lpstr>PowerPoint Presentation</vt:lpstr>
      <vt:lpstr>IAMCP Vision and Mission - PACE</vt:lpstr>
      <vt:lpstr>PowerPoint Presentation</vt:lpstr>
    </vt:vector>
  </TitlesOfParts>
  <Company>IDE Nätverkskonsulterna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IAMCP Chapter Presentation - Cloud Hybrid or All in</dc:title>
  <dc:creator>Johanna Tengroth</dc:creator>
  <cp:lastModifiedBy>Nigel</cp:lastModifiedBy>
  <cp:revision>301</cp:revision>
  <dcterms:created xsi:type="dcterms:W3CDTF">2005-01-29T22:01:56Z</dcterms:created>
  <dcterms:modified xsi:type="dcterms:W3CDTF">2010-09-16T11:24:51Z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0x0101005460AD6B3FC66C46A5A96B3540845D7B</vt:lpwstr>
  </property>
</Properties>
</file>